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0032ED5" w14:textId="77777777" w:rsidR="00D10893" w:rsidRDefault="00D10893" w:rsidP="00417970">
      <w:pPr>
        <w:spacing w:after="120" w:line="240" w:lineRule="auto"/>
        <w:ind w:left="-1560"/>
        <w:rPr>
          <w:b/>
          <w:bCs/>
          <w:sz w:val="24"/>
          <w:szCs w:val="24"/>
          <w:u w:val="single"/>
        </w:rPr>
      </w:pPr>
    </w:p>
    <w:p w14:paraId="740335DF" w14:textId="2302083F" w:rsidR="000438CF" w:rsidRPr="0073300C" w:rsidRDefault="00497375" w:rsidP="00417970">
      <w:pPr>
        <w:spacing w:after="120" w:line="240" w:lineRule="auto"/>
        <w:ind w:left="-1560"/>
        <w:rPr>
          <w:b/>
          <w:bCs/>
          <w:sz w:val="24"/>
          <w:szCs w:val="24"/>
          <w:u w:val="single"/>
        </w:rPr>
      </w:pPr>
      <w:r>
        <w:rPr>
          <w:b/>
          <w:bCs/>
          <w:sz w:val="24"/>
          <w:szCs w:val="24"/>
          <w:u w:val="single"/>
        </w:rPr>
        <w:t>P</w:t>
      </w:r>
      <w:r w:rsidR="0073300C" w:rsidRPr="0073300C">
        <w:rPr>
          <w:b/>
          <w:bCs/>
          <w:sz w:val="24"/>
          <w:szCs w:val="24"/>
          <w:u w:val="single"/>
        </w:rPr>
        <w:t xml:space="preserve">roposed edits and corrections to the </w:t>
      </w:r>
      <w:r w:rsidR="0073300C" w:rsidRPr="0073300C">
        <w:rPr>
          <w:b/>
          <w:bCs/>
          <w:i/>
          <w:iCs/>
          <w:sz w:val="24"/>
          <w:szCs w:val="24"/>
          <w:u w:val="single"/>
        </w:rPr>
        <w:t>Australian Drinking Water Guidelines</w:t>
      </w:r>
    </w:p>
    <w:p w14:paraId="3D7DFED2" w14:textId="77777777" w:rsidR="0073300C" w:rsidRDefault="0073300C" w:rsidP="00417970">
      <w:pPr>
        <w:spacing w:after="120" w:line="240" w:lineRule="auto"/>
        <w:ind w:left="-1560"/>
      </w:pPr>
    </w:p>
    <w:p w14:paraId="3E61FDF9" w14:textId="273E4C54" w:rsidR="00417970" w:rsidRDefault="00417970" w:rsidP="00417970">
      <w:pPr>
        <w:spacing w:after="120" w:line="240" w:lineRule="auto"/>
        <w:ind w:left="-1560"/>
      </w:pPr>
      <w:r>
        <w:t xml:space="preserve">The following tables present </w:t>
      </w:r>
      <w:r w:rsidR="00497375">
        <w:t xml:space="preserve">a number of </w:t>
      </w:r>
      <w:r>
        <w:t xml:space="preserve">proposed text amendments to the </w:t>
      </w:r>
      <w:hyperlink r:id="rId12" w:history="1">
        <w:r w:rsidRPr="000926CA">
          <w:rPr>
            <w:rStyle w:val="Hyperlink"/>
          </w:rPr>
          <w:t>Australian Drinking Water Guidelines (Version 4.0)</w:t>
        </w:r>
        <w:r w:rsidRPr="00D2502B">
          <w:t>:</w:t>
        </w:r>
      </w:hyperlink>
      <w:r>
        <w:t xml:space="preserve"> </w:t>
      </w:r>
    </w:p>
    <w:p w14:paraId="4174CD9D" w14:textId="34E7BBEE" w:rsidR="00151F8B" w:rsidRPr="00151F8B" w:rsidRDefault="00417970" w:rsidP="00417970">
      <w:pPr>
        <w:pStyle w:val="ListParagraph"/>
        <w:numPr>
          <w:ilvl w:val="0"/>
          <w:numId w:val="32"/>
        </w:numPr>
        <w:spacing w:after="120" w:line="240" w:lineRule="auto"/>
        <w:ind w:left="-426"/>
        <w:rPr>
          <w:i/>
          <w:iCs/>
        </w:rPr>
      </w:pPr>
      <w:r w:rsidRPr="00E048F9">
        <w:rPr>
          <w:b/>
          <w:bCs/>
        </w:rPr>
        <w:t>Table 1</w:t>
      </w:r>
      <w:r>
        <w:t xml:space="preserve">: </w:t>
      </w:r>
      <w:r w:rsidR="00151F8B">
        <w:t xml:space="preserve">Proposed amendments to </w:t>
      </w:r>
      <w:r w:rsidR="00151F8B" w:rsidRPr="00245461">
        <w:rPr>
          <w:b/>
          <w:bCs/>
        </w:rPr>
        <w:t>Chapter 5 – Microbial Quality of Drinking Water</w:t>
      </w:r>
    </w:p>
    <w:p w14:paraId="5058FD6B" w14:textId="4A8EDF45" w:rsidR="00417970" w:rsidRPr="00E048F9" w:rsidRDefault="00151F8B" w:rsidP="00417970">
      <w:pPr>
        <w:pStyle w:val="ListParagraph"/>
        <w:numPr>
          <w:ilvl w:val="0"/>
          <w:numId w:val="32"/>
        </w:numPr>
        <w:spacing w:after="120" w:line="240" w:lineRule="auto"/>
        <w:ind w:left="-426"/>
        <w:rPr>
          <w:i/>
          <w:iCs/>
        </w:rPr>
      </w:pPr>
      <w:r w:rsidRPr="00151F8B">
        <w:rPr>
          <w:b/>
          <w:bCs/>
        </w:rPr>
        <w:t>Table 2</w:t>
      </w:r>
      <w:r>
        <w:t xml:space="preserve">: </w:t>
      </w:r>
      <w:r w:rsidR="00417970">
        <w:t xml:space="preserve">Proposed amendments to </w:t>
      </w:r>
      <w:r w:rsidR="00417970" w:rsidRPr="00E048F9">
        <w:rPr>
          <w:b/>
          <w:bCs/>
        </w:rPr>
        <w:t xml:space="preserve">Appendix 3 - </w:t>
      </w:r>
      <w:r w:rsidR="00417970" w:rsidRPr="00E048F9">
        <w:rPr>
          <w:b/>
          <w:bCs/>
          <w:i/>
          <w:iCs/>
        </w:rPr>
        <w:t>Derivation of microbial treatment targets for enteric pathogens</w:t>
      </w:r>
    </w:p>
    <w:p w14:paraId="00FEC20C" w14:textId="491C01FF" w:rsidR="00417970" w:rsidRDefault="00417970" w:rsidP="00417970">
      <w:pPr>
        <w:pStyle w:val="ListParagraph"/>
        <w:numPr>
          <w:ilvl w:val="0"/>
          <w:numId w:val="32"/>
        </w:numPr>
        <w:spacing w:after="120" w:line="240" w:lineRule="auto"/>
        <w:ind w:left="-426"/>
      </w:pPr>
      <w:r w:rsidRPr="00E048F9">
        <w:rPr>
          <w:b/>
          <w:bCs/>
        </w:rPr>
        <w:t xml:space="preserve">Table </w:t>
      </w:r>
      <w:r w:rsidR="00151F8B">
        <w:rPr>
          <w:b/>
          <w:bCs/>
        </w:rPr>
        <w:t>3</w:t>
      </w:r>
      <w:r w:rsidRPr="00E048F9">
        <w:rPr>
          <w:b/>
          <w:bCs/>
        </w:rPr>
        <w:t>:</w:t>
      </w:r>
      <w:r>
        <w:t xml:space="preserve"> Proposed amendments to selected </w:t>
      </w:r>
      <w:r w:rsidRPr="00E048F9">
        <w:rPr>
          <w:b/>
          <w:bCs/>
        </w:rPr>
        <w:t>ISO/AS NZS Standards</w:t>
      </w:r>
    </w:p>
    <w:p w14:paraId="48670779" w14:textId="64CB4739" w:rsidR="00417970" w:rsidRDefault="00417970" w:rsidP="00417970">
      <w:pPr>
        <w:pStyle w:val="ListParagraph"/>
        <w:numPr>
          <w:ilvl w:val="0"/>
          <w:numId w:val="32"/>
        </w:numPr>
        <w:spacing w:after="120" w:line="240" w:lineRule="auto"/>
        <w:ind w:left="-426"/>
      </w:pPr>
      <w:r w:rsidRPr="00E048F9">
        <w:rPr>
          <w:b/>
          <w:bCs/>
        </w:rPr>
        <w:t xml:space="preserve">Table </w:t>
      </w:r>
      <w:r w:rsidR="00151F8B">
        <w:rPr>
          <w:b/>
          <w:bCs/>
        </w:rPr>
        <w:t>4</w:t>
      </w:r>
      <w:r w:rsidRPr="00E048F9">
        <w:rPr>
          <w:b/>
          <w:bCs/>
        </w:rPr>
        <w:t>:</w:t>
      </w:r>
      <w:r>
        <w:t xml:space="preserve"> Proposed ‘</w:t>
      </w:r>
      <w:r w:rsidRPr="00E048F9">
        <w:rPr>
          <w:b/>
          <w:bCs/>
        </w:rPr>
        <w:t>other’ amendments</w:t>
      </w:r>
      <w:r>
        <w:t xml:space="preserve"> throughout the Guidelines (e.g. terminology, updates to references, calculation corrections)</w:t>
      </w:r>
    </w:p>
    <w:p w14:paraId="339680E1" w14:textId="4B2E68D6" w:rsidR="00417970" w:rsidRPr="004F208D" w:rsidRDefault="00417970" w:rsidP="00151F8B">
      <w:pPr>
        <w:spacing w:after="120" w:line="240" w:lineRule="auto"/>
        <w:ind w:left="-1560"/>
      </w:pPr>
      <w:r>
        <w:t xml:space="preserve">Proposed text edits are shown in </w:t>
      </w:r>
      <w:r w:rsidRPr="00E048F9">
        <w:rPr>
          <w:b/>
          <w:bCs/>
        </w:rPr>
        <w:t>bold</w:t>
      </w:r>
      <w:r>
        <w:t xml:space="preserve"> and highlighted in </w:t>
      </w:r>
      <w:r w:rsidRPr="00E048F9">
        <w:rPr>
          <w:highlight w:val="yellow"/>
        </w:rPr>
        <w:t>yellow</w:t>
      </w:r>
      <w:r>
        <w:t xml:space="preserve">. Each relevant section includes a link to </w:t>
      </w:r>
      <w:hyperlink r:id="rId13" w:history="1">
        <w:r w:rsidRPr="00E048F9">
          <w:rPr>
            <w:rStyle w:val="Hyperlink"/>
          </w:rPr>
          <w:t>the HTML version of the Guidelines</w:t>
        </w:r>
      </w:hyperlink>
      <w:r>
        <w:t>, with the corresponding PDF page number also indicated.</w:t>
      </w:r>
    </w:p>
    <w:p w14:paraId="259E33F6" w14:textId="77777777" w:rsidR="009C7887" w:rsidRDefault="009C7887" w:rsidP="00444609">
      <w:pPr>
        <w:ind w:left="-1560"/>
      </w:pPr>
    </w:p>
    <w:p w14:paraId="5FEF1B7E" w14:textId="345EB7DB" w:rsidR="0079788B" w:rsidRPr="00971013" w:rsidRDefault="00971013" w:rsidP="00444609">
      <w:pPr>
        <w:ind w:left="-1560"/>
        <w:rPr>
          <w:rFonts w:ascii="Gotham Medium" w:eastAsiaTheme="majorEastAsia" w:hAnsi="Gotham Medium" w:cstheme="majorBidi"/>
          <w:color w:val="09002E" w:themeColor="text2"/>
          <w:sz w:val="26"/>
          <w:szCs w:val="26"/>
        </w:rPr>
      </w:pPr>
      <w:r w:rsidRPr="00971013">
        <w:rPr>
          <w:rFonts w:ascii="Gotham Medium" w:eastAsiaTheme="majorEastAsia" w:hAnsi="Gotham Medium" w:cstheme="majorBidi"/>
          <w:color w:val="09002E" w:themeColor="text2"/>
          <w:sz w:val="26"/>
          <w:szCs w:val="26"/>
        </w:rPr>
        <w:t>Table 1: Proposed amendments to Chapter 5 – Microbial Quality of Drinking Water</w:t>
      </w:r>
    </w:p>
    <w:p w14:paraId="2BF5A53E" w14:textId="77777777" w:rsidR="0079788B" w:rsidRDefault="0079788B" w:rsidP="0079788B">
      <w:pPr>
        <w:spacing w:before="0" w:after="0" w:line="240" w:lineRule="auto"/>
      </w:pPr>
    </w:p>
    <w:tbl>
      <w:tblPr>
        <w:tblStyle w:val="TableGrid"/>
        <w:tblW w:w="15877" w:type="dxa"/>
        <w:tblInd w:w="-1848" w:type="dxa"/>
        <w:tblLook w:val="04A0" w:firstRow="1" w:lastRow="0" w:firstColumn="1" w:lastColumn="0" w:noHBand="0" w:noVBand="1"/>
      </w:tblPr>
      <w:tblGrid>
        <w:gridCol w:w="599"/>
        <w:gridCol w:w="2128"/>
        <w:gridCol w:w="5902"/>
        <w:gridCol w:w="7248"/>
      </w:tblGrid>
      <w:tr w:rsidR="00BD15D3" w:rsidRPr="007155C1" w14:paraId="64F2566F" w14:textId="77777777" w:rsidTr="0017456F">
        <w:trPr>
          <w:tblHeader/>
        </w:trPr>
        <w:tc>
          <w:tcPr>
            <w:tcW w:w="565" w:type="dxa"/>
            <w:shd w:val="clear" w:color="auto" w:fill="C7E2ED" w:themeFill="background2"/>
          </w:tcPr>
          <w:p w14:paraId="6A75B12A" w14:textId="1C03022B" w:rsidR="00BD15D3" w:rsidRPr="006F2556" w:rsidRDefault="00BD15D3" w:rsidP="007155C1">
            <w:pPr>
              <w:spacing w:before="60" w:after="120" w:line="240" w:lineRule="atLeast"/>
              <w:rPr>
                <w:b/>
                <w:bCs/>
                <w:sz w:val="22"/>
                <w:szCs w:val="22"/>
              </w:rPr>
            </w:pPr>
            <w:r w:rsidRPr="006F2556">
              <w:rPr>
                <w:b/>
                <w:bCs/>
                <w:sz w:val="22"/>
                <w:szCs w:val="22"/>
              </w:rPr>
              <w:t>No.</w:t>
            </w:r>
          </w:p>
        </w:tc>
        <w:tc>
          <w:tcPr>
            <w:tcW w:w="2129" w:type="dxa"/>
            <w:shd w:val="clear" w:color="auto" w:fill="C7E2ED" w:themeFill="background2"/>
          </w:tcPr>
          <w:p w14:paraId="401A8E1F" w14:textId="3ED93445" w:rsidR="00BD15D3" w:rsidRPr="006F2556" w:rsidRDefault="00BD15D3" w:rsidP="007155C1">
            <w:pPr>
              <w:spacing w:before="60" w:after="120" w:line="240" w:lineRule="atLeast"/>
              <w:rPr>
                <w:b/>
                <w:bCs/>
                <w:sz w:val="22"/>
                <w:szCs w:val="22"/>
              </w:rPr>
            </w:pPr>
            <w:r w:rsidRPr="006F2556">
              <w:rPr>
                <w:b/>
                <w:bCs/>
                <w:sz w:val="22"/>
                <w:szCs w:val="22"/>
              </w:rPr>
              <w:t>Section of Guidelines</w:t>
            </w:r>
          </w:p>
        </w:tc>
        <w:tc>
          <w:tcPr>
            <w:tcW w:w="5919" w:type="dxa"/>
            <w:shd w:val="clear" w:color="auto" w:fill="C7E2ED" w:themeFill="background2"/>
          </w:tcPr>
          <w:p w14:paraId="55CB2163" w14:textId="71F901C2" w:rsidR="00BD15D3" w:rsidRPr="006F2556" w:rsidRDefault="00BD15D3" w:rsidP="007155C1">
            <w:pPr>
              <w:spacing w:before="60" w:after="120" w:line="240" w:lineRule="atLeast"/>
              <w:rPr>
                <w:b/>
                <w:bCs/>
                <w:sz w:val="22"/>
                <w:szCs w:val="22"/>
              </w:rPr>
            </w:pPr>
            <w:r w:rsidRPr="006F2556">
              <w:rPr>
                <w:b/>
                <w:bCs/>
                <w:sz w:val="22"/>
                <w:szCs w:val="22"/>
              </w:rPr>
              <w:t>Current Guidelines text</w:t>
            </w:r>
            <w:r w:rsidR="00FD3D34" w:rsidRPr="006F2556">
              <w:rPr>
                <w:b/>
                <w:bCs/>
                <w:sz w:val="22"/>
                <w:szCs w:val="22"/>
              </w:rPr>
              <w:t xml:space="preserve"> (V4.0)</w:t>
            </w:r>
          </w:p>
        </w:tc>
        <w:tc>
          <w:tcPr>
            <w:tcW w:w="7264" w:type="dxa"/>
            <w:shd w:val="clear" w:color="auto" w:fill="C7E2ED" w:themeFill="background2"/>
          </w:tcPr>
          <w:p w14:paraId="6CCCC2E8" w14:textId="0CED3D3A" w:rsidR="00BD15D3" w:rsidRPr="006F2556" w:rsidRDefault="00BD15D3" w:rsidP="007155C1">
            <w:pPr>
              <w:spacing w:before="60" w:after="120" w:line="240" w:lineRule="atLeast"/>
              <w:rPr>
                <w:b/>
                <w:bCs/>
                <w:sz w:val="22"/>
                <w:szCs w:val="22"/>
              </w:rPr>
            </w:pPr>
            <w:r w:rsidRPr="006F2556">
              <w:rPr>
                <w:b/>
                <w:bCs/>
                <w:sz w:val="22"/>
                <w:szCs w:val="22"/>
              </w:rPr>
              <w:t>Proposed Guidelines text</w:t>
            </w:r>
            <w:r w:rsidR="00FD3D34" w:rsidRPr="006F2556">
              <w:rPr>
                <w:b/>
                <w:bCs/>
                <w:sz w:val="22"/>
                <w:szCs w:val="22"/>
              </w:rPr>
              <w:t xml:space="preserve"> (V4.1)</w:t>
            </w:r>
          </w:p>
        </w:tc>
      </w:tr>
      <w:tr w:rsidR="00BD15D3" w:rsidRPr="007155C1" w14:paraId="2050D07F" w14:textId="77777777" w:rsidTr="1D6DD25F">
        <w:tc>
          <w:tcPr>
            <w:tcW w:w="565" w:type="dxa"/>
          </w:tcPr>
          <w:p w14:paraId="3FEAD750" w14:textId="6133047F" w:rsidR="00BD15D3" w:rsidRPr="007155C1" w:rsidRDefault="0067640B" w:rsidP="007155C1">
            <w:pPr>
              <w:spacing w:before="60" w:after="120" w:line="240" w:lineRule="atLeast"/>
              <w:rPr>
                <w:szCs w:val="20"/>
              </w:rPr>
            </w:pPr>
            <w:r>
              <w:rPr>
                <w:szCs w:val="20"/>
              </w:rPr>
              <w:t>1</w:t>
            </w:r>
          </w:p>
        </w:tc>
        <w:tc>
          <w:tcPr>
            <w:tcW w:w="2129" w:type="dxa"/>
          </w:tcPr>
          <w:p w14:paraId="59FCEEC6" w14:textId="77777777" w:rsidR="001E3D1A" w:rsidRDefault="001E3D1A" w:rsidP="007155C1">
            <w:pPr>
              <w:spacing w:before="60" w:after="120" w:line="240" w:lineRule="atLeast"/>
            </w:pPr>
            <w:r>
              <w:t xml:space="preserve">Visit </w:t>
            </w:r>
            <w:hyperlink r:id="rId14" w:history="1">
              <w:r w:rsidRPr="00FA2DAF">
                <w:rPr>
                  <w:rStyle w:val="Hyperlink"/>
                </w:rPr>
                <w:t>Chapter 5.1 Introduction</w:t>
              </w:r>
            </w:hyperlink>
            <w:r>
              <w:t xml:space="preserve"> of the Guidelines </w:t>
            </w:r>
          </w:p>
          <w:p w14:paraId="2E49A00E" w14:textId="323FF092" w:rsidR="009B5578" w:rsidRDefault="009B5578" w:rsidP="007155C1">
            <w:pPr>
              <w:spacing w:before="60" w:after="120" w:line="240" w:lineRule="atLeast"/>
            </w:pPr>
            <w:r>
              <w:t>(p73 of PDF)</w:t>
            </w:r>
          </w:p>
          <w:p w14:paraId="1E0550CC" w14:textId="77777777" w:rsidR="00FA2DAF" w:rsidRDefault="00FA2DAF" w:rsidP="007155C1">
            <w:pPr>
              <w:spacing w:before="60" w:after="120" w:line="240" w:lineRule="atLeast"/>
            </w:pPr>
          </w:p>
          <w:p w14:paraId="2F52DCA0" w14:textId="0B93D9C0" w:rsidR="00FA2DAF" w:rsidRPr="007155C1" w:rsidRDefault="00FA2DAF" w:rsidP="007155C1">
            <w:pPr>
              <w:spacing w:before="60" w:after="120" w:line="240" w:lineRule="atLeast"/>
              <w:rPr>
                <w:szCs w:val="20"/>
              </w:rPr>
            </w:pPr>
          </w:p>
        </w:tc>
        <w:tc>
          <w:tcPr>
            <w:tcW w:w="5919" w:type="dxa"/>
          </w:tcPr>
          <w:p w14:paraId="0D9727A3" w14:textId="77777777" w:rsidR="00BD15D3" w:rsidRPr="007155C1" w:rsidRDefault="00BD15D3" w:rsidP="007155C1">
            <w:pPr>
              <w:spacing w:before="60" w:after="120" w:line="240" w:lineRule="atLeast"/>
              <w:rPr>
                <w:szCs w:val="20"/>
              </w:rPr>
            </w:pPr>
            <w:r w:rsidRPr="007155C1">
              <w:rPr>
                <w:szCs w:val="20"/>
              </w:rPr>
              <w:t xml:space="preserve">This chapter discusses the microbial characteristics of drinking water and provides quantitative health-based targets for assessing microbial risk. It describes the health risks from disease causing microorganisms (pathogens) and toxic cyanobacteria that may be </w:t>
            </w:r>
            <w:r w:rsidRPr="007155C1">
              <w:rPr>
                <w:b/>
                <w:bCs/>
                <w:szCs w:val="20"/>
              </w:rPr>
              <w:t>found</w:t>
            </w:r>
            <w:r w:rsidRPr="007155C1">
              <w:rPr>
                <w:szCs w:val="20"/>
              </w:rPr>
              <w:t xml:space="preserve"> in drinking water.</w:t>
            </w:r>
          </w:p>
          <w:p w14:paraId="18E6A152" w14:textId="7AD8470B" w:rsidR="00BD15D3" w:rsidRPr="007155C1" w:rsidRDefault="00BD15D3" w:rsidP="007155C1">
            <w:pPr>
              <w:spacing w:before="60" w:after="120" w:line="240" w:lineRule="atLeast"/>
              <w:rPr>
                <w:szCs w:val="20"/>
              </w:rPr>
            </w:pPr>
            <w:r w:rsidRPr="007155C1">
              <w:rPr>
                <w:szCs w:val="20"/>
              </w:rPr>
              <w:t xml:space="preserve">The important concepts relating to assessing microbial risk are set out in Section 5.3. The principles and approach for assessing the contamination of source waters and management of those risks are set out in Sections 5.4, 5.5 and 5.6. Adoption of these concepts should be integrated through the 12 Element Framework </w:t>
            </w:r>
            <w:r w:rsidRPr="007155C1">
              <w:rPr>
                <w:szCs w:val="20"/>
              </w:rPr>
              <w:lastRenderedPageBreak/>
              <w:t>for Managing Drinking Water Quality outlined in Chapter 3 (see Box 5.1).</w:t>
            </w:r>
          </w:p>
        </w:tc>
        <w:tc>
          <w:tcPr>
            <w:tcW w:w="7264" w:type="dxa"/>
          </w:tcPr>
          <w:p w14:paraId="43B464E9" w14:textId="09F83F10" w:rsidR="00BD15D3" w:rsidRPr="007155C1" w:rsidRDefault="00BD15D3" w:rsidP="007155C1">
            <w:pPr>
              <w:spacing w:before="60" w:after="120" w:line="240" w:lineRule="atLeast"/>
              <w:rPr>
                <w:szCs w:val="20"/>
              </w:rPr>
            </w:pPr>
            <w:r w:rsidRPr="007155C1">
              <w:rPr>
                <w:szCs w:val="20"/>
              </w:rPr>
              <w:lastRenderedPageBreak/>
              <w:t xml:space="preserve">This chapter discusses the microbial characteristics of drinking water and provides quantitative health-based targets for assessing microbial risk. It describes the health risks from disease causing microorganisms (pathogens) and toxic cyanobacteria that may be </w:t>
            </w:r>
            <w:r w:rsidRPr="007155C1">
              <w:rPr>
                <w:b/>
                <w:bCs/>
                <w:szCs w:val="20"/>
                <w:highlight w:val="yellow"/>
              </w:rPr>
              <w:t>present</w:t>
            </w:r>
            <w:r w:rsidRPr="007155C1">
              <w:rPr>
                <w:szCs w:val="20"/>
              </w:rPr>
              <w:t xml:space="preserve"> in drinking water. </w:t>
            </w:r>
          </w:p>
          <w:p w14:paraId="6A730F4E" w14:textId="3E1AFB4D" w:rsidR="00BD15D3" w:rsidRPr="007155C1" w:rsidRDefault="00BD15D3" w:rsidP="007155C1">
            <w:pPr>
              <w:spacing w:before="60" w:after="120" w:line="240" w:lineRule="atLeast"/>
              <w:rPr>
                <w:szCs w:val="20"/>
              </w:rPr>
            </w:pPr>
            <w:r w:rsidRPr="007155C1">
              <w:rPr>
                <w:szCs w:val="20"/>
              </w:rPr>
              <w:t>The important</w:t>
            </w:r>
            <w:r w:rsidR="005452AC">
              <w:rPr>
                <w:szCs w:val="20"/>
              </w:rPr>
              <w:t xml:space="preserve"> </w:t>
            </w:r>
            <w:r w:rsidR="005452AC" w:rsidRPr="005452AC">
              <w:rPr>
                <w:b/>
                <w:bCs/>
                <w:szCs w:val="20"/>
              </w:rPr>
              <w:t>[</w:t>
            </w:r>
            <w:r w:rsidR="005452AC" w:rsidRPr="005452AC">
              <w:rPr>
                <w:b/>
                <w:bCs/>
                <w:i/>
                <w:iCs/>
                <w:szCs w:val="20"/>
              </w:rPr>
              <w:t>unchanged text omitted</w:t>
            </w:r>
            <w:r w:rsidR="005452AC" w:rsidRPr="005452AC">
              <w:rPr>
                <w:b/>
                <w:bCs/>
                <w:szCs w:val="20"/>
              </w:rPr>
              <w:t>]</w:t>
            </w:r>
            <w:r w:rsidR="005452AC">
              <w:rPr>
                <w:szCs w:val="20"/>
              </w:rPr>
              <w:t xml:space="preserve"> </w:t>
            </w:r>
            <w:r w:rsidRPr="007155C1">
              <w:rPr>
                <w:szCs w:val="20"/>
              </w:rPr>
              <w:t>Chapter 3 (see Box 5.1).</w:t>
            </w:r>
          </w:p>
          <w:p w14:paraId="62C78D4B" w14:textId="15BECDB0" w:rsidR="00BD15D3" w:rsidRPr="007155C1" w:rsidRDefault="00BD15D3" w:rsidP="296FE172">
            <w:pPr>
              <w:spacing w:before="60" w:after="120" w:line="240" w:lineRule="atLeast"/>
              <w:rPr>
                <w:b/>
                <w:bCs/>
              </w:rPr>
            </w:pPr>
            <w:r w:rsidRPr="28A60396">
              <w:rPr>
                <w:b/>
                <w:bCs/>
                <w:highlight w:val="yellow"/>
              </w:rPr>
              <w:t>The implementation of microbial health-based targets provides the basis for assessing and determining the level of treatment needed to manage the microbial risks (i.e. enteric pathogens) associated with the source water. The annual microbial health-based target has been set at one in a million disability adjusted life years per person per year for the total population (1</w:t>
            </w:r>
            <w:r w:rsidRPr="28A60396">
              <w:rPr>
                <w:rFonts w:ascii="Cambria Math" w:hAnsi="Cambria Math" w:cs="Cambria Math"/>
                <w:b/>
                <w:bCs/>
                <w:highlight w:val="yellow"/>
              </w:rPr>
              <w:t> </w:t>
            </w:r>
            <w:r w:rsidRPr="28A60396">
              <w:rPr>
                <w:rFonts w:cs="Gotham Book"/>
                <w:b/>
                <w:bCs/>
                <w:highlight w:val="yellow"/>
              </w:rPr>
              <w:t>µ</w:t>
            </w:r>
            <w:r w:rsidRPr="28A60396">
              <w:rPr>
                <w:b/>
                <w:bCs/>
                <w:highlight w:val="yellow"/>
              </w:rPr>
              <w:t xml:space="preserve">DALY pppy) and is considered to be a tolerable level of risk in the provision of safe drinking water. </w:t>
            </w:r>
            <w:r w:rsidRPr="28A60396">
              <w:rPr>
                <w:b/>
                <w:bCs/>
                <w:highlight w:val="yellow"/>
              </w:rPr>
              <w:lastRenderedPageBreak/>
              <w:t>The required level of treatment to achieve this microbial health-based target is expressed on a logarithmic scale (log</w:t>
            </w:r>
            <w:r w:rsidRPr="28A60396">
              <w:rPr>
                <w:b/>
                <w:bCs/>
                <w:highlight w:val="yellow"/>
                <w:vertAlign w:val="subscript"/>
              </w:rPr>
              <w:t>10</w:t>
            </w:r>
            <w:r w:rsidRPr="28A60396">
              <w:rPr>
                <w:b/>
                <w:bCs/>
                <w:highlight w:val="yellow"/>
              </w:rPr>
              <w:t xml:space="preserve">) and is related to the removal of reference pathogens as determined by a quantitative microbial risk assessment (QMRA). These treatment targets are expressed as Log Reduction Values (LRVs) and vary between different categories of source water. Water-based pathogens (e.g. </w:t>
            </w:r>
            <w:r w:rsidRPr="28A60396">
              <w:rPr>
                <w:b/>
                <w:bCs/>
                <w:i/>
                <w:iCs/>
                <w:highlight w:val="yellow"/>
              </w:rPr>
              <w:t>Legionella pneumophila</w:t>
            </w:r>
            <w:r w:rsidRPr="28A60396">
              <w:rPr>
                <w:b/>
                <w:bCs/>
                <w:highlight w:val="yellow"/>
              </w:rPr>
              <w:t>, non-tuberculous mycobacteria) that grow to problematic levels post treatment in pipe biofilms are managed by disinfectant residual, flushing and other controls (NAS 2020; LeChevallier 2024).</w:t>
            </w:r>
          </w:p>
        </w:tc>
      </w:tr>
      <w:tr w:rsidR="00BD15D3" w:rsidRPr="007155C1" w14:paraId="4678154D" w14:textId="77777777" w:rsidTr="1D6DD25F">
        <w:tc>
          <w:tcPr>
            <w:tcW w:w="565" w:type="dxa"/>
          </w:tcPr>
          <w:p w14:paraId="575B526E" w14:textId="7D40790A" w:rsidR="00BD15D3" w:rsidRPr="007155C1" w:rsidRDefault="0067640B" w:rsidP="007155C1">
            <w:pPr>
              <w:spacing w:before="60" w:after="120" w:line="240" w:lineRule="atLeast"/>
              <w:rPr>
                <w:szCs w:val="20"/>
              </w:rPr>
            </w:pPr>
            <w:r>
              <w:rPr>
                <w:szCs w:val="20"/>
              </w:rPr>
              <w:lastRenderedPageBreak/>
              <w:t>2</w:t>
            </w:r>
          </w:p>
        </w:tc>
        <w:tc>
          <w:tcPr>
            <w:tcW w:w="2129" w:type="dxa"/>
          </w:tcPr>
          <w:p w14:paraId="38D6BABD" w14:textId="36BF7982" w:rsidR="001E3D1A" w:rsidRDefault="001E3D1A" w:rsidP="007155C1">
            <w:pPr>
              <w:spacing w:before="60" w:after="120" w:line="240" w:lineRule="atLeast"/>
            </w:pPr>
            <w:r>
              <w:rPr>
                <w:szCs w:val="20"/>
              </w:rPr>
              <w:t xml:space="preserve">Visit Chapter 5, </w:t>
            </w:r>
            <w:hyperlink r:id="rId15" w:anchor="box-5-1" w:history="1">
              <w:r w:rsidRPr="00FF7689">
                <w:rPr>
                  <w:rStyle w:val="Hyperlink"/>
                  <w:szCs w:val="20"/>
                </w:rPr>
                <w:t>Box 5.1</w:t>
              </w:r>
              <w:r w:rsidR="00FF7689" w:rsidRPr="00FF7689">
                <w:rPr>
                  <w:rStyle w:val="Hyperlink"/>
                  <w:szCs w:val="20"/>
                </w:rPr>
                <w:t xml:space="preserve"> Integrating health-based targets into the Framework for Managing Drinking Water Quality</w:t>
              </w:r>
            </w:hyperlink>
            <w:r w:rsidR="00FF7689">
              <w:rPr>
                <w:szCs w:val="20"/>
              </w:rPr>
              <w:t xml:space="preserve"> </w:t>
            </w:r>
            <w:r>
              <w:rPr>
                <w:szCs w:val="20"/>
              </w:rPr>
              <w:t>of the Guidelines</w:t>
            </w:r>
            <w:r>
              <w:t xml:space="preserve"> </w:t>
            </w:r>
          </w:p>
          <w:p w14:paraId="2143F530" w14:textId="3DBA8D97" w:rsidR="00667AE8" w:rsidRDefault="00667AE8" w:rsidP="007155C1">
            <w:pPr>
              <w:spacing w:before="60" w:after="120" w:line="240" w:lineRule="atLeast"/>
            </w:pPr>
            <w:r>
              <w:t>(p73 of PDF)</w:t>
            </w:r>
          </w:p>
          <w:p w14:paraId="7EA5A3D3" w14:textId="77777777" w:rsidR="00FA2DAF" w:rsidRDefault="00FA2DAF" w:rsidP="007155C1">
            <w:pPr>
              <w:spacing w:before="60" w:after="120" w:line="240" w:lineRule="atLeast"/>
              <w:rPr>
                <w:szCs w:val="20"/>
              </w:rPr>
            </w:pPr>
          </w:p>
          <w:p w14:paraId="65762BF0" w14:textId="35EDC368" w:rsidR="00FA2DAF" w:rsidRPr="007155C1" w:rsidRDefault="00FA2DAF" w:rsidP="007155C1">
            <w:pPr>
              <w:spacing w:before="60" w:after="120" w:line="240" w:lineRule="atLeast"/>
              <w:rPr>
                <w:szCs w:val="20"/>
              </w:rPr>
            </w:pPr>
          </w:p>
        </w:tc>
        <w:tc>
          <w:tcPr>
            <w:tcW w:w="5919" w:type="dxa"/>
          </w:tcPr>
          <w:p w14:paraId="2A1695B4" w14:textId="77777777" w:rsidR="00BD15D3" w:rsidRPr="007155C1" w:rsidRDefault="00BD15D3" w:rsidP="007155C1">
            <w:pPr>
              <w:spacing w:before="60" w:after="120" w:line="240" w:lineRule="atLeast"/>
              <w:rPr>
                <w:b/>
                <w:bCs/>
                <w:szCs w:val="20"/>
              </w:rPr>
            </w:pPr>
            <w:r w:rsidRPr="007155C1">
              <w:rPr>
                <w:b/>
                <w:bCs/>
                <w:szCs w:val="20"/>
              </w:rPr>
              <w:t>Integrating health-based targets into the Framework for Managing Drinking Water Quality (Chapter 3)</w:t>
            </w:r>
          </w:p>
          <w:p w14:paraId="699221F5" w14:textId="77777777" w:rsidR="00BD15D3" w:rsidRPr="007155C1" w:rsidRDefault="00BD15D3" w:rsidP="007155C1">
            <w:pPr>
              <w:spacing w:before="60" w:after="120" w:line="240" w:lineRule="atLeast"/>
              <w:rPr>
                <w:szCs w:val="20"/>
              </w:rPr>
            </w:pPr>
            <w:r w:rsidRPr="007155C1">
              <w:rPr>
                <w:szCs w:val="20"/>
              </w:rPr>
              <w:t xml:space="preserve">Health-based targets provide a quantitative measure of the microbial safety of drinking water. The </w:t>
            </w:r>
            <w:r w:rsidRPr="007155C1">
              <w:rPr>
                <w:i/>
                <w:iCs/>
                <w:szCs w:val="20"/>
              </w:rPr>
              <w:t>Australian Drinking Water Guidelines</w:t>
            </w:r>
            <w:r w:rsidRPr="007155C1">
              <w:rPr>
                <w:szCs w:val="20"/>
              </w:rPr>
              <w:t xml:space="preserve"> (the Guidelines) promote preventive risk-based management of drinking water quality from source to consumer with the Framework for Managing Drinking Water Quality (Chapter 3). Health-based targets provide an assessment of enteric pathogen risks in the source water and inform appropriate risk management measures (barriers). These assessment and preventive measures support Elements 2 and 3 of the Framework.</w:t>
            </w:r>
          </w:p>
          <w:p w14:paraId="262D9D03" w14:textId="1A9DF012" w:rsidR="00BD15D3" w:rsidRPr="007155C1" w:rsidRDefault="00BD15D3" w:rsidP="007155C1">
            <w:pPr>
              <w:spacing w:before="60" w:after="120" w:line="240" w:lineRule="atLeast"/>
              <w:rPr>
                <w:szCs w:val="20"/>
              </w:rPr>
            </w:pPr>
            <w:r w:rsidRPr="007155C1">
              <w:rPr>
                <w:szCs w:val="20"/>
              </w:rPr>
              <w:t xml:space="preserve">It is expected that implementing health-based targets into drinking water management, particularly for small water suppliers, will take time. Health-based targets are not a pass/fail metric, instead they provide the basis for assessing the level of treatment required to manage source water microbial risks. Shortfalls in achieving the required treatment targets (expressed as </w:t>
            </w:r>
            <m:oMath>
              <m:sSub>
                <m:sSubPr>
                  <m:ctrlPr>
                    <w:rPr>
                      <w:rFonts w:ascii="Cambria Math" w:hAnsi="Cambria Math"/>
                      <w:szCs w:val="20"/>
                    </w:rPr>
                  </m:ctrlPr>
                </m:sSubPr>
                <m:e>
                  <m:r>
                    <m:rPr>
                      <m:nor/>
                    </m:rPr>
                    <w:rPr>
                      <w:szCs w:val="20"/>
                    </w:rPr>
                    <m:t>log</m:t>
                  </m:r>
                </m:e>
                <m:sub>
                  <m:r>
                    <w:rPr>
                      <w:rFonts w:ascii="Cambria Math" w:hAnsi="Cambria Math"/>
                      <w:szCs w:val="20"/>
                    </w:rPr>
                    <m:t>10</m:t>
                  </m:r>
                </m:sub>
              </m:sSub>
            </m:oMath>
            <w:r w:rsidRPr="007155C1">
              <w:rPr>
                <w:szCs w:val="20"/>
              </w:rPr>
              <w:t xml:space="preserve">reduction values or LRVs) to manage source water pathogen risks </w:t>
            </w:r>
            <w:r w:rsidRPr="007155C1">
              <w:rPr>
                <w:szCs w:val="20"/>
              </w:rPr>
              <w:lastRenderedPageBreak/>
              <w:t xml:space="preserve">should be used to prioritise improvements (see Section 5.4.3 </w:t>
            </w:r>
            <w:r w:rsidRPr="007155C1">
              <w:rPr>
                <w:i/>
                <w:iCs/>
                <w:szCs w:val="20"/>
              </w:rPr>
              <w:t>Management of Risk from Enteric Pathogens: Microbial Safety and the Water Safety Continuum</w:t>
            </w:r>
            <w:r w:rsidRPr="007155C1">
              <w:rPr>
                <w:szCs w:val="20"/>
              </w:rPr>
              <w:t>).</w:t>
            </w:r>
          </w:p>
          <w:p w14:paraId="3EED50FC" w14:textId="77777777" w:rsidR="00BD15D3" w:rsidRPr="007155C1" w:rsidRDefault="00BD15D3" w:rsidP="007155C1">
            <w:pPr>
              <w:spacing w:before="60" w:after="120" w:line="240" w:lineRule="atLeast"/>
              <w:rPr>
                <w:szCs w:val="20"/>
              </w:rPr>
            </w:pPr>
            <w:r w:rsidRPr="007155C1">
              <w:rPr>
                <w:szCs w:val="20"/>
              </w:rPr>
              <w:t>Focus should be maintained on selecting the best quality source water, catchment protection, multiple barriers and management of critical control points. The introduction of health-based targets should not take focus away from the guiding principles of the Guidelines (see Section 1.1) and implementing all 12 Elements of the Framework for Management of Drinking Water Quality. The introduction of health-based targets must not be used as a licence to degrade source water quality.</w:t>
            </w:r>
          </w:p>
          <w:p w14:paraId="3148A5AB" w14:textId="77777777" w:rsidR="00BD15D3" w:rsidRPr="007155C1" w:rsidRDefault="00BD15D3" w:rsidP="007155C1">
            <w:pPr>
              <w:spacing w:before="60" w:after="120" w:line="240" w:lineRule="atLeast"/>
              <w:rPr>
                <w:szCs w:val="20"/>
              </w:rPr>
            </w:pPr>
            <w:r w:rsidRPr="007155C1">
              <w:rPr>
                <w:szCs w:val="20"/>
              </w:rPr>
              <w:t>This chapter addresses the overarching scientific principles and concepts. A detailed guide for practical implementation is beyond the scope of the Guidelines. Further practical details can be found in the following suggested industry implementation documents, noting that there might be some costs associated with accessing these:</w:t>
            </w:r>
          </w:p>
          <w:p w14:paraId="4B086DF5" w14:textId="77777777" w:rsidR="00BD15D3" w:rsidRPr="007155C1" w:rsidRDefault="00BD15D3" w:rsidP="007155C1">
            <w:pPr>
              <w:numPr>
                <w:ilvl w:val="0"/>
                <w:numId w:val="19"/>
              </w:numPr>
              <w:tabs>
                <w:tab w:val="clear" w:pos="720"/>
              </w:tabs>
              <w:spacing w:before="60" w:after="120" w:line="240" w:lineRule="atLeast"/>
              <w:ind w:left="322" w:hanging="283"/>
              <w:rPr>
                <w:szCs w:val="20"/>
              </w:rPr>
            </w:pPr>
            <w:r w:rsidRPr="007155C1">
              <w:rPr>
                <w:szCs w:val="20"/>
              </w:rPr>
              <w:t xml:space="preserve">Deere and Mosse (2016) Water Industry Operators Association of Australia: </w:t>
            </w:r>
            <w:r w:rsidRPr="007155C1">
              <w:rPr>
                <w:i/>
                <w:iCs/>
                <w:szCs w:val="20"/>
              </w:rPr>
              <w:t>Practical guide to the operation and optimisation of distribution systems</w:t>
            </w:r>
            <w:r w:rsidRPr="007155C1">
              <w:rPr>
                <w:szCs w:val="20"/>
              </w:rPr>
              <w:t>, 3rd ed.</w:t>
            </w:r>
          </w:p>
          <w:p w14:paraId="1D6F2BDE" w14:textId="77777777" w:rsidR="00BD15D3" w:rsidRPr="007155C1" w:rsidRDefault="00BD15D3" w:rsidP="007155C1">
            <w:pPr>
              <w:numPr>
                <w:ilvl w:val="0"/>
                <w:numId w:val="19"/>
              </w:numPr>
              <w:tabs>
                <w:tab w:val="clear" w:pos="720"/>
              </w:tabs>
              <w:spacing w:before="60" w:after="120" w:line="240" w:lineRule="atLeast"/>
              <w:ind w:left="322" w:hanging="283"/>
              <w:rPr>
                <w:szCs w:val="20"/>
              </w:rPr>
            </w:pPr>
            <w:r w:rsidRPr="007155C1">
              <w:rPr>
                <w:szCs w:val="20"/>
              </w:rPr>
              <w:t xml:space="preserve">Water Research Australia (WaterRA 2015) </w:t>
            </w:r>
            <w:r w:rsidRPr="007155C1">
              <w:rPr>
                <w:i/>
                <w:iCs/>
                <w:szCs w:val="20"/>
              </w:rPr>
              <w:t>Good practice guide to the operation of drinking water supply systems for the management of microbial risk</w:t>
            </w:r>
            <w:r w:rsidRPr="007155C1">
              <w:rPr>
                <w:szCs w:val="20"/>
              </w:rPr>
              <w:t>.</w:t>
            </w:r>
          </w:p>
          <w:p w14:paraId="4CF2B1A6" w14:textId="097DEC5A" w:rsidR="00BD15D3" w:rsidRPr="007155C1" w:rsidRDefault="00BD15D3" w:rsidP="007155C1">
            <w:pPr>
              <w:numPr>
                <w:ilvl w:val="0"/>
                <w:numId w:val="19"/>
              </w:numPr>
              <w:tabs>
                <w:tab w:val="clear" w:pos="720"/>
              </w:tabs>
              <w:spacing w:before="60" w:after="120" w:line="240" w:lineRule="atLeast"/>
              <w:ind w:left="322" w:hanging="283"/>
              <w:rPr>
                <w:szCs w:val="20"/>
              </w:rPr>
            </w:pPr>
            <w:r w:rsidRPr="007155C1">
              <w:rPr>
                <w:szCs w:val="20"/>
              </w:rPr>
              <w:t xml:space="preserve">Water Research Australia (WaterRA 2021), </w:t>
            </w:r>
            <w:r w:rsidRPr="007155C1">
              <w:rPr>
                <w:i/>
                <w:iCs/>
                <w:szCs w:val="20"/>
              </w:rPr>
              <w:t>Good practice guide to sanitary surveys and operational monitoring to support the assessment and management of drinking water catchments</w:t>
            </w:r>
            <w:r w:rsidRPr="007155C1">
              <w:rPr>
                <w:szCs w:val="20"/>
              </w:rPr>
              <w:t>.</w:t>
            </w:r>
          </w:p>
          <w:p w14:paraId="15960A85" w14:textId="77777777" w:rsidR="00BD15D3" w:rsidRPr="007155C1" w:rsidRDefault="00BD15D3" w:rsidP="007155C1">
            <w:pPr>
              <w:numPr>
                <w:ilvl w:val="0"/>
                <w:numId w:val="19"/>
              </w:numPr>
              <w:tabs>
                <w:tab w:val="clear" w:pos="720"/>
              </w:tabs>
              <w:spacing w:before="60" w:after="120" w:line="240" w:lineRule="atLeast"/>
              <w:ind w:left="322" w:hanging="283"/>
              <w:rPr>
                <w:szCs w:val="20"/>
              </w:rPr>
            </w:pPr>
            <w:r w:rsidRPr="007155C1">
              <w:rPr>
                <w:szCs w:val="20"/>
              </w:rPr>
              <w:lastRenderedPageBreak/>
              <w:t xml:space="preserve">Water Services Association Australia (WSAA 2015) </w:t>
            </w:r>
            <w:r w:rsidRPr="007155C1">
              <w:rPr>
                <w:i/>
                <w:iCs/>
                <w:szCs w:val="20"/>
              </w:rPr>
              <w:t>Manual for the application of health-based targets for drinking water safety</w:t>
            </w:r>
            <w:r w:rsidRPr="007155C1">
              <w:rPr>
                <w:szCs w:val="20"/>
              </w:rPr>
              <w:t>.</w:t>
            </w:r>
          </w:p>
          <w:p w14:paraId="381E424B" w14:textId="77777777" w:rsidR="00BD15D3" w:rsidRPr="007155C1" w:rsidRDefault="00BD15D3" w:rsidP="007155C1">
            <w:pPr>
              <w:numPr>
                <w:ilvl w:val="0"/>
                <w:numId w:val="19"/>
              </w:numPr>
              <w:tabs>
                <w:tab w:val="clear" w:pos="720"/>
              </w:tabs>
              <w:spacing w:before="60" w:after="120" w:line="240" w:lineRule="atLeast"/>
              <w:ind w:left="322" w:hanging="283"/>
              <w:rPr>
                <w:szCs w:val="20"/>
              </w:rPr>
            </w:pPr>
            <w:r w:rsidRPr="007155C1">
              <w:rPr>
                <w:szCs w:val="20"/>
              </w:rPr>
              <w:t xml:space="preserve">World Health Organization (WHO) (WHO 2016) </w:t>
            </w:r>
            <w:r w:rsidRPr="007155C1">
              <w:rPr>
                <w:i/>
                <w:iCs/>
                <w:szCs w:val="20"/>
              </w:rPr>
              <w:t>Protecting surface water for health. Identifying, assessing and managing drinking-water quality risks in surface-water catchments</w:t>
            </w:r>
            <w:r w:rsidRPr="007155C1">
              <w:rPr>
                <w:szCs w:val="20"/>
              </w:rPr>
              <w:t>.</w:t>
            </w:r>
          </w:p>
          <w:p w14:paraId="01807833" w14:textId="0BC746CB" w:rsidR="00BD15D3" w:rsidRPr="007155C1" w:rsidRDefault="00BD15D3" w:rsidP="007155C1">
            <w:pPr>
              <w:spacing w:before="60" w:after="120" w:line="240" w:lineRule="atLeast"/>
              <w:rPr>
                <w:szCs w:val="20"/>
              </w:rPr>
            </w:pPr>
          </w:p>
        </w:tc>
        <w:tc>
          <w:tcPr>
            <w:tcW w:w="7264" w:type="dxa"/>
          </w:tcPr>
          <w:p w14:paraId="0BC5C125" w14:textId="72E71765" w:rsidR="00BD15D3" w:rsidRPr="007155C1" w:rsidRDefault="00BD15D3" w:rsidP="007155C1">
            <w:pPr>
              <w:spacing w:before="60" w:after="120" w:line="240" w:lineRule="atLeast"/>
              <w:rPr>
                <w:b/>
                <w:bCs/>
                <w:szCs w:val="20"/>
              </w:rPr>
            </w:pPr>
            <w:r w:rsidRPr="007155C1">
              <w:rPr>
                <w:b/>
                <w:bCs/>
                <w:szCs w:val="20"/>
              </w:rPr>
              <w:lastRenderedPageBreak/>
              <w:t xml:space="preserve">Integrating </w:t>
            </w:r>
            <w:r w:rsidRPr="007155C1">
              <w:rPr>
                <w:b/>
                <w:bCs/>
                <w:szCs w:val="20"/>
                <w:highlight w:val="yellow"/>
              </w:rPr>
              <w:t>microbial</w:t>
            </w:r>
            <w:r w:rsidRPr="007155C1">
              <w:rPr>
                <w:b/>
                <w:bCs/>
                <w:szCs w:val="20"/>
              </w:rPr>
              <w:t xml:space="preserve"> health-based targets into the Framework for Managing Drinking Water Quality (Chapter 3)</w:t>
            </w:r>
          </w:p>
          <w:p w14:paraId="1880E6BB" w14:textId="4679E32F" w:rsidR="00BD15D3" w:rsidRPr="007155C1" w:rsidRDefault="00BD15D3" w:rsidP="007155C1">
            <w:pPr>
              <w:spacing w:before="60" w:after="120" w:line="240" w:lineRule="atLeast"/>
              <w:rPr>
                <w:szCs w:val="20"/>
              </w:rPr>
            </w:pPr>
            <w:r w:rsidRPr="007155C1">
              <w:rPr>
                <w:szCs w:val="20"/>
              </w:rPr>
              <w:t xml:space="preserve">The </w:t>
            </w:r>
            <w:r w:rsidRPr="007155C1">
              <w:rPr>
                <w:i/>
                <w:iCs/>
                <w:szCs w:val="20"/>
              </w:rPr>
              <w:t>Australian Drinking Water Guidelines</w:t>
            </w:r>
            <w:r w:rsidRPr="007155C1">
              <w:rPr>
                <w:szCs w:val="20"/>
              </w:rPr>
              <w:t xml:space="preserve"> (the Guidelines) promote preventive risk-based management of drinking water quality from source to consumer with the Framework for Managing Drinking Water Quality (Chapter 3). </w:t>
            </w:r>
            <w:r w:rsidRPr="007155C1">
              <w:rPr>
                <w:b/>
                <w:bCs/>
                <w:szCs w:val="20"/>
                <w:highlight w:val="yellow"/>
              </w:rPr>
              <w:t>Microbial</w:t>
            </w:r>
            <w:r w:rsidRPr="007155C1">
              <w:rPr>
                <w:szCs w:val="20"/>
              </w:rPr>
              <w:t xml:space="preserve"> health-based targets provide a </w:t>
            </w:r>
            <w:r w:rsidRPr="007155C1">
              <w:rPr>
                <w:b/>
                <w:bCs/>
                <w:szCs w:val="20"/>
                <w:highlight w:val="yellow"/>
              </w:rPr>
              <w:t>quantitative</w:t>
            </w:r>
            <w:r w:rsidRPr="007155C1">
              <w:rPr>
                <w:szCs w:val="20"/>
              </w:rPr>
              <w:t xml:space="preserve"> assessment of enteric pathogen risks in the source water and inform appropriate risk</w:t>
            </w:r>
            <w:r w:rsidRPr="007155C1">
              <w:rPr>
                <w:b/>
                <w:bCs/>
                <w:szCs w:val="20"/>
                <w:highlight w:val="yellow"/>
              </w:rPr>
              <w:t xml:space="preserve">-based </w:t>
            </w:r>
            <w:r w:rsidRPr="007155C1">
              <w:rPr>
                <w:szCs w:val="20"/>
              </w:rPr>
              <w:t xml:space="preserve">barriers. These assessment and preventive measures support Elements 2 and 3 of the Framework. </w:t>
            </w:r>
          </w:p>
          <w:p w14:paraId="663057D8" w14:textId="77777777" w:rsidR="00BD15D3" w:rsidRPr="007155C1" w:rsidRDefault="00BD15D3" w:rsidP="007155C1">
            <w:pPr>
              <w:spacing w:before="60" w:after="120" w:line="240" w:lineRule="atLeast"/>
              <w:rPr>
                <w:b/>
                <w:bCs/>
                <w:szCs w:val="20"/>
              </w:rPr>
            </w:pPr>
            <w:r w:rsidRPr="007155C1">
              <w:rPr>
                <w:szCs w:val="20"/>
              </w:rPr>
              <w:t xml:space="preserve">It is expected that implementing </w:t>
            </w:r>
            <w:r w:rsidRPr="007155C1">
              <w:rPr>
                <w:b/>
                <w:bCs/>
                <w:szCs w:val="20"/>
                <w:highlight w:val="yellow"/>
              </w:rPr>
              <w:t>microbial</w:t>
            </w:r>
            <w:r w:rsidRPr="007155C1">
              <w:rPr>
                <w:szCs w:val="20"/>
              </w:rPr>
              <w:t xml:space="preserve"> health-based targets into drinking water management, particularly for small water suppliers, will take time. </w:t>
            </w:r>
            <w:r w:rsidRPr="007155C1">
              <w:rPr>
                <w:b/>
                <w:bCs/>
                <w:szCs w:val="20"/>
                <w:highlight w:val="yellow"/>
              </w:rPr>
              <w:t>Microbial</w:t>
            </w:r>
            <w:r w:rsidRPr="007155C1">
              <w:rPr>
                <w:szCs w:val="20"/>
              </w:rPr>
              <w:t xml:space="preserve"> health-based targets are not a pass/ fail metric, instead they provide the basis for assess</w:t>
            </w:r>
            <w:r w:rsidRPr="007155C1">
              <w:rPr>
                <w:b/>
                <w:bCs/>
                <w:szCs w:val="20"/>
                <w:highlight w:val="yellow"/>
              </w:rPr>
              <w:t>ment</w:t>
            </w:r>
            <w:r w:rsidRPr="007155C1">
              <w:rPr>
                <w:szCs w:val="20"/>
              </w:rPr>
              <w:t xml:space="preserve"> </w:t>
            </w:r>
            <w:r w:rsidRPr="007155C1">
              <w:rPr>
                <w:b/>
                <w:bCs/>
                <w:szCs w:val="20"/>
                <w:highlight w:val="yellow"/>
              </w:rPr>
              <w:t>of microbial safety of drinking water, including assessment of catchment risks and water treatment requirements.</w:t>
            </w:r>
          </w:p>
          <w:p w14:paraId="6AED8E37" w14:textId="77777777" w:rsidR="00BD15D3" w:rsidRPr="007155C1" w:rsidRDefault="00BD15D3" w:rsidP="007155C1">
            <w:pPr>
              <w:spacing w:before="60" w:after="120" w:line="240" w:lineRule="atLeast"/>
              <w:rPr>
                <w:szCs w:val="20"/>
              </w:rPr>
            </w:pPr>
            <w:r w:rsidRPr="007155C1">
              <w:rPr>
                <w:b/>
                <w:bCs/>
                <w:szCs w:val="20"/>
                <w:highlight w:val="yellow"/>
              </w:rPr>
              <w:t>Consistent with the principles of preventive risk management,</w:t>
            </w:r>
            <w:r w:rsidRPr="007155C1">
              <w:rPr>
                <w:szCs w:val="20"/>
              </w:rPr>
              <w:t xml:space="preserve"> focus should be maintained on selecting the best quality source water, catchment protection, multiple barriers and management of critical control points. </w:t>
            </w:r>
            <w:r w:rsidRPr="007155C1">
              <w:rPr>
                <w:b/>
                <w:bCs/>
                <w:szCs w:val="20"/>
                <w:highlight w:val="yellow"/>
              </w:rPr>
              <w:t>Integrating microbial health-based targets into the broader water quality management framework provides a methodology to better align key focus areas.</w:t>
            </w:r>
            <w:r w:rsidRPr="007155C1">
              <w:rPr>
                <w:szCs w:val="20"/>
              </w:rPr>
              <w:t xml:space="preserve"> </w:t>
            </w:r>
            <w:r w:rsidRPr="007155C1">
              <w:rPr>
                <w:b/>
                <w:bCs/>
                <w:szCs w:val="20"/>
                <w:highlight w:val="yellow"/>
              </w:rPr>
              <w:t>Microbial</w:t>
            </w:r>
            <w:r w:rsidRPr="007155C1">
              <w:rPr>
                <w:b/>
                <w:bCs/>
                <w:szCs w:val="20"/>
              </w:rPr>
              <w:t xml:space="preserve"> </w:t>
            </w:r>
            <w:r w:rsidRPr="007155C1">
              <w:rPr>
                <w:szCs w:val="20"/>
              </w:rPr>
              <w:t xml:space="preserve">health-based </w:t>
            </w:r>
            <w:r w:rsidRPr="007155C1">
              <w:rPr>
                <w:szCs w:val="20"/>
              </w:rPr>
              <w:lastRenderedPageBreak/>
              <w:t xml:space="preserve">targets </w:t>
            </w:r>
            <w:r w:rsidRPr="007155C1">
              <w:rPr>
                <w:b/>
                <w:bCs/>
                <w:szCs w:val="20"/>
                <w:highlight w:val="yellow"/>
              </w:rPr>
              <w:t>must be applied within the context of</w:t>
            </w:r>
            <w:r w:rsidRPr="007155C1">
              <w:rPr>
                <w:szCs w:val="20"/>
              </w:rPr>
              <w:t xml:space="preserve"> the guiding principles (</w:t>
            </w:r>
            <w:r w:rsidRPr="007155C1">
              <w:rPr>
                <w:b/>
                <w:bCs/>
                <w:szCs w:val="20"/>
                <w:highlight w:val="yellow"/>
              </w:rPr>
              <w:t>refer to</w:t>
            </w:r>
            <w:r w:rsidRPr="007155C1">
              <w:rPr>
                <w:szCs w:val="20"/>
              </w:rPr>
              <w:t xml:space="preserve"> Section 1.1) and all 12 Elements of the Framework for Management of Drinking Water Quality. </w:t>
            </w:r>
            <w:r w:rsidRPr="007155C1">
              <w:rPr>
                <w:b/>
                <w:bCs/>
                <w:szCs w:val="20"/>
                <w:highlight w:val="yellow"/>
              </w:rPr>
              <w:t>Microbial</w:t>
            </w:r>
            <w:r w:rsidRPr="007155C1">
              <w:rPr>
                <w:b/>
                <w:bCs/>
                <w:szCs w:val="20"/>
              </w:rPr>
              <w:t xml:space="preserve"> </w:t>
            </w:r>
            <w:r w:rsidRPr="007155C1">
              <w:rPr>
                <w:szCs w:val="20"/>
              </w:rPr>
              <w:t xml:space="preserve">health-based targets must </w:t>
            </w:r>
            <w:r w:rsidRPr="007155C1">
              <w:rPr>
                <w:b/>
                <w:bCs/>
                <w:szCs w:val="20"/>
                <w:highlight w:val="yellow"/>
              </w:rPr>
              <w:t>never</w:t>
            </w:r>
            <w:r w:rsidRPr="007155C1">
              <w:rPr>
                <w:szCs w:val="20"/>
              </w:rPr>
              <w:t xml:space="preserve"> be used as a </w:t>
            </w:r>
            <w:r w:rsidRPr="007155C1">
              <w:rPr>
                <w:b/>
                <w:bCs/>
                <w:szCs w:val="20"/>
                <w:highlight w:val="yellow"/>
              </w:rPr>
              <w:t>basis</w:t>
            </w:r>
            <w:r w:rsidRPr="007155C1">
              <w:rPr>
                <w:szCs w:val="20"/>
              </w:rPr>
              <w:t xml:space="preserve"> to degrade source water quality </w:t>
            </w:r>
            <w:r w:rsidRPr="007155C1">
              <w:rPr>
                <w:b/>
                <w:bCs/>
                <w:szCs w:val="20"/>
                <w:highlight w:val="yellow"/>
              </w:rPr>
              <w:t>or diminish treatment efficacy</w:t>
            </w:r>
            <w:r w:rsidRPr="007155C1">
              <w:rPr>
                <w:szCs w:val="20"/>
              </w:rPr>
              <w:t xml:space="preserve">. </w:t>
            </w:r>
          </w:p>
          <w:p w14:paraId="7D77F048" w14:textId="77777777" w:rsidR="00BD15D3" w:rsidRPr="007155C1" w:rsidRDefault="00BD15D3" w:rsidP="007155C1">
            <w:pPr>
              <w:spacing w:before="60" w:after="120" w:line="240" w:lineRule="atLeast"/>
              <w:rPr>
                <w:b/>
                <w:bCs/>
                <w:szCs w:val="20"/>
              </w:rPr>
            </w:pPr>
            <w:r w:rsidRPr="007155C1">
              <w:rPr>
                <w:b/>
                <w:bCs/>
                <w:szCs w:val="20"/>
                <w:highlight w:val="yellow"/>
              </w:rPr>
              <w:t>The following key principles need to be considered in the implementation of health-based targets:</w:t>
            </w:r>
          </w:p>
          <w:p w14:paraId="7D49F26A" w14:textId="7BB42F58" w:rsidR="00BD15D3" w:rsidRPr="007155C1" w:rsidRDefault="00BD15D3" w:rsidP="007155C1">
            <w:pPr>
              <w:numPr>
                <w:ilvl w:val="0"/>
                <w:numId w:val="19"/>
              </w:numPr>
              <w:tabs>
                <w:tab w:val="clear" w:pos="720"/>
              </w:tabs>
              <w:spacing w:before="60" w:after="120" w:line="240" w:lineRule="atLeast"/>
              <w:ind w:left="322" w:hanging="283"/>
              <w:rPr>
                <w:b/>
                <w:bCs/>
                <w:szCs w:val="20"/>
                <w:highlight w:val="yellow"/>
              </w:rPr>
            </w:pPr>
            <w:r w:rsidRPr="007155C1">
              <w:rPr>
                <w:szCs w:val="20"/>
              </w:rPr>
              <w:tab/>
            </w:r>
            <w:r w:rsidRPr="007155C1">
              <w:rPr>
                <w:b/>
                <w:bCs/>
                <w:szCs w:val="20"/>
                <w:highlight w:val="yellow"/>
              </w:rPr>
              <w:t xml:space="preserve">adherence to microbial health-based targets should not be assessed as a pass/fail or used to determine regulatory compliance </w:t>
            </w:r>
          </w:p>
          <w:p w14:paraId="18E5BAE1" w14:textId="796D0453" w:rsidR="00BD15D3" w:rsidRPr="007155C1" w:rsidRDefault="00BD15D3" w:rsidP="007155C1">
            <w:pPr>
              <w:numPr>
                <w:ilvl w:val="0"/>
                <w:numId w:val="19"/>
              </w:numPr>
              <w:tabs>
                <w:tab w:val="clear" w:pos="720"/>
              </w:tabs>
              <w:spacing w:before="60" w:after="120" w:line="240" w:lineRule="atLeast"/>
              <w:ind w:left="322" w:hanging="283"/>
              <w:rPr>
                <w:b/>
                <w:bCs/>
                <w:szCs w:val="20"/>
                <w:highlight w:val="yellow"/>
              </w:rPr>
            </w:pPr>
            <w:r w:rsidRPr="007155C1">
              <w:rPr>
                <w:b/>
                <w:bCs/>
                <w:szCs w:val="20"/>
                <w:highlight w:val="yellow"/>
              </w:rPr>
              <w:t xml:space="preserve">microbial health-based targets are a performance indicator intended to inform system-specific interventions appropriate to delivering microbially safe drinking water, including control measures such as source protection and treatment processes </w:t>
            </w:r>
          </w:p>
          <w:p w14:paraId="403F12A5" w14:textId="0622E43A" w:rsidR="00BD15D3" w:rsidRPr="007155C1" w:rsidRDefault="00BD15D3" w:rsidP="007155C1">
            <w:pPr>
              <w:numPr>
                <w:ilvl w:val="0"/>
                <w:numId w:val="19"/>
              </w:numPr>
              <w:tabs>
                <w:tab w:val="clear" w:pos="720"/>
              </w:tabs>
              <w:spacing w:before="60" w:after="120" w:line="240" w:lineRule="atLeast"/>
              <w:ind w:left="322" w:hanging="283"/>
              <w:rPr>
                <w:b/>
                <w:bCs/>
                <w:szCs w:val="20"/>
                <w:highlight w:val="yellow"/>
              </w:rPr>
            </w:pPr>
            <w:r w:rsidRPr="007155C1">
              <w:rPr>
                <w:b/>
                <w:bCs/>
                <w:szCs w:val="20"/>
                <w:highlight w:val="yellow"/>
              </w:rPr>
              <w:t>shortfalls in achieving the required treatment targets (expressed as log</w:t>
            </w:r>
            <w:r w:rsidRPr="007155C1">
              <w:rPr>
                <w:b/>
                <w:bCs/>
                <w:szCs w:val="20"/>
                <w:highlight w:val="yellow"/>
                <w:vertAlign w:val="subscript"/>
              </w:rPr>
              <w:t>10</w:t>
            </w:r>
            <w:r w:rsidRPr="007155C1">
              <w:rPr>
                <w:b/>
                <w:bCs/>
                <w:szCs w:val="20"/>
                <w:highlight w:val="yellow"/>
              </w:rPr>
              <w:t xml:space="preserve"> reduction values or LRVs) to manage source water pathogen risks should be used to prioritise improvements (see Section 5.4.3 Management of Risk from Enteric Pathogens: Microbial Safety and the Water Safety Continuum) </w:t>
            </w:r>
          </w:p>
          <w:p w14:paraId="4EBB13AA" w14:textId="039A3661" w:rsidR="00BD15D3" w:rsidRPr="007155C1" w:rsidRDefault="00BD15D3" w:rsidP="007155C1">
            <w:pPr>
              <w:numPr>
                <w:ilvl w:val="0"/>
                <w:numId w:val="19"/>
              </w:numPr>
              <w:tabs>
                <w:tab w:val="clear" w:pos="720"/>
              </w:tabs>
              <w:spacing w:before="60" w:after="120" w:line="240" w:lineRule="atLeast"/>
              <w:ind w:left="322" w:hanging="283"/>
              <w:rPr>
                <w:b/>
                <w:bCs/>
                <w:szCs w:val="20"/>
                <w:highlight w:val="yellow"/>
              </w:rPr>
            </w:pPr>
            <w:r w:rsidRPr="007155C1">
              <w:rPr>
                <w:b/>
                <w:bCs/>
                <w:szCs w:val="20"/>
                <w:highlight w:val="yellow"/>
              </w:rPr>
              <w:tab/>
              <w:t xml:space="preserve">not meeting the microbial health-based targets indicates that the risk is unacceptable and operational improvements or additional barriers may need to be implemented </w:t>
            </w:r>
          </w:p>
          <w:p w14:paraId="61DDFFC4" w14:textId="77777777" w:rsidR="00BD15D3" w:rsidRPr="007155C1" w:rsidRDefault="00BD15D3" w:rsidP="007155C1">
            <w:pPr>
              <w:numPr>
                <w:ilvl w:val="0"/>
                <w:numId w:val="19"/>
              </w:numPr>
              <w:tabs>
                <w:tab w:val="clear" w:pos="720"/>
              </w:tabs>
              <w:spacing w:before="60" w:after="120" w:line="240" w:lineRule="atLeast"/>
              <w:ind w:left="322" w:hanging="283"/>
              <w:rPr>
                <w:b/>
                <w:bCs/>
                <w:szCs w:val="20"/>
                <w:highlight w:val="yellow"/>
              </w:rPr>
            </w:pPr>
            <w:r w:rsidRPr="007155C1">
              <w:rPr>
                <w:b/>
                <w:bCs/>
                <w:szCs w:val="20"/>
                <w:highlight w:val="yellow"/>
              </w:rPr>
              <w:tab/>
              <w:t xml:space="preserve">microbial health-based targets are not suitable for use as an operational basis for assessing public health risk of hazardous events (e.g. decisions underpinning incident and emergency response). Microbial health-based targets do not operationally ensure that pathogen reduction is maintained as expected. Barrier assurance is provided through operational monitoring and compliance with performance criteria and critical limits, </w:t>
            </w:r>
            <w:r w:rsidRPr="007155C1">
              <w:rPr>
                <w:b/>
                <w:bCs/>
                <w:szCs w:val="20"/>
                <w:highlight w:val="yellow"/>
              </w:rPr>
              <w:lastRenderedPageBreak/>
              <w:t>underpinned by good operational practices and supporting programs.</w:t>
            </w:r>
          </w:p>
          <w:p w14:paraId="47654E4E" w14:textId="77777777" w:rsidR="00BD15D3" w:rsidRPr="007155C1" w:rsidRDefault="00BD15D3" w:rsidP="007155C1">
            <w:pPr>
              <w:spacing w:before="60" w:after="120" w:line="240" w:lineRule="atLeast"/>
              <w:ind w:left="39"/>
              <w:rPr>
                <w:szCs w:val="20"/>
              </w:rPr>
            </w:pPr>
            <w:r w:rsidRPr="007155C1">
              <w:rPr>
                <w:szCs w:val="20"/>
              </w:rPr>
              <w:t>This chapter addresses the overarching scientific principles and concepts. A detailed guide for practical implementation is beyond the scope of the Guidelines. Further practical details can be found in the following industry implementation documents, noting that there might be some costs associated with access:</w:t>
            </w:r>
          </w:p>
          <w:p w14:paraId="287CF0B2" w14:textId="77777777" w:rsidR="00BD15D3" w:rsidRPr="007155C1" w:rsidRDefault="00BD15D3" w:rsidP="007155C1">
            <w:pPr>
              <w:numPr>
                <w:ilvl w:val="0"/>
                <w:numId w:val="19"/>
              </w:numPr>
              <w:tabs>
                <w:tab w:val="clear" w:pos="720"/>
              </w:tabs>
              <w:spacing w:before="60" w:after="120" w:line="240" w:lineRule="atLeast"/>
              <w:ind w:left="322" w:hanging="283"/>
              <w:rPr>
                <w:szCs w:val="20"/>
              </w:rPr>
            </w:pPr>
            <w:r w:rsidRPr="007155C1">
              <w:rPr>
                <w:szCs w:val="20"/>
              </w:rPr>
              <w:t xml:space="preserve">Deere and Mosse (2016) Water Industry Operators Association of Australia: </w:t>
            </w:r>
            <w:r w:rsidRPr="007155C1">
              <w:rPr>
                <w:i/>
                <w:iCs/>
                <w:szCs w:val="20"/>
              </w:rPr>
              <w:t>Practical guide to the operation and optimisation of distribution systems</w:t>
            </w:r>
            <w:r w:rsidRPr="007155C1">
              <w:rPr>
                <w:szCs w:val="20"/>
              </w:rPr>
              <w:t>, 3rd ed.</w:t>
            </w:r>
          </w:p>
          <w:p w14:paraId="68928EB9" w14:textId="2B7E306C" w:rsidR="00BD15D3" w:rsidRPr="007155C1" w:rsidRDefault="00BD15D3" w:rsidP="007155C1">
            <w:pPr>
              <w:numPr>
                <w:ilvl w:val="0"/>
                <w:numId w:val="19"/>
              </w:numPr>
              <w:tabs>
                <w:tab w:val="clear" w:pos="720"/>
              </w:tabs>
              <w:spacing w:before="60" w:after="120" w:line="240" w:lineRule="atLeast"/>
              <w:ind w:left="322" w:hanging="283"/>
              <w:rPr>
                <w:b/>
                <w:bCs/>
                <w:szCs w:val="20"/>
                <w:highlight w:val="yellow"/>
              </w:rPr>
            </w:pPr>
            <w:r w:rsidRPr="007155C1">
              <w:rPr>
                <w:b/>
                <w:bCs/>
                <w:szCs w:val="20"/>
                <w:highlight w:val="yellow"/>
              </w:rPr>
              <w:t xml:space="preserve">Hamilton KA, Quon H, Nisar MA, Jahne M, Garland J, Davis B, Williams C, Ashbolt NJ, Eisenberg JNS, Zhang Q, Ishii S (2025). </w:t>
            </w:r>
            <w:r w:rsidRPr="007155C1">
              <w:rPr>
                <w:b/>
                <w:bCs/>
                <w:i/>
                <w:iCs/>
                <w:szCs w:val="20"/>
                <w:highlight w:val="yellow"/>
              </w:rPr>
              <w:t>Next generation Quantitative Microbial Risk Assessment (QMRA): Bigger, better, faster.</w:t>
            </w:r>
            <w:r w:rsidRPr="007155C1">
              <w:rPr>
                <w:b/>
                <w:bCs/>
                <w:szCs w:val="20"/>
                <w:highlight w:val="yellow"/>
              </w:rPr>
              <w:t xml:space="preserve"> ACS ES&amp;T Lett 12(11):1471–1480. </w:t>
            </w:r>
            <w:hyperlink r:id="rId16" w:history="1">
              <w:r w:rsidRPr="007155C1">
                <w:rPr>
                  <w:rStyle w:val="Hyperlink"/>
                  <w:b/>
                  <w:bCs/>
                  <w:szCs w:val="20"/>
                  <w:highlight w:val="yellow"/>
                </w:rPr>
                <w:t>https://doi.org/10.1021/acs.estlett.5c00782</w:t>
              </w:r>
            </w:hyperlink>
            <w:r w:rsidRPr="007155C1">
              <w:rPr>
                <w:b/>
                <w:bCs/>
                <w:szCs w:val="20"/>
                <w:highlight w:val="yellow"/>
              </w:rPr>
              <w:t>.</w:t>
            </w:r>
          </w:p>
          <w:p w14:paraId="479AE7AB" w14:textId="437CD54D" w:rsidR="00BD15D3" w:rsidRPr="007155C1" w:rsidRDefault="00BD15D3" w:rsidP="007155C1">
            <w:pPr>
              <w:numPr>
                <w:ilvl w:val="0"/>
                <w:numId w:val="19"/>
              </w:numPr>
              <w:tabs>
                <w:tab w:val="clear" w:pos="720"/>
              </w:tabs>
              <w:spacing w:before="60" w:after="120" w:line="240" w:lineRule="atLeast"/>
              <w:ind w:left="322" w:hanging="283"/>
              <w:rPr>
                <w:b/>
                <w:bCs/>
                <w:szCs w:val="20"/>
                <w:highlight w:val="yellow"/>
              </w:rPr>
            </w:pPr>
            <w:r w:rsidRPr="007155C1">
              <w:rPr>
                <w:b/>
                <w:bCs/>
                <w:szCs w:val="20"/>
                <w:highlight w:val="yellow"/>
              </w:rPr>
              <w:t xml:space="preserve">Hamilton KA, Quon H, Ashbolt NJ, Gurian PL, Reynaert E, Haas CN, Morgenroth E, Wilson AM (2026). </w:t>
            </w:r>
            <w:r w:rsidRPr="007155C1">
              <w:rPr>
                <w:b/>
                <w:bCs/>
                <w:i/>
                <w:iCs/>
                <w:szCs w:val="20"/>
                <w:highlight w:val="yellow"/>
              </w:rPr>
              <w:t>Making Waves: Moving beyond the 1 in 10,000 benchmark in quantitative microbial risk assessment (QMRA) through evidence-informed risk approaches and systems decision-making</w:t>
            </w:r>
            <w:r w:rsidRPr="007155C1">
              <w:rPr>
                <w:b/>
                <w:bCs/>
                <w:szCs w:val="20"/>
                <w:highlight w:val="yellow"/>
              </w:rPr>
              <w:t xml:space="preserve">. Water Research 289:124903. </w:t>
            </w:r>
            <w:hyperlink r:id="rId17" w:history="1">
              <w:r w:rsidRPr="007155C1">
                <w:rPr>
                  <w:rStyle w:val="Hyperlink"/>
                  <w:b/>
                  <w:bCs/>
                  <w:szCs w:val="20"/>
                  <w:highlight w:val="yellow"/>
                </w:rPr>
                <w:t>https://doi.org/10.1016/j.watres.2025.12490</w:t>
              </w:r>
            </w:hyperlink>
          </w:p>
          <w:p w14:paraId="6209EDE4" w14:textId="77777777" w:rsidR="00BD15D3" w:rsidRPr="007155C1" w:rsidRDefault="00BD15D3" w:rsidP="007155C1">
            <w:pPr>
              <w:numPr>
                <w:ilvl w:val="0"/>
                <w:numId w:val="19"/>
              </w:numPr>
              <w:tabs>
                <w:tab w:val="clear" w:pos="720"/>
              </w:tabs>
              <w:spacing w:before="60" w:after="120" w:line="240" w:lineRule="atLeast"/>
              <w:ind w:left="322" w:hanging="283"/>
              <w:rPr>
                <w:b/>
                <w:bCs/>
                <w:szCs w:val="20"/>
                <w:highlight w:val="yellow"/>
              </w:rPr>
            </w:pPr>
            <w:r w:rsidRPr="007155C1">
              <w:rPr>
                <w:b/>
                <w:bCs/>
                <w:szCs w:val="20"/>
                <w:highlight w:val="yellow"/>
              </w:rPr>
              <w:tab/>
              <w:t xml:space="preserve">Roser DJ, Ashbolt NJ (2007). </w:t>
            </w:r>
            <w:r w:rsidRPr="007155C1">
              <w:rPr>
                <w:b/>
                <w:bCs/>
                <w:i/>
                <w:iCs/>
                <w:szCs w:val="20"/>
                <w:highlight w:val="yellow"/>
              </w:rPr>
              <w:t>Source Water Quality Assessment and the Management of Pathogens in Surface Catchments and Aquifers</w:t>
            </w:r>
            <w:r w:rsidRPr="007155C1">
              <w:rPr>
                <w:b/>
                <w:bCs/>
                <w:szCs w:val="20"/>
                <w:highlight w:val="yellow"/>
              </w:rPr>
              <w:t>. Research Report 29, CRC for Water Quality and Treatment, Salisbury, SA.</w:t>
            </w:r>
          </w:p>
          <w:p w14:paraId="7376C512" w14:textId="77777777" w:rsidR="00BD15D3" w:rsidRPr="007155C1" w:rsidRDefault="00BD15D3" w:rsidP="007155C1">
            <w:pPr>
              <w:numPr>
                <w:ilvl w:val="0"/>
                <w:numId w:val="19"/>
              </w:numPr>
              <w:tabs>
                <w:tab w:val="clear" w:pos="720"/>
              </w:tabs>
              <w:spacing w:before="60" w:after="120" w:line="240" w:lineRule="atLeast"/>
              <w:ind w:left="322" w:hanging="283"/>
              <w:rPr>
                <w:szCs w:val="20"/>
              </w:rPr>
            </w:pPr>
            <w:r w:rsidRPr="007155C1">
              <w:rPr>
                <w:szCs w:val="20"/>
              </w:rPr>
              <w:t xml:space="preserve">WaterRA (2015). </w:t>
            </w:r>
            <w:r w:rsidRPr="007155C1">
              <w:rPr>
                <w:i/>
                <w:iCs/>
                <w:szCs w:val="20"/>
              </w:rPr>
              <w:t>Good practice guide to the operation of drinking water supply systems for the management of microbial risk.</w:t>
            </w:r>
            <w:r w:rsidRPr="007155C1">
              <w:rPr>
                <w:szCs w:val="20"/>
              </w:rPr>
              <w:t xml:space="preserve"> </w:t>
            </w:r>
            <w:r w:rsidRPr="007155C1">
              <w:rPr>
                <w:b/>
                <w:bCs/>
                <w:szCs w:val="20"/>
                <w:highlight w:val="yellow"/>
              </w:rPr>
              <w:t>Research Project 1074, Water Research Australia, Adelaide, SA.</w:t>
            </w:r>
          </w:p>
          <w:p w14:paraId="57D89F5F" w14:textId="77777777" w:rsidR="00BD15D3" w:rsidRPr="007155C1" w:rsidRDefault="00BD15D3" w:rsidP="007155C1">
            <w:pPr>
              <w:numPr>
                <w:ilvl w:val="0"/>
                <w:numId w:val="19"/>
              </w:numPr>
              <w:tabs>
                <w:tab w:val="clear" w:pos="720"/>
              </w:tabs>
              <w:spacing w:before="60" w:after="120" w:line="240" w:lineRule="atLeast"/>
              <w:ind w:left="322" w:hanging="283"/>
              <w:rPr>
                <w:szCs w:val="20"/>
              </w:rPr>
            </w:pPr>
            <w:r w:rsidRPr="007155C1">
              <w:rPr>
                <w:szCs w:val="20"/>
              </w:rPr>
              <w:lastRenderedPageBreak/>
              <w:t xml:space="preserve">WaterRA (2021). </w:t>
            </w:r>
            <w:r w:rsidRPr="007155C1">
              <w:rPr>
                <w:i/>
                <w:iCs/>
                <w:szCs w:val="20"/>
              </w:rPr>
              <w:t>Good practice guide to sanitary surveys and operational monitoring to support the assessment and management of drinking water catchments.</w:t>
            </w:r>
            <w:r w:rsidRPr="007155C1">
              <w:rPr>
                <w:szCs w:val="20"/>
              </w:rPr>
              <w:t xml:space="preserve"> </w:t>
            </w:r>
            <w:r w:rsidRPr="007155C1">
              <w:rPr>
                <w:b/>
                <w:bCs/>
                <w:szCs w:val="20"/>
                <w:highlight w:val="yellow"/>
              </w:rPr>
              <w:t>Final Report to Project 1109. Water Research Australia Research, Adelaide, SA.</w:t>
            </w:r>
            <w:r w:rsidRPr="007155C1">
              <w:rPr>
                <w:szCs w:val="20"/>
              </w:rPr>
              <w:t xml:space="preserve"> </w:t>
            </w:r>
          </w:p>
          <w:p w14:paraId="4ACA672D" w14:textId="77777777" w:rsidR="00BD15D3" w:rsidRPr="007155C1" w:rsidRDefault="00BD15D3" w:rsidP="007155C1">
            <w:pPr>
              <w:numPr>
                <w:ilvl w:val="0"/>
                <w:numId w:val="19"/>
              </w:numPr>
              <w:tabs>
                <w:tab w:val="clear" w:pos="720"/>
              </w:tabs>
              <w:spacing w:before="60" w:after="120" w:line="240" w:lineRule="atLeast"/>
              <w:ind w:left="322" w:hanging="283"/>
              <w:rPr>
                <w:szCs w:val="20"/>
              </w:rPr>
            </w:pPr>
            <w:r w:rsidRPr="007155C1">
              <w:rPr>
                <w:b/>
                <w:bCs/>
                <w:szCs w:val="20"/>
                <w:highlight w:val="yellow"/>
              </w:rPr>
              <w:t>Westgate S, Robertson M (2018). A new approach to assessing water quality risk. Water e-Journal 3(3):1–9</w:t>
            </w:r>
            <w:r w:rsidRPr="007155C1">
              <w:rPr>
                <w:szCs w:val="20"/>
              </w:rPr>
              <w:t>.</w:t>
            </w:r>
          </w:p>
          <w:p w14:paraId="388FE01E" w14:textId="1553CC1E" w:rsidR="00BD15D3" w:rsidRPr="007155C1" w:rsidRDefault="00BD15D3" w:rsidP="007155C1">
            <w:pPr>
              <w:numPr>
                <w:ilvl w:val="0"/>
                <w:numId w:val="19"/>
              </w:numPr>
              <w:tabs>
                <w:tab w:val="clear" w:pos="720"/>
              </w:tabs>
              <w:spacing w:before="60" w:after="120" w:line="240" w:lineRule="atLeast"/>
              <w:ind w:left="322" w:hanging="283"/>
              <w:rPr>
                <w:szCs w:val="20"/>
              </w:rPr>
            </w:pPr>
            <w:r w:rsidRPr="007155C1">
              <w:rPr>
                <w:szCs w:val="20"/>
              </w:rPr>
              <w:t xml:space="preserve">World Health Organization (WHO) (2016). </w:t>
            </w:r>
            <w:r w:rsidRPr="007155C1">
              <w:rPr>
                <w:i/>
                <w:iCs/>
                <w:szCs w:val="20"/>
              </w:rPr>
              <w:t>Protecting surface water for health. Identifying, assessing and managing drinking-water quality risks in surface-water catchments</w:t>
            </w:r>
            <w:r w:rsidRPr="007155C1">
              <w:rPr>
                <w:szCs w:val="20"/>
              </w:rPr>
              <w:t>.</w:t>
            </w:r>
          </w:p>
        </w:tc>
      </w:tr>
      <w:tr w:rsidR="00BD15D3" w:rsidRPr="007155C1" w14:paraId="57C55DD3" w14:textId="77777777" w:rsidTr="1D6DD25F">
        <w:tc>
          <w:tcPr>
            <w:tcW w:w="565" w:type="dxa"/>
          </w:tcPr>
          <w:p w14:paraId="07D614DA" w14:textId="01AE7375" w:rsidR="00BD15D3" w:rsidRPr="007155C1" w:rsidRDefault="00DC1D1C" w:rsidP="007155C1">
            <w:pPr>
              <w:spacing w:before="60" w:after="120" w:line="240" w:lineRule="atLeast"/>
              <w:rPr>
                <w:szCs w:val="20"/>
              </w:rPr>
            </w:pPr>
            <w:r>
              <w:rPr>
                <w:szCs w:val="20"/>
              </w:rPr>
              <w:lastRenderedPageBreak/>
              <w:t>3</w:t>
            </w:r>
          </w:p>
        </w:tc>
        <w:tc>
          <w:tcPr>
            <w:tcW w:w="2129" w:type="dxa"/>
          </w:tcPr>
          <w:p w14:paraId="4B9FAD52" w14:textId="77777777" w:rsidR="001E3D1A" w:rsidRDefault="001E3D1A" w:rsidP="007155C1">
            <w:pPr>
              <w:spacing w:before="60" w:after="120" w:line="240" w:lineRule="atLeast"/>
              <w:rPr>
                <w:szCs w:val="20"/>
              </w:rPr>
            </w:pPr>
            <w:r>
              <w:rPr>
                <w:szCs w:val="20"/>
              </w:rPr>
              <w:t xml:space="preserve">Visit </w:t>
            </w:r>
            <w:hyperlink r:id="rId18" w:history="1">
              <w:r w:rsidRPr="00EB663D">
                <w:rPr>
                  <w:rStyle w:val="Hyperlink"/>
                  <w:szCs w:val="20"/>
                </w:rPr>
                <w:t>Chapter 5.2 Microorganisms in drinking water</w:t>
              </w:r>
            </w:hyperlink>
            <w:r>
              <w:rPr>
                <w:szCs w:val="20"/>
              </w:rPr>
              <w:t xml:space="preserve"> of the Guidelines </w:t>
            </w:r>
          </w:p>
          <w:p w14:paraId="11A19B52" w14:textId="2071DFB4" w:rsidR="00667AE8" w:rsidRDefault="00667AE8" w:rsidP="007155C1">
            <w:pPr>
              <w:spacing w:before="60" w:after="120" w:line="240" w:lineRule="atLeast"/>
              <w:rPr>
                <w:szCs w:val="20"/>
              </w:rPr>
            </w:pPr>
            <w:r>
              <w:rPr>
                <w:szCs w:val="20"/>
              </w:rPr>
              <w:t>(</w:t>
            </w:r>
            <w:r w:rsidR="00D666AF">
              <w:rPr>
                <w:szCs w:val="20"/>
              </w:rPr>
              <w:t>p74 of PDF)</w:t>
            </w:r>
          </w:p>
          <w:p w14:paraId="78C4F370" w14:textId="77777777" w:rsidR="00FA2DAF" w:rsidRDefault="00FA2DAF" w:rsidP="007155C1">
            <w:pPr>
              <w:spacing w:before="60" w:after="120" w:line="240" w:lineRule="atLeast"/>
              <w:rPr>
                <w:szCs w:val="20"/>
              </w:rPr>
            </w:pPr>
          </w:p>
          <w:p w14:paraId="3AEAAC90" w14:textId="587D4123" w:rsidR="00FA2DAF" w:rsidRPr="007155C1" w:rsidRDefault="00FA2DAF" w:rsidP="007155C1">
            <w:pPr>
              <w:spacing w:before="60" w:after="120" w:line="240" w:lineRule="atLeast"/>
              <w:rPr>
                <w:szCs w:val="20"/>
              </w:rPr>
            </w:pPr>
          </w:p>
        </w:tc>
        <w:tc>
          <w:tcPr>
            <w:tcW w:w="5919" w:type="dxa"/>
          </w:tcPr>
          <w:p w14:paraId="4C2095A6" w14:textId="77777777" w:rsidR="00BD15D3" w:rsidRPr="007155C1" w:rsidRDefault="00BD15D3" w:rsidP="007155C1">
            <w:pPr>
              <w:spacing w:before="60" w:after="120" w:line="240" w:lineRule="atLeast"/>
              <w:rPr>
                <w:b/>
                <w:bCs/>
                <w:szCs w:val="20"/>
              </w:rPr>
            </w:pPr>
            <w:r w:rsidRPr="007155C1">
              <w:rPr>
                <w:b/>
                <w:bCs/>
                <w:szCs w:val="20"/>
              </w:rPr>
              <w:t>5.2 Microorganisms in drinking water</w:t>
            </w:r>
          </w:p>
          <w:p w14:paraId="1919E111" w14:textId="77777777" w:rsidR="00BD15D3" w:rsidRPr="007155C1" w:rsidRDefault="00BD15D3" w:rsidP="007155C1">
            <w:pPr>
              <w:spacing w:before="60" w:after="120" w:line="240" w:lineRule="atLeast"/>
              <w:rPr>
                <w:szCs w:val="20"/>
              </w:rPr>
            </w:pPr>
            <w:r w:rsidRPr="007155C1">
              <w:rPr>
                <w:szCs w:val="20"/>
              </w:rPr>
              <w:t>Microorganisms that may be present in drinking water are grouped into the following five categories:</w:t>
            </w:r>
          </w:p>
          <w:p w14:paraId="10DC18E7" w14:textId="77777777" w:rsidR="00BD15D3" w:rsidRPr="007155C1" w:rsidRDefault="00BD15D3" w:rsidP="007155C1">
            <w:pPr>
              <w:spacing w:before="60" w:after="120" w:line="240" w:lineRule="atLeast"/>
              <w:rPr>
                <w:szCs w:val="20"/>
              </w:rPr>
            </w:pPr>
            <w:r w:rsidRPr="007155C1">
              <w:rPr>
                <w:b/>
                <w:bCs/>
                <w:szCs w:val="20"/>
              </w:rPr>
              <w:t>Bacteria:</w:t>
            </w:r>
            <w:r w:rsidRPr="007155C1">
              <w:rPr>
                <w:szCs w:val="20"/>
              </w:rPr>
              <w:t xml:space="preserve"> are single cell microorganisms. Bacteria harmful to human health such as </w:t>
            </w:r>
            <w:r w:rsidRPr="007155C1">
              <w:rPr>
                <w:i/>
                <w:iCs/>
                <w:szCs w:val="20"/>
              </w:rPr>
              <w:t>Campylobacter</w:t>
            </w:r>
            <w:r w:rsidRPr="007155C1">
              <w:rPr>
                <w:szCs w:val="20"/>
              </w:rPr>
              <w:t xml:space="preserve"> and </w:t>
            </w:r>
            <w:r w:rsidRPr="007155C1">
              <w:rPr>
                <w:i/>
                <w:iCs/>
                <w:szCs w:val="20"/>
              </w:rPr>
              <w:t>Salmonella</w:t>
            </w:r>
            <w:r w:rsidRPr="007155C1">
              <w:rPr>
                <w:szCs w:val="20"/>
              </w:rPr>
              <w:t xml:space="preserve"> are generally unable to replicate in raw and treated drinking water. Non-pathogenic bacteria may produce “endotoxins” that can trigger symptoms in susceptible people if ingested, inhaled or in contact with the skin at sufficient concentrations. The reference pathogen used for bacteria in these Guidelines is</w:t>
            </w:r>
            <w:r w:rsidRPr="007155C1">
              <w:rPr>
                <w:i/>
                <w:iCs/>
                <w:szCs w:val="20"/>
              </w:rPr>
              <w:t xml:space="preserve"> Campylobacter</w:t>
            </w:r>
            <w:r w:rsidRPr="007155C1">
              <w:rPr>
                <w:szCs w:val="20"/>
              </w:rPr>
              <w:t>.</w:t>
            </w:r>
          </w:p>
          <w:p w14:paraId="66B41395" w14:textId="77777777" w:rsidR="00BD15D3" w:rsidRPr="007155C1" w:rsidRDefault="00BD15D3" w:rsidP="007155C1">
            <w:pPr>
              <w:spacing w:before="60" w:after="120" w:line="240" w:lineRule="atLeast"/>
              <w:rPr>
                <w:szCs w:val="20"/>
              </w:rPr>
            </w:pPr>
            <w:r w:rsidRPr="007155C1">
              <w:rPr>
                <w:b/>
                <w:bCs/>
                <w:szCs w:val="20"/>
              </w:rPr>
              <w:t>Viruses:</w:t>
            </w:r>
            <w:r w:rsidRPr="007155C1">
              <w:rPr>
                <w:szCs w:val="20"/>
              </w:rPr>
              <w:t xml:space="preserve"> are made up of a core of nucleic acid (RNA or DNA) surrounded by a protein coat, and in some cases a lipoprotein envelope, that helps the viruses to attach to and enter host cells so they can replicate. Although they cannot reproduce without the host cell, they can survive in the environment for extended periods of time. No single virus satisfies all requirements of a reference pathogen. As a result, the reference virus included in the </w:t>
            </w:r>
            <w:r w:rsidRPr="007155C1">
              <w:rPr>
                <w:szCs w:val="20"/>
              </w:rPr>
              <w:lastRenderedPageBreak/>
              <w:t>Guidelines is derived from a combination of different virus characteristics (Regli et al. 1991) including occurrence data for adenovirus and dose-response data for norovirus. Further information on the reference virus is provided in Appendix A3.5.</w:t>
            </w:r>
          </w:p>
          <w:p w14:paraId="256027C7" w14:textId="77777777" w:rsidR="00BD15D3" w:rsidRPr="007155C1" w:rsidRDefault="00BD15D3" w:rsidP="007155C1">
            <w:pPr>
              <w:spacing w:before="60" w:after="120" w:line="240" w:lineRule="atLeast"/>
              <w:rPr>
                <w:szCs w:val="20"/>
              </w:rPr>
            </w:pPr>
            <w:r w:rsidRPr="007155C1">
              <w:rPr>
                <w:b/>
                <w:bCs/>
                <w:szCs w:val="20"/>
              </w:rPr>
              <w:t>Protozoa:</w:t>
            </w:r>
            <w:r w:rsidRPr="007155C1">
              <w:rPr>
                <w:szCs w:val="20"/>
              </w:rPr>
              <w:t xml:space="preserve"> are single cell microorganisms that may cause adverse health effects and can live as parasites in the guts of humans and other mammals. These may form persistent cysts or oocysts that are resistant to environmental stress and are unable to grow in the environment. They may also exist as free-living organisms that may cause serious disease in humans (e.g. </w:t>
            </w:r>
            <w:r w:rsidRPr="007155C1">
              <w:rPr>
                <w:i/>
                <w:iCs/>
                <w:szCs w:val="20"/>
              </w:rPr>
              <w:t>Naegleria fowleri</w:t>
            </w:r>
            <w:r w:rsidRPr="007155C1">
              <w:rPr>
                <w:szCs w:val="20"/>
              </w:rPr>
              <w:t xml:space="preserve">). The reference pathogen used for protozoa in these Guidelines is </w:t>
            </w:r>
            <w:r w:rsidRPr="007155C1">
              <w:rPr>
                <w:i/>
                <w:iCs/>
                <w:szCs w:val="20"/>
              </w:rPr>
              <w:t>Cryptosporidium</w:t>
            </w:r>
            <w:r w:rsidRPr="007155C1">
              <w:rPr>
                <w:szCs w:val="20"/>
              </w:rPr>
              <w:t>.</w:t>
            </w:r>
          </w:p>
          <w:p w14:paraId="74E2BF4D" w14:textId="77777777" w:rsidR="00BD15D3" w:rsidRPr="007155C1" w:rsidRDefault="00BD15D3" w:rsidP="007155C1">
            <w:pPr>
              <w:spacing w:before="60" w:after="120" w:line="240" w:lineRule="atLeast"/>
              <w:rPr>
                <w:szCs w:val="20"/>
              </w:rPr>
            </w:pPr>
            <w:r w:rsidRPr="007155C1">
              <w:rPr>
                <w:b/>
                <w:bCs/>
                <w:szCs w:val="20"/>
              </w:rPr>
              <w:t>Helminths:</w:t>
            </w:r>
            <w:r w:rsidRPr="007155C1">
              <w:rPr>
                <w:szCs w:val="20"/>
              </w:rPr>
              <w:t xml:space="preserve"> are invertebrates that can be transmitted via water as microscopic eggs. While transmission by drinking water is plausible, other routes of infection are typically more common (WHO 2017). The major helminth (worm) parasites of humans listed by the WHO as being transmitted by water are </w:t>
            </w:r>
            <w:r w:rsidRPr="007155C1">
              <w:rPr>
                <w:i/>
                <w:iCs/>
                <w:szCs w:val="20"/>
              </w:rPr>
              <w:t>Dracunculus</w:t>
            </w:r>
            <w:r w:rsidRPr="007155C1">
              <w:rPr>
                <w:szCs w:val="20"/>
              </w:rPr>
              <w:t xml:space="preserve"> (WHO 2011a) but they are not endemic in Australia. Due to the relatively large physical size of helminth eggs, the management of protozoan pathogens would also manage helminths. For this reason, protozoa are used as a surrogate reference pathogen for helminths. There is no specific consideration of helminths in drinking water in the Australian context.</w:t>
            </w:r>
          </w:p>
          <w:p w14:paraId="39D1EE26" w14:textId="77777777" w:rsidR="00BD15D3" w:rsidRPr="007155C1" w:rsidRDefault="00BD15D3" w:rsidP="007155C1">
            <w:pPr>
              <w:spacing w:before="60" w:after="120" w:line="240" w:lineRule="atLeast"/>
              <w:rPr>
                <w:szCs w:val="20"/>
              </w:rPr>
            </w:pPr>
            <w:r w:rsidRPr="007155C1">
              <w:rPr>
                <w:b/>
                <w:bCs/>
                <w:szCs w:val="20"/>
              </w:rPr>
              <w:t>Fungi:</w:t>
            </w:r>
            <w:r w:rsidRPr="007155C1">
              <w:rPr>
                <w:szCs w:val="20"/>
              </w:rPr>
              <w:t xml:space="preserve"> include organisms such as single-celled yeasts and multi-cellular filamentous fungi. Many fungal species can survive in low nutrient (oligotrophic) environments, through scavenging nutrients from the substrate which </w:t>
            </w:r>
            <w:r w:rsidRPr="007155C1">
              <w:rPr>
                <w:szCs w:val="20"/>
              </w:rPr>
              <w:lastRenderedPageBreak/>
              <w:t>they colonise, or the air or water in which they live (heterotrophic). The occurrence and health implications of fungi in drinking water systems have been reviewed in the United Kingdom (De Toni and Reilly 2011). Relatively few studies have investigated the fungi found in treated drinking water and this topic remains poorly understood.</w:t>
            </w:r>
          </w:p>
          <w:p w14:paraId="45AA0757" w14:textId="77777777" w:rsidR="00BD15D3" w:rsidRPr="007155C1" w:rsidRDefault="00BD15D3" w:rsidP="007155C1">
            <w:pPr>
              <w:spacing w:before="60" w:after="120" w:line="240" w:lineRule="atLeast"/>
              <w:rPr>
                <w:szCs w:val="20"/>
              </w:rPr>
            </w:pPr>
            <w:r w:rsidRPr="007155C1">
              <w:rPr>
                <w:szCs w:val="20"/>
              </w:rPr>
              <w:t>Many of the fungal species that have been isolated from treated drinking water include potentially pathogenic strains. However, generally the highest risk from fungi is through airborne transmission to immunocompromised individuals. While healthy individuals may suffer from superficial or localised fungal infections, there is little evidence that drinking water is a significant source of infection (De Toni and Reilly 2011). Chemicals produced by fungi (growing in water distribution and plumbing systems) may change the taste and odour of drinking water, but do not necessarily pose a health risk. Fungi are not considered a significant health risk in drinking water. There is no reference pathogen for fungi in drinking water.</w:t>
            </w:r>
          </w:p>
          <w:p w14:paraId="57EAE116" w14:textId="77777777" w:rsidR="00BD15D3" w:rsidRPr="007155C1" w:rsidRDefault="00BD15D3" w:rsidP="007155C1">
            <w:pPr>
              <w:spacing w:before="60" w:after="120" w:line="240" w:lineRule="atLeast"/>
              <w:rPr>
                <w:szCs w:val="20"/>
              </w:rPr>
            </w:pPr>
          </w:p>
        </w:tc>
        <w:tc>
          <w:tcPr>
            <w:tcW w:w="7264" w:type="dxa"/>
          </w:tcPr>
          <w:p w14:paraId="79AECB44" w14:textId="719DD170" w:rsidR="00BD15D3" w:rsidRPr="007155C1" w:rsidRDefault="00BD15D3" w:rsidP="007155C1">
            <w:pPr>
              <w:spacing w:before="60" w:after="120" w:line="240" w:lineRule="atLeast"/>
              <w:rPr>
                <w:b/>
                <w:bCs/>
                <w:szCs w:val="20"/>
              </w:rPr>
            </w:pPr>
            <w:r w:rsidRPr="007155C1">
              <w:rPr>
                <w:b/>
                <w:bCs/>
                <w:szCs w:val="20"/>
              </w:rPr>
              <w:lastRenderedPageBreak/>
              <w:t>5.2</w:t>
            </w:r>
            <w:r w:rsidR="004A397B" w:rsidRPr="007155C1">
              <w:rPr>
                <w:b/>
                <w:bCs/>
                <w:szCs w:val="20"/>
              </w:rPr>
              <w:t xml:space="preserve"> </w:t>
            </w:r>
            <w:r w:rsidRPr="007155C1">
              <w:rPr>
                <w:b/>
                <w:bCs/>
                <w:szCs w:val="20"/>
              </w:rPr>
              <w:tab/>
              <w:t>Microorganisms in drinking water</w:t>
            </w:r>
          </w:p>
          <w:p w14:paraId="41B8DA41" w14:textId="77777777" w:rsidR="00BD15D3" w:rsidRPr="007155C1" w:rsidRDefault="00BD15D3" w:rsidP="007155C1">
            <w:pPr>
              <w:spacing w:before="60" w:after="120" w:line="240" w:lineRule="atLeast"/>
              <w:rPr>
                <w:szCs w:val="20"/>
              </w:rPr>
            </w:pPr>
            <w:r w:rsidRPr="007155C1">
              <w:rPr>
                <w:szCs w:val="20"/>
              </w:rPr>
              <w:t>Microorganisms that may be present in drinking water are grouped into the following five categories:</w:t>
            </w:r>
          </w:p>
          <w:p w14:paraId="6B99B9DD" w14:textId="77777777" w:rsidR="00BD15D3" w:rsidRPr="007155C1" w:rsidRDefault="00BD15D3" w:rsidP="007155C1">
            <w:pPr>
              <w:spacing w:before="60" w:after="120" w:line="240" w:lineRule="atLeast"/>
              <w:rPr>
                <w:b/>
                <w:bCs/>
                <w:szCs w:val="20"/>
              </w:rPr>
            </w:pPr>
            <w:r w:rsidRPr="007155C1">
              <w:rPr>
                <w:b/>
                <w:bCs/>
                <w:szCs w:val="20"/>
              </w:rPr>
              <w:t>Bacteria</w:t>
            </w:r>
            <w:r w:rsidRPr="007155C1">
              <w:rPr>
                <w:szCs w:val="20"/>
              </w:rPr>
              <w:t xml:space="preserve"> are single cell </w:t>
            </w:r>
            <w:r w:rsidRPr="007155C1">
              <w:rPr>
                <w:b/>
                <w:bCs/>
                <w:szCs w:val="20"/>
                <w:highlight w:val="yellow"/>
              </w:rPr>
              <w:t>procaryotic microorganisms that include filamentous cyanobacteria and actinomyces. Enteric</w:t>
            </w:r>
            <w:r w:rsidRPr="007155C1">
              <w:rPr>
                <w:szCs w:val="20"/>
              </w:rPr>
              <w:t xml:space="preserve"> bacteria harmful to human health such as </w:t>
            </w:r>
            <w:r w:rsidRPr="007155C1">
              <w:rPr>
                <w:i/>
                <w:iCs/>
                <w:szCs w:val="20"/>
              </w:rPr>
              <w:t>Campylobacter</w:t>
            </w:r>
            <w:r w:rsidRPr="007155C1">
              <w:rPr>
                <w:szCs w:val="20"/>
              </w:rPr>
              <w:t xml:space="preserve"> and </w:t>
            </w:r>
            <w:r w:rsidRPr="007155C1">
              <w:rPr>
                <w:i/>
                <w:iCs/>
                <w:szCs w:val="20"/>
              </w:rPr>
              <w:t xml:space="preserve">Salmonella </w:t>
            </w:r>
            <w:r w:rsidRPr="007155C1">
              <w:rPr>
                <w:b/>
                <w:bCs/>
                <w:i/>
                <w:iCs/>
                <w:szCs w:val="20"/>
                <w:highlight w:val="yellow"/>
              </w:rPr>
              <w:t>species</w:t>
            </w:r>
            <w:r w:rsidRPr="007155C1">
              <w:rPr>
                <w:b/>
                <w:bCs/>
                <w:szCs w:val="20"/>
                <w:highlight w:val="yellow"/>
              </w:rPr>
              <w:t xml:space="preserve"> (spp.)</w:t>
            </w:r>
            <w:r w:rsidRPr="007155C1">
              <w:rPr>
                <w:szCs w:val="20"/>
              </w:rPr>
              <w:t xml:space="preserve"> are generally unable to replicate in raw and treated drinking water. The reference pathogen used for </w:t>
            </w:r>
            <w:r w:rsidRPr="007155C1">
              <w:rPr>
                <w:b/>
                <w:bCs/>
                <w:szCs w:val="20"/>
                <w:highlight w:val="yellow"/>
              </w:rPr>
              <w:t>enteric</w:t>
            </w:r>
            <w:r w:rsidRPr="007155C1">
              <w:rPr>
                <w:szCs w:val="20"/>
              </w:rPr>
              <w:t xml:space="preserve"> bacterial </w:t>
            </w:r>
            <w:r w:rsidRPr="007155C1">
              <w:rPr>
                <w:b/>
                <w:bCs/>
                <w:szCs w:val="20"/>
                <w:highlight w:val="yellow"/>
              </w:rPr>
              <w:t>pathogen management</w:t>
            </w:r>
            <w:r w:rsidRPr="007155C1">
              <w:rPr>
                <w:szCs w:val="20"/>
              </w:rPr>
              <w:t xml:space="preserve"> in these Guidelines is </w:t>
            </w:r>
            <w:r w:rsidRPr="007155C1">
              <w:rPr>
                <w:i/>
                <w:iCs/>
                <w:szCs w:val="20"/>
              </w:rPr>
              <w:t xml:space="preserve">Campylobacter </w:t>
            </w:r>
            <w:r w:rsidRPr="007155C1">
              <w:rPr>
                <w:b/>
                <w:bCs/>
                <w:i/>
                <w:iCs/>
                <w:szCs w:val="20"/>
                <w:highlight w:val="yellow"/>
              </w:rPr>
              <w:t>jejuni</w:t>
            </w:r>
            <w:r w:rsidRPr="007155C1">
              <w:rPr>
                <w:b/>
                <w:bCs/>
                <w:szCs w:val="20"/>
                <w:highlight w:val="yellow"/>
              </w:rPr>
              <w:t>. Non-pathogenic bacteria may produce “endotoxins” that can trigger symptoms in susceptible people if ingested, inhaled or in contact with the skin at sufficient concentrations. However, no health-based target is set for the range of bacteria that contributes to the presence of endotoxin. Other toxins produced by cyanobacteria are addressed in Chapter 3 and Part V fact sheets on toxic cyanobacteria and their toxins.</w:t>
            </w:r>
          </w:p>
          <w:p w14:paraId="564EA7DE" w14:textId="77777777" w:rsidR="00BD15D3" w:rsidRPr="007155C1" w:rsidRDefault="00BD15D3" w:rsidP="007155C1">
            <w:pPr>
              <w:spacing w:before="60" w:after="120" w:line="240" w:lineRule="atLeast"/>
              <w:rPr>
                <w:szCs w:val="20"/>
              </w:rPr>
            </w:pPr>
            <w:r w:rsidRPr="007155C1">
              <w:rPr>
                <w:b/>
                <w:bCs/>
                <w:szCs w:val="20"/>
              </w:rPr>
              <w:t>Viruses</w:t>
            </w:r>
            <w:r w:rsidRPr="007155C1">
              <w:rPr>
                <w:szCs w:val="20"/>
              </w:rPr>
              <w:t xml:space="preserve"> </w:t>
            </w:r>
            <w:r w:rsidRPr="007155C1">
              <w:rPr>
                <w:b/>
                <w:bCs/>
                <w:szCs w:val="20"/>
                <w:highlight w:val="yellow"/>
              </w:rPr>
              <w:t>are acellular infectious but non-living microorganisms</w:t>
            </w:r>
            <w:r w:rsidRPr="007155C1">
              <w:rPr>
                <w:szCs w:val="20"/>
              </w:rPr>
              <w:t xml:space="preserve"> made up of a core of nucleic acid (RNA or DNA) surrounded by a protein coat, and in some cases a lipoprotein envelope, that helps the viruses to attach to and enter host cells so they can replicate. Although they </w:t>
            </w:r>
            <w:r w:rsidRPr="007155C1">
              <w:rPr>
                <w:szCs w:val="20"/>
              </w:rPr>
              <w:lastRenderedPageBreak/>
              <w:t xml:space="preserve">cannot reproduce without the host cell, they can </w:t>
            </w:r>
            <w:r w:rsidRPr="007155C1">
              <w:rPr>
                <w:b/>
                <w:bCs/>
                <w:szCs w:val="20"/>
                <w:highlight w:val="yellow"/>
              </w:rPr>
              <w:t>remain infectious</w:t>
            </w:r>
            <w:r w:rsidRPr="007155C1">
              <w:rPr>
                <w:szCs w:val="20"/>
              </w:rPr>
              <w:t xml:space="preserve"> in the environment for extended periods of time. No single virus satisfies all requirements of a reference pathogen. As a result, the reference virus included in the Guidelines is derived from a combination of different virus characteristics (Regli et al. 1991) including occurrence data for adenovirus </w:t>
            </w:r>
            <w:r w:rsidRPr="007155C1">
              <w:rPr>
                <w:szCs w:val="20"/>
                <w:highlight w:val="yellow"/>
              </w:rPr>
              <w:t>in sewage</w:t>
            </w:r>
            <w:r w:rsidRPr="007155C1">
              <w:rPr>
                <w:szCs w:val="20"/>
              </w:rPr>
              <w:t xml:space="preserve"> and dose-response data for norovirus </w:t>
            </w:r>
            <w:r w:rsidRPr="007155C1">
              <w:rPr>
                <w:b/>
                <w:bCs/>
                <w:szCs w:val="20"/>
                <w:highlight w:val="yellow"/>
              </w:rPr>
              <w:t>infection.</w:t>
            </w:r>
            <w:r w:rsidRPr="007155C1">
              <w:rPr>
                <w:szCs w:val="20"/>
              </w:rPr>
              <w:t xml:space="preserve"> Further information on the reference virus is provided in Appendix A3.5.</w:t>
            </w:r>
          </w:p>
          <w:p w14:paraId="4588B098" w14:textId="53E597BA" w:rsidR="00BD15D3" w:rsidRPr="007155C1" w:rsidRDefault="00BD15D3" w:rsidP="007155C1">
            <w:pPr>
              <w:spacing w:before="60" w:after="120" w:line="240" w:lineRule="atLeast"/>
            </w:pPr>
            <w:r w:rsidRPr="1D6DD25F">
              <w:rPr>
                <w:b/>
                <w:bCs/>
              </w:rPr>
              <w:t>Protozoa</w:t>
            </w:r>
            <w:r>
              <w:t xml:space="preserve"> are single cell </w:t>
            </w:r>
            <w:r w:rsidRPr="1D6DD25F">
              <w:rPr>
                <w:b/>
                <w:bCs/>
                <w:highlight w:val="yellow"/>
              </w:rPr>
              <w:t>eu</w:t>
            </w:r>
            <w:r w:rsidR="421BED81" w:rsidRPr="1D6DD25F">
              <w:rPr>
                <w:b/>
                <w:bCs/>
                <w:highlight w:val="yellow"/>
              </w:rPr>
              <w:t>k</w:t>
            </w:r>
            <w:r w:rsidRPr="1D6DD25F">
              <w:rPr>
                <w:b/>
                <w:bCs/>
                <w:highlight w:val="yellow"/>
              </w:rPr>
              <w:t>aryotic</w:t>
            </w:r>
            <w:r>
              <w:t xml:space="preserve"> microorganisms that may cause adverse health effects and can live as parasites in the guts of humans and </w:t>
            </w:r>
            <w:r w:rsidRPr="1D6DD25F">
              <w:rPr>
                <w:b/>
                <w:bCs/>
                <w:highlight w:val="yellow"/>
              </w:rPr>
              <w:t>various animals (predominantly</w:t>
            </w:r>
            <w:r>
              <w:t xml:space="preserve"> other mammals</w:t>
            </w:r>
            <w:r w:rsidRPr="1D6DD25F">
              <w:rPr>
                <w:b/>
                <w:bCs/>
                <w:highlight w:val="yellow"/>
              </w:rPr>
              <w:t>/birds)</w:t>
            </w:r>
            <w:r>
              <w:t>. These may form persistent cysts or oocysts that are resistant to environmental stress</w:t>
            </w:r>
            <w:r w:rsidRPr="1D6DD25F">
              <w:rPr>
                <w:b/>
                <w:bCs/>
                <w:highlight w:val="yellow"/>
              </w:rPr>
              <w:t>ors</w:t>
            </w:r>
            <w:r>
              <w:t xml:space="preserve"> and </w:t>
            </w:r>
            <w:r w:rsidRPr="1D6DD25F">
              <w:rPr>
                <w:b/>
                <w:bCs/>
                <w:highlight w:val="yellow"/>
              </w:rPr>
              <w:t>disinfectants, but parasitic protozoa are obligate parasites that require other hosts</w:t>
            </w:r>
            <w:r>
              <w:t xml:space="preserve"> to grow. The</w:t>
            </w:r>
            <w:r w:rsidRPr="1D6DD25F">
              <w:rPr>
                <w:b/>
                <w:bCs/>
                <w:highlight w:val="yellow"/>
              </w:rPr>
              <w:t>re</w:t>
            </w:r>
            <w:r>
              <w:t xml:space="preserve"> </w:t>
            </w:r>
            <w:r w:rsidRPr="1D6DD25F">
              <w:rPr>
                <w:b/>
                <w:bCs/>
                <w:highlight w:val="yellow"/>
              </w:rPr>
              <w:t>are</w:t>
            </w:r>
            <w:r>
              <w:t xml:space="preserve"> also free-living </w:t>
            </w:r>
            <w:r w:rsidRPr="1D6DD25F">
              <w:rPr>
                <w:b/>
                <w:bCs/>
                <w:highlight w:val="yellow"/>
              </w:rPr>
              <w:t>protozoa</w:t>
            </w:r>
            <w:r>
              <w:t xml:space="preserve">, that may cause serious disease in humans (e.g. </w:t>
            </w:r>
            <w:r w:rsidRPr="1D6DD25F">
              <w:rPr>
                <w:i/>
                <w:iCs/>
              </w:rPr>
              <w:t>Naegleria fowleri</w:t>
            </w:r>
            <w:r>
              <w:t xml:space="preserve">). The reference pathogen used for </w:t>
            </w:r>
            <w:r w:rsidRPr="1D6DD25F">
              <w:rPr>
                <w:b/>
                <w:bCs/>
                <w:highlight w:val="yellow"/>
              </w:rPr>
              <w:t>parasitic</w:t>
            </w:r>
            <w:r>
              <w:t xml:space="preserve"> protozoa in these Guidelines is </w:t>
            </w:r>
            <w:r w:rsidRPr="1D6DD25F">
              <w:rPr>
                <w:i/>
                <w:iCs/>
              </w:rPr>
              <w:t xml:space="preserve">Cryptosporidium </w:t>
            </w:r>
            <w:r w:rsidRPr="1D6DD25F">
              <w:rPr>
                <w:b/>
                <w:bCs/>
                <w:i/>
                <w:iCs/>
                <w:highlight w:val="yellow"/>
              </w:rPr>
              <w:t>hominis</w:t>
            </w:r>
            <w:r>
              <w:t>.</w:t>
            </w:r>
          </w:p>
          <w:p w14:paraId="242A81D3" w14:textId="77777777" w:rsidR="00BD15D3" w:rsidRPr="007155C1" w:rsidRDefault="00BD15D3" w:rsidP="007155C1">
            <w:pPr>
              <w:spacing w:before="60" w:after="120" w:line="240" w:lineRule="atLeast"/>
              <w:rPr>
                <w:szCs w:val="20"/>
              </w:rPr>
            </w:pPr>
            <w:r w:rsidRPr="007155C1">
              <w:rPr>
                <w:b/>
                <w:bCs/>
                <w:szCs w:val="20"/>
              </w:rPr>
              <w:t>Helminths</w:t>
            </w:r>
            <w:r w:rsidRPr="007155C1">
              <w:rPr>
                <w:szCs w:val="20"/>
              </w:rPr>
              <w:t xml:space="preserve"> are </w:t>
            </w:r>
            <w:r w:rsidRPr="007155C1">
              <w:rPr>
                <w:b/>
                <w:bCs/>
                <w:szCs w:val="20"/>
                <w:highlight w:val="yellow"/>
              </w:rPr>
              <w:t>macroscopic</w:t>
            </w:r>
            <w:r w:rsidRPr="007155C1">
              <w:rPr>
                <w:szCs w:val="20"/>
              </w:rPr>
              <w:t xml:space="preserve"> invertebrates that can be transmitted via water as microscopic eggs </w:t>
            </w:r>
            <w:r w:rsidRPr="007155C1">
              <w:rPr>
                <w:b/>
                <w:bCs/>
                <w:szCs w:val="20"/>
                <w:highlight w:val="yellow"/>
              </w:rPr>
              <w:t>(ova) from human/animal excreta</w:t>
            </w:r>
            <w:r w:rsidRPr="007155C1">
              <w:rPr>
                <w:szCs w:val="20"/>
              </w:rPr>
              <w:t xml:space="preserve">. While transmission by drinking water is plausible, other routes of infection are typically more common (WHO 2017). The major helminth (worm) parasites of humans listed by the WHO as being transmitted by water are </w:t>
            </w:r>
            <w:r w:rsidRPr="007155C1">
              <w:rPr>
                <w:i/>
                <w:iCs/>
                <w:szCs w:val="20"/>
              </w:rPr>
              <w:t>Dracunculus</w:t>
            </w:r>
            <w:r w:rsidRPr="007155C1">
              <w:rPr>
                <w:szCs w:val="20"/>
              </w:rPr>
              <w:t xml:space="preserve"> (WHO 2011a), but they are not endemic in Australia. Due to the relatively large physical size of helminth eggs </w:t>
            </w:r>
            <w:r w:rsidRPr="007155C1">
              <w:rPr>
                <w:b/>
                <w:bCs/>
                <w:szCs w:val="20"/>
                <w:highlight w:val="yellow"/>
              </w:rPr>
              <w:t>and generally low concentration in waters compared to parasitic protozoa</w:t>
            </w:r>
            <w:r w:rsidRPr="007155C1">
              <w:rPr>
                <w:szCs w:val="20"/>
              </w:rPr>
              <w:t xml:space="preserve">, the management of </w:t>
            </w:r>
            <w:r w:rsidRPr="007155C1">
              <w:rPr>
                <w:b/>
                <w:bCs/>
                <w:szCs w:val="20"/>
                <w:highlight w:val="yellow"/>
              </w:rPr>
              <w:t>parasitic</w:t>
            </w:r>
            <w:r w:rsidRPr="007155C1">
              <w:rPr>
                <w:szCs w:val="20"/>
              </w:rPr>
              <w:t xml:space="preserve"> protozoa would also manage helminths. For this reason, </w:t>
            </w:r>
            <w:r w:rsidRPr="007155C1">
              <w:rPr>
                <w:b/>
                <w:bCs/>
                <w:szCs w:val="20"/>
                <w:highlight w:val="yellow"/>
              </w:rPr>
              <w:t>parasitic</w:t>
            </w:r>
            <w:r w:rsidRPr="007155C1">
              <w:rPr>
                <w:szCs w:val="20"/>
              </w:rPr>
              <w:t xml:space="preserve"> protozoa are used as a surrogate for helminth </w:t>
            </w:r>
            <w:r w:rsidRPr="007155C1">
              <w:rPr>
                <w:b/>
                <w:bCs/>
                <w:szCs w:val="20"/>
                <w:highlight w:val="yellow"/>
              </w:rPr>
              <w:t>removals, and there is no specific microbial health-based target for helminths in the Guidelines</w:t>
            </w:r>
            <w:r w:rsidRPr="007155C1">
              <w:rPr>
                <w:szCs w:val="20"/>
              </w:rPr>
              <w:t>.</w:t>
            </w:r>
          </w:p>
          <w:p w14:paraId="730C4B59" w14:textId="64126924" w:rsidR="00BD15D3" w:rsidRPr="007155C1" w:rsidRDefault="00BD15D3" w:rsidP="007155C1">
            <w:pPr>
              <w:spacing w:before="60" w:after="120" w:line="240" w:lineRule="atLeast"/>
            </w:pPr>
            <w:r w:rsidRPr="1D6DD25F">
              <w:rPr>
                <w:b/>
                <w:bCs/>
              </w:rPr>
              <w:t xml:space="preserve">Fungi </w:t>
            </w:r>
            <w:r>
              <w:t xml:space="preserve">include </w:t>
            </w:r>
            <w:r w:rsidRPr="1D6DD25F">
              <w:rPr>
                <w:b/>
                <w:bCs/>
                <w:highlight w:val="yellow"/>
              </w:rPr>
              <w:t>eu</w:t>
            </w:r>
            <w:r w:rsidR="22CD1D1E" w:rsidRPr="1D6DD25F">
              <w:rPr>
                <w:b/>
                <w:bCs/>
                <w:highlight w:val="yellow"/>
              </w:rPr>
              <w:t>k</w:t>
            </w:r>
            <w:r w:rsidRPr="1D6DD25F">
              <w:rPr>
                <w:b/>
                <w:bCs/>
                <w:highlight w:val="yellow"/>
              </w:rPr>
              <w:t>aryotic micro</w:t>
            </w:r>
            <w:r>
              <w:t xml:space="preserve">organisms such as single-celled yeasts and multi-cellular filamentous </w:t>
            </w:r>
            <w:r w:rsidRPr="1D6DD25F">
              <w:rPr>
                <w:b/>
                <w:bCs/>
                <w:highlight w:val="yellow"/>
              </w:rPr>
              <w:t>moulds</w:t>
            </w:r>
            <w:r>
              <w:t xml:space="preserve">. Many fungal species can </w:t>
            </w:r>
            <w:r>
              <w:lastRenderedPageBreak/>
              <w:t>survive in low nutrient (oligotrophic) environments, through scavenging nutrients from the substrate which they colonise, or the air or water in which they live (heterotrophic). The occurrence and health implications (</w:t>
            </w:r>
            <w:r w:rsidRPr="1D6DD25F">
              <w:rPr>
                <w:b/>
                <w:bCs/>
                <w:highlight w:val="yellow"/>
              </w:rPr>
              <w:t>from allergies, infections, mycotoxins</w:t>
            </w:r>
            <w:r>
              <w:t xml:space="preserve">) of fungi in drinking water systems have been reviewed (De Toni and Reilly 2011, </w:t>
            </w:r>
            <w:r w:rsidRPr="1D6DD25F">
              <w:rPr>
                <w:b/>
                <w:bCs/>
                <w:highlight w:val="yellow"/>
              </w:rPr>
              <w:t>Sammon et al. 2010, Sammon et al. 2011, Wan et al. 2023, Zhou et al. 2022</w:t>
            </w:r>
            <w:r>
              <w:t xml:space="preserve">). </w:t>
            </w:r>
            <w:r w:rsidRPr="1D6DD25F">
              <w:rPr>
                <w:b/>
                <w:bCs/>
                <w:highlight w:val="yellow"/>
              </w:rPr>
              <w:t>However,</w:t>
            </w:r>
            <w:r>
              <w:t xml:space="preserve"> relatively few studies have investigated the fungi found in treated drinking water and this topic remains poorly understood.</w:t>
            </w:r>
          </w:p>
          <w:p w14:paraId="68C9DB7C" w14:textId="39B3996E" w:rsidR="00BD15D3" w:rsidRPr="007155C1" w:rsidRDefault="00BD15D3" w:rsidP="007155C1">
            <w:pPr>
              <w:spacing w:before="60" w:after="120" w:line="240" w:lineRule="atLeast"/>
              <w:rPr>
                <w:szCs w:val="20"/>
              </w:rPr>
            </w:pPr>
            <w:r w:rsidRPr="007155C1">
              <w:rPr>
                <w:szCs w:val="20"/>
              </w:rPr>
              <w:t xml:space="preserve">Many of the fungal species that have been isolated from treated drinking water include potentially pathogenic strains. However, generally the highest risk from fungi is through airborne transmission to immunocompromised individuals. While healthy individuals may suffer from superficial or localised fungal infections, there is little evidence that drinking water is a significant source of infection (De Toni and Reilly 2011). Chemicals produced by fungi (growing in water distribution and plumbing systems) may change the taste and odour of drinking water, but do not necessarily pose a health risk </w:t>
            </w:r>
            <w:r w:rsidRPr="007155C1">
              <w:rPr>
                <w:b/>
                <w:bCs/>
                <w:szCs w:val="20"/>
                <w:highlight w:val="yellow"/>
              </w:rPr>
              <w:t>except for known mycotoxins (Zhao et al. 2022). Hence</w:t>
            </w:r>
            <w:r w:rsidRPr="007155C1">
              <w:rPr>
                <w:szCs w:val="20"/>
              </w:rPr>
              <w:t xml:space="preserve">, fungi are </w:t>
            </w:r>
            <w:r w:rsidRPr="007155C1">
              <w:rPr>
                <w:b/>
                <w:bCs/>
                <w:szCs w:val="20"/>
                <w:highlight w:val="yellow"/>
              </w:rPr>
              <w:t>generally</w:t>
            </w:r>
            <w:r w:rsidRPr="007155C1">
              <w:rPr>
                <w:szCs w:val="20"/>
              </w:rPr>
              <w:t xml:space="preserve"> not considered a significant health risk in drinking water, </w:t>
            </w:r>
            <w:r w:rsidRPr="007155C1">
              <w:rPr>
                <w:b/>
                <w:bCs/>
                <w:szCs w:val="20"/>
                <w:highlight w:val="yellow"/>
              </w:rPr>
              <w:t>yet secondary disinfection may provide additional protection to vulnerable individuals in healthcare settings (Zhao et al. 2022)</w:t>
            </w:r>
            <w:r w:rsidRPr="007155C1">
              <w:rPr>
                <w:szCs w:val="20"/>
              </w:rPr>
              <w:t xml:space="preserve">. There is no reference pathogen for fungi in drinking water </w:t>
            </w:r>
            <w:r w:rsidRPr="007155C1">
              <w:rPr>
                <w:b/>
                <w:bCs/>
                <w:szCs w:val="20"/>
                <w:highlight w:val="yellow"/>
              </w:rPr>
              <w:t xml:space="preserve">although removals/inactivation of oocysts of </w:t>
            </w:r>
            <w:r w:rsidRPr="007155C1">
              <w:rPr>
                <w:b/>
                <w:bCs/>
                <w:i/>
                <w:iCs/>
                <w:szCs w:val="20"/>
                <w:highlight w:val="yellow"/>
              </w:rPr>
              <w:t>Cryptosporidium hominis</w:t>
            </w:r>
            <w:r w:rsidRPr="007155C1">
              <w:rPr>
                <w:b/>
                <w:bCs/>
                <w:szCs w:val="20"/>
                <w:highlight w:val="yellow"/>
              </w:rPr>
              <w:t xml:space="preserve"> would be expected to provide protection from fungal spores at the point of water treatment.</w:t>
            </w:r>
          </w:p>
        </w:tc>
      </w:tr>
      <w:tr w:rsidR="00BD15D3" w:rsidRPr="007155C1" w14:paraId="7FE32C31" w14:textId="77777777" w:rsidTr="1D6DD25F">
        <w:tc>
          <w:tcPr>
            <w:tcW w:w="565" w:type="dxa"/>
          </w:tcPr>
          <w:p w14:paraId="49AD5DE4" w14:textId="1C9002FB" w:rsidR="00BD15D3" w:rsidRPr="007155C1" w:rsidRDefault="00DC1D1C" w:rsidP="007155C1">
            <w:pPr>
              <w:spacing w:before="60" w:after="120" w:line="240" w:lineRule="atLeast"/>
              <w:rPr>
                <w:szCs w:val="20"/>
              </w:rPr>
            </w:pPr>
            <w:r>
              <w:rPr>
                <w:szCs w:val="20"/>
              </w:rPr>
              <w:lastRenderedPageBreak/>
              <w:t>4</w:t>
            </w:r>
          </w:p>
        </w:tc>
        <w:tc>
          <w:tcPr>
            <w:tcW w:w="2129" w:type="dxa"/>
          </w:tcPr>
          <w:p w14:paraId="1C771559" w14:textId="77777777" w:rsidR="001E3D1A" w:rsidRDefault="001E3D1A" w:rsidP="00FE127A">
            <w:pPr>
              <w:spacing w:before="60" w:after="120" w:line="240" w:lineRule="atLeast"/>
              <w:rPr>
                <w:szCs w:val="20"/>
              </w:rPr>
            </w:pPr>
            <w:r>
              <w:rPr>
                <w:szCs w:val="20"/>
              </w:rPr>
              <w:t xml:space="preserve">Visit </w:t>
            </w:r>
            <w:hyperlink r:id="rId19" w:history="1">
              <w:r w:rsidRPr="00EB663D">
                <w:rPr>
                  <w:rStyle w:val="Hyperlink"/>
                  <w:szCs w:val="20"/>
                </w:rPr>
                <w:t>Chapter 5.2 Microorganisms in drinking water</w:t>
              </w:r>
            </w:hyperlink>
            <w:r>
              <w:rPr>
                <w:szCs w:val="20"/>
              </w:rPr>
              <w:t xml:space="preserve"> of the Guidelines </w:t>
            </w:r>
          </w:p>
          <w:p w14:paraId="1432D889" w14:textId="3A9FB888" w:rsidR="00BD15D3" w:rsidRDefault="00FE127A" w:rsidP="00FE127A">
            <w:pPr>
              <w:spacing w:before="60" w:after="120" w:line="240" w:lineRule="atLeast"/>
              <w:rPr>
                <w:szCs w:val="20"/>
              </w:rPr>
            </w:pPr>
            <w:r>
              <w:rPr>
                <w:szCs w:val="20"/>
              </w:rPr>
              <w:t>(p75 of PDF)</w:t>
            </w:r>
          </w:p>
          <w:p w14:paraId="1AF7BF6F" w14:textId="7D88740A" w:rsidR="00EB663D" w:rsidRPr="007155C1" w:rsidRDefault="00EB663D" w:rsidP="00FE127A">
            <w:pPr>
              <w:spacing w:before="60" w:after="120" w:line="240" w:lineRule="atLeast"/>
              <w:rPr>
                <w:szCs w:val="20"/>
              </w:rPr>
            </w:pPr>
          </w:p>
        </w:tc>
        <w:tc>
          <w:tcPr>
            <w:tcW w:w="5919" w:type="dxa"/>
          </w:tcPr>
          <w:p w14:paraId="41AC4A22" w14:textId="77777777" w:rsidR="008A0533" w:rsidRPr="008A0533" w:rsidRDefault="008A0533" w:rsidP="007155C1">
            <w:pPr>
              <w:spacing w:before="60" w:after="120" w:line="240" w:lineRule="atLeast"/>
              <w:rPr>
                <w:szCs w:val="20"/>
              </w:rPr>
            </w:pPr>
            <w:r w:rsidRPr="008A0533">
              <w:rPr>
                <w:szCs w:val="20"/>
              </w:rPr>
              <w:lastRenderedPageBreak/>
              <w:t xml:space="preserve">Pathogens can be shed from infected hosts via excreted faeces and vomit in very large numbers, often billions per day. Many are rapidly inactivated in water, but some can persist in water and soil for months or even years under favourable environmental conditions. </w:t>
            </w:r>
          </w:p>
          <w:p w14:paraId="09A4BF4A" w14:textId="77777777" w:rsidR="008A0533" w:rsidRPr="008A0533" w:rsidRDefault="008A0533" w:rsidP="007155C1">
            <w:pPr>
              <w:spacing w:before="60" w:after="120" w:line="240" w:lineRule="atLeast"/>
              <w:rPr>
                <w:szCs w:val="20"/>
              </w:rPr>
            </w:pPr>
            <w:r w:rsidRPr="008A0533">
              <w:rPr>
                <w:szCs w:val="20"/>
              </w:rPr>
              <w:lastRenderedPageBreak/>
              <w:t xml:space="preserve">Based on their transmission pathways and health impacts, microorganisms of concern in drinking water can be divided into three groups: </w:t>
            </w:r>
          </w:p>
          <w:p w14:paraId="104B318F" w14:textId="77777777" w:rsidR="008A0533" w:rsidRPr="008A0533" w:rsidRDefault="008A0533" w:rsidP="007155C1">
            <w:pPr>
              <w:spacing w:before="60" w:after="120" w:line="240" w:lineRule="atLeast"/>
              <w:rPr>
                <w:szCs w:val="20"/>
              </w:rPr>
            </w:pPr>
            <w:r w:rsidRPr="008A0533">
              <w:rPr>
                <w:b/>
                <w:bCs/>
                <w:szCs w:val="20"/>
              </w:rPr>
              <w:t>Enteric pathogens</w:t>
            </w:r>
            <w:r w:rsidRPr="008A0533">
              <w:rPr>
                <w:szCs w:val="20"/>
              </w:rPr>
              <w:t xml:space="preserve">: are microorganisms that cause infection in the gastrointestinal tract of humans and/or animal hosts and are excreted in large numbers in faeces and in vomit. These “faecal-oral” pathogens can persist in the environment and be transported to source waters that might be used for drinking water. If left unmanaged, these pathogens can potentially lead to new infections in any exposed population. The most common and widespread public health risk associated with drinking water is contamination by pathogens from human or animal faeces. </w:t>
            </w:r>
          </w:p>
          <w:p w14:paraId="2FB8ECDA" w14:textId="77777777" w:rsidR="008A0533" w:rsidRPr="008A0533" w:rsidRDefault="008A0533" w:rsidP="007155C1">
            <w:pPr>
              <w:spacing w:before="60" w:after="120" w:line="240" w:lineRule="atLeast"/>
              <w:rPr>
                <w:szCs w:val="20"/>
              </w:rPr>
            </w:pPr>
            <w:r w:rsidRPr="008A0533">
              <w:rPr>
                <w:szCs w:val="20"/>
              </w:rPr>
              <w:t xml:space="preserve">Management of enteric pathogens involves: </w:t>
            </w:r>
          </w:p>
          <w:p w14:paraId="64633FFC" w14:textId="77777777" w:rsidR="008A0533" w:rsidRPr="008A0533" w:rsidRDefault="008A0533" w:rsidP="007155C1">
            <w:pPr>
              <w:pStyle w:val="ListParagraph"/>
              <w:widowControl w:val="0"/>
              <w:numPr>
                <w:ilvl w:val="0"/>
                <w:numId w:val="20"/>
              </w:numPr>
              <w:tabs>
                <w:tab w:val="left" w:pos="820"/>
              </w:tabs>
              <w:autoSpaceDE w:val="0"/>
              <w:autoSpaceDN w:val="0"/>
              <w:spacing w:before="60" w:after="120" w:line="240" w:lineRule="atLeast"/>
              <w:ind w:left="287" w:hanging="225"/>
              <w:rPr>
                <w:szCs w:val="20"/>
              </w:rPr>
            </w:pPr>
            <w:r w:rsidRPr="008A0533">
              <w:rPr>
                <w:szCs w:val="20"/>
              </w:rPr>
              <w:t xml:space="preserve">protecting of source waters from faecal contamination </w:t>
            </w:r>
          </w:p>
          <w:p w14:paraId="4E9A89C0" w14:textId="77777777" w:rsidR="008A0533" w:rsidRPr="008A0533" w:rsidRDefault="008A0533" w:rsidP="007155C1">
            <w:pPr>
              <w:pStyle w:val="ListParagraph"/>
              <w:widowControl w:val="0"/>
              <w:numPr>
                <w:ilvl w:val="0"/>
                <w:numId w:val="20"/>
              </w:numPr>
              <w:tabs>
                <w:tab w:val="left" w:pos="820"/>
              </w:tabs>
              <w:autoSpaceDE w:val="0"/>
              <w:autoSpaceDN w:val="0"/>
              <w:spacing w:before="60" w:after="120" w:line="240" w:lineRule="atLeast"/>
              <w:ind w:left="287" w:hanging="225"/>
              <w:rPr>
                <w:szCs w:val="20"/>
              </w:rPr>
            </w:pPr>
            <w:r w:rsidRPr="008A0533">
              <w:rPr>
                <w:szCs w:val="20"/>
              </w:rPr>
              <w:t xml:space="preserve">reducing the burden on treatment systems with water storage and selective abstraction of source water to avoid taking lower quality water </w:t>
            </w:r>
          </w:p>
          <w:p w14:paraId="19A37779" w14:textId="77777777" w:rsidR="008A0533" w:rsidRPr="008A0533" w:rsidRDefault="008A0533" w:rsidP="007155C1">
            <w:pPr>
              <w:pStyle w:val="ListParagraph"/>
              <w:widowControl w:val="0"/>
              <w:numPr>
                <w:ilvl w:val="0"/>
                <w:numId w:val="20"/>
              </w:numPr>
              <w:tabs>
                <w:tab w:val="left" w:pos="820"/>
              </w:tabs>
              <w:autoSpaceDE w:val="0"/>
              <w:autoSpaceDN w:val="0"/>
              <w:spacing w:before="60" w:after="120" w:line="240" w:lineRule="atLeast"/>
              <w:ind w:left="287" w:hanging="225"/>
              <w:rPr>
                <w:szCs w:val="20"/>
              </w:rPr>
            </w:pPr>
            <w:r w:rsidRPr="008A0533">
              <w:rPr>
                <w:szCs w:val="20"/>
              </w:rPr>
              <w:t xml:space="preserve">treating water to remove or inactivate any remaining pathogens </w:t>
            </w:r>
          </w:p>
          <w:p w14:paraId="2F2B25F0" w14:textId="77777777" w:rsidR="008A0533" w:rsidRPr="008A0533" w:rsidRDefault="008A0533" w:rsidP="007155C1">
            <w:pPr>
              <w:pStyle w:val="ListParagraph"/>
              <w:widowControl w:val="0"/>
              <w:numPr>
                <w:ilvl w:val="0"/>
                <w:numId w:val="20"/>
              </w:numPr>
              <w:tabs>
                <w:tab w:val="left" w:pos="820"/>
              </w:tabs>
              <w:autoSpaceDE w:val="0"/>
              <w:autoSpaceDN w:val="0"/>
              <w:spacing w:before="60" w:after="120" w:line="240" w:lineRule="atLeast"/>
              <w:ind w:left="287" w:hanging="225"/>
              <w:rPr>
                <w:szCs w:val="20"/>
              </w:rPr>
            </w:pPr>
            <w:r w:rsidRPr="008A0533">
              <w:rPr>
                <w:szCs w:val="20"/>
              </w:rPr>
              <w:t xml:space="preserve">monitoring and protecting the distribution system to prevent recontamination or regrowth. </w:t>
            </w:r>
          </w:p>
          <w:p w14:paraId="652384EB" w14:textId="77777777" w:rsidR="005D1DC9" w:rsidRPr="005D1DC9" w:rsidRDefault="005D1DC9" w:rsidP="007155C1">
            <w:pPr>
              <w:spacing w:before="60" w:after="120" w:line="240" w:lineRule="atLeast"/>
              <w:rPr>
                <w:szCs w:val="20"/>
              </w:rPr>
            </w:pPr>
            <w:r w:rsidRPr="005D1DC9">
              <w:rPr>
                <w:b/>
                <w:bCs/>
                <w:szCs w:val="20"/>
              </w:rPr>
              <w:t xml:space="preserve">Opportunistic pathogens: </w:t>
            </w:r>
            <w:r w:rsidRPr="005D1DC9">
              <w:rPr>
                <w:szCs w:val="20"/>
              </w:rPr>
              <w:t xml:space="preserve">are microorganisms that occur naturally and may cause disease opportunistically in humans depending on the exposure scenario. The risk to health from these microorganisms is typically low at the concentrations likely to occur in natural </w:t>
            </w:r>
            <w:r w:rsidRPr="005D1DC9">
              <w:rPr>
                <w:szCs w:val="20"/>
              </w:rPr>
              <w:lastRenderedPageBreak/>
              <w:t xml:space="preserve">environmental waters (with low nutrient concentrations). However, in distribution and plumbing networks where conditions are suitable, opportunistic pathogens (e.g. </w:t>
            </w:r>
            <w:r w:rsidRPr="005D1DC9">
              <w:rPr>
                <w:i/>
                <w:iCs/>
                <w:szCs w:val="20"/>
              </w:rPr>
              <w:t>Aeromonas</w:t>
            </w:r>
            <w:r w:rsidRPr="005D1DC9">
              <w:rPr>
                <w:szCs w:val="20"/>
              </w:rPr>
              <w:t xml:space="preserve">, </w:t>
            </w:r>
            <w:r w:rsidRPr="005D1DC9">
              <w:rPr>
                <w:i/>
                <w:iCs/>
                <w:szCs w:val="20"/>
              </w:rPr>
              <w:t>Pseudomonas</w:t>
            </w:r>
            <w:r w:rsidRPr="005D1DC9">
              <w:rPr>
                <w:szCs w:val="20"/>
              </w:rPr>
              <w:t xml:space="preserve">) can grow to very high concentrations that may cause harm, particularly to susceptible population groups. Favourable conditions such as biofilms in water supply systems can also lead to microbial communities that support the proliferation of pathogenic amoebas (e.g. </w:t>
            </w:r>
            <w:r w:rsidRPr="005D1DC9">
              <w:rPr>
                <w:i/>
                <w:iCs/>
                <w:szCs w:val="20"/>
              </w:rPr>
              <w:t>Naegleria fowleri</w:t>
            </w:r>
            <w:r w:rsidRPr="005D1DC9">
              <w:rPr>
                <w:szCs w:val="20"/>
              </w:rPr>
              <w:t xml:space="preserve">). </w:t>
            </w:r>
            <w:r w:rsidRPr="005D1DC9">
              <w:rPr>
                <w:i/>
                <w:iCs/>
                <w:szCs w:val="20"/>
              </w:rPr>
              <w:t xml:space="preserve">Naegleria fowleri </w:t>
            </w:r>
            <w:r w:rsidRPr="005D1DC9">
              <w:rPr>
                <w:szCs w:val="20"/>
              </w:rPr>
              <w:t xml:space="preserve">is a free-living amoeba that can enter the central nervous system via the nasal cavity and cause primary amoebic encephalitis (PAM). While extremely rare, PAM is almost always fatal. </w:t>
            </w:r>
          </w:p>
          <w:p w14:paraId="1EAF2967" w14:textId="77777777" w:rsidR="005D1DC9" w:rsidRPr="005D1DC9" w:rsidRDefault="005D1DC9" w:rsidP="007155C1">
            <w:pPr>
              <w:spacing w:before="60" w:after="120" w:line="240" w:lineRule="atLeast"/>
              <w:rPr>
                <w:szCs w:val="20"/>
              </w:rPr>
            </w:pPr>
            <w:r w:rsidRPr="005D1DC9">
              <w:rPr>
                <w:szCs w:val="20"/>
              </w:rPr>
              <w:t xml:space="preserve">Management of opportunistic pathogens involves: </w:t>
            </w:r>
          </w:p>
          <w:p w14:paraId="40D41BD3" w14:textId="77777777" w:rsidR="005D1DC9" w:rsidRPr="005D1DC9" w:rsidRDefault="005D1DC9" w:rsidP="007155C1">
            <w:pPr>
              <w:pStyle w:val="ListParagraph"/>
              <w:widowControl w:val="0"/>
              <w:numPr>
                <w:ilvl w:val="0"/>
                <w:numId w:val="20"/>
              </w:numPr>
              <w:tabs>
                <w:tab w:val="left" w:pos="820"/>
              </w:tabs>
              <w:autoSpaceDE w:val="0"/>
              <w:autoSpaceDN w:val="0"/>
              <w:spacing w:before="60" w:after="120" w:line="240" w:lineRule="atLeast"/>
              <w:ind w:left="820" w:hanging="225"/>
              <w:rPr>
                <w:szCs w:val="20"/>
              </w:rPr>
            </w:pPr>
            <w:r w:rsidRPr="005D1DC9">
              <w:rPr>
                <w:szCs w:val="20"/>
              </w:rPr>
              <w:t xml:space="preserve">treating water to remove or inactivate pathogens </w:t>
            </w:r>
          </w:p>
          <w:p w14:paraId="243C4B77" w14:textId="77777777" w:rsidR="005D1DC9" w:rsidRPr="005D1DC9" w:rsidRDefault="005D1DC9" w:rsidP="007155C1">
            <w:pPr>
              <w:pStyle w:val="ListParagraph"/>
              <w:widowControl w:val="0"/>
              <w:numPr>
                <w:ilvl w:val="0"/>
                <w:numId w:val="20"/>
              </w:numPr>
              <w:tabs>
                <w:tab w:val="left" w:pos="820"/>
              </w:tabs>
              <w:autoSpaceDE w:val="0"/>
              <w:autoSpaceDN w:val="0"/>
              <w:spacing w:before="60" w:after="120" w:line="240" w:lineRule="atLeast"/>
              <w:ind w:left="820" w:hanging="225"/>
              <w:rPr>
                <w:szCs w:val="20"/>
              </w:rPr>
            </w:pPr>
            <w:r w:rsidRPr="005D1DC9">
              <w:rPr>
                <w:szCs w:val="20"/>
              </w:rPr>
              <w:t xml:space="preserve">managing water quality in the distribution and plumbing network </w:t>
            </w:r>
          </w:p>
          <w:p w14:paraId="3827D798" w14:textId="77777777" w:rsidR="005D1DC9" w:rsidRPr="005D1DC9" w:rsidRDefault="005D1DC9" w:rsidP="007155C1">
            <w:pPr>
              <w:pStyle w:val="ListParagraph"/>
              <w:widowControl w:val="0"/>
              <w:numPr>
                <w:ilvl w:val="0"/>
                <w:numId w:val="20"/>
              </w:numPr>
              <w:tabs>
                <w:tab w:val="left" w:pos="820"/>
              </w:tabs>
              <w:autoSpaceDE w:val="0"/>
              <w:autoSpaceDN w:val="0"/>
              <w:spacing w:before="60" w:after="120" w:line="240" w:lineRule="atLeast"/>
              <w:ind w:left="820" w:hanging="225"/>
              <w:rPr>
                <w:szCs w:val="20"/>
              </w:rPr>
            </w:pPr>
            <w:r w:rsidRPr="005D1DC9">
              <w:rPr>
                <w:szCs w:val="20"/>
              </w:rPr>
              <w:t xml:space="preserve">preventing conditions that support microbial growth or allow recontamination to occur (e.g. minimising stagnation, maintaining effective disinfection residuals and low nutrient levels). </w:t>
            </w:r>
          </w:p>
          <w:p w14:paraId="2C16550E" w14:textId="77777777" w:rsidR="00BD15D3" w:rsidRPr="007155C1" w:rsidRDefault="00333764" w:rsidP="007155C1">
            <w:pPr>
              <w:spacing w:before="60" w:after="120" w:line="240" w:lineRule="atLeast"/>
              <w:rPr>
                <w:szCs w:val="20"/>
              </w:rPr>
            </w:pPr>
            <w:r w:rsidRPr="007155C1">
              <w:rPr>
                <w:b/>
                <w:bCs/>
                <w:szCs w:val="20"/>
              </w:rPr>
              <w:t xml:space="preserve">Cyanobacteria: </w:t>
            </w:r>
            <w:r w:rsidRPr="007155C1">
              <w:rPr>
                <w:szCs w:val="20"/>
              </w:rPr>
              <w:t>are true bacteria, although they are sometimes termed “blue-green algae” because they resemble true algae. Some cyanobacteria can produce toxins (cyanotoxins) that are harmful to human health. The cell walls of most cyanobacteria contain polysaccharides that may cause skin irritation. Part V contains fact sheets on toxic cyanobacteria and their toxins.</w:t>
            </w:r>
          </w:p>
          <w:p w14:paraId="5F2DC77D" w14:textId="77777777" w:rsidR="00333764" w:rsidRPr="00333764" w:rsidRDefault="00333764" w:rsidP="007155C1">
            <w:pPr>
              <w:spacing w:before="60" w:after="120" w:line="240" w:lineRule="atLeast"/>
              <w:rPr>
                <w:szCs w:val="20"/>
              </w:rPr>
            </w:pPr>
            <w:r w:rsidRPr="00333764">
              <w:rPr>
                <w:szCs w:val="20"/>
              </w:rPr>
              <w:lastRenderedPageBreak/>
              <w:t xml:space="preserve">Management of cyanobacteria involves: </w:t>
            </w:r>
          </w:p>
          <w:p w14:paraId="7A4AED0F" w14:textId="77777777" w:rsidR="00333764" w:rsidRPr="00333764" w:rsidRDefault="00333764" w:rsidP="007155C1">
            <w:pPr>
              <w:pStyle w:val="ListParagraph"/>
              <w:widowControl w:val="0"/>
              <w:numPr>
                <w:ilvl w:val="0"/>
                <w:numId w:val="20"/>
              </w:numPr>
              <w:autoSpaceDE w:val="0"/>
              <w:autoSpaceDN w:val="0"/>
              <w:spacing w:before="60" w:after="120" w:line="240" w:lineRule="atLeast"/>
              <w:ind w:left="712" w:hanging="283"/>
              <w:rPr>
                <w:szCs w:val="20"/>
              </w:rPr>
            </w:pPr>
            <w:r w:rsidRPr="00333764">
              <w:rPr>
                <w:szCs w:val="20"/>
              </w:rPr>
              <w:t xml:space="preserve">minimising nutrient inputs into source waters </w:t>
            </w:r>
          </w:p>
          <w:p w14:paraId="277552CF" w14:textId="77777777" w:rsidR="00333764" w:rsidRPr="00333764" w:rsidRDefault="00333764" w:rsidP="007155C1">
            <w:pPr>
              <w:pStyle w:val="ListParagraph"/>
              <w:widowControl w:val="0"/>
              <w:numPr>
                <w:ilvl w:val="0"/>
                <w:numId w:val="20"/>
              </w:numPr>
              <w:autoSpaceDE w:val="0"/>
              <w:autoSpaceDN w:val="0"/>
              <w:spacing w:before="60" w:after="120" w:line="240" w:lineRule="atLeast"/>
              <w:ind w:left="712" w:hanging="283"/>
              <w:rPr>
                <w:szCs w:val="20"/>
              </w:rPr>
            </w:pPr>
            <w:r w:rsidRPr="00333764">
              <w:rPr>
                <w:szCs w:val="20"/>
              </w:rPr>
              <w:t xml:space="preserve">avoiding water from the surface layer of stratified water bodies </w:t>
            </w:r>
          </w:p>
          <w:p w14:paraId="5AF69A80" w14:textId="77777777" w:rsidR="00333764" w:rsidRPr="00333764" w:rsidRDefault="00333764" w:rsidP="007155C1">
            <w:pPr>
              <w:pStyle w:val="ListParagraph"/>
              <w:widowControl w:val="0"/>
              <w:numPr>
                <w:ilvl w:val="0"/>
                <w:numId w:val="20"/>
              </w:numPr>
              <w:autoSpaceDE w:val="0"/>
              <w:autoSpaceDN w:val="0"/>
              <w:spacing w:before="60" w:after="120" w:line="240" w:lineRule="atLeast"/>
              <w:ind w:left="712" w:hanging="283"/>
              <w:rPr>
                <w:szCs w:val="20"/>
              </w:rPr>
            </w:pPr>
            <w:r w:rsidRPr="00333764">
              <w:rPr>
                <w:szCs w:val="20"/>
              </w:rPr>
              <w:t xml:space="preserve">promoting water movement (e.g. through mixing) in unstratified water bodies </w:t>
            </w:r>
          </w:p>
          <w:p w14:paraId="1B6568F0" w14:textId="7F131FF2" w:rsidR="00333764" w:rsidRPr="00333764" w:rsidRDefault="00333764" w:rsidP="007155C1">
            <w:pPr>
              <w:pStyle w:val="ListParagraph"/>
              <w:widowControl w:val="0"/>
              <w:numPr>
                <w:ilvl w:val="0"/>
                <w:numId w:val="20"/>
              </w:numPr>
              <w:autoSpaceDE w:val="0"/>
              <w:autoSpaceDN w:val="0"/>
              <w:spacing w:before="60" w:after="120" w:line="240" w:lineRule="atLeast"/>
              <w:ind w:left="712" w:hanging="283"/>
              <w:rPr>
                <w:szCs w:val="20"/>
              </w:rPr>
            </w:pPr>
            <w:r w:rsidRPr="00333764">
              <w:rPr>
                <w:szCs w:val="20"/>
              </w:rPr>
              <w:t xml:space="preserve">treating water to remove cyanobacterial cells and taste and odour compounds and inactivate cyanotoxins. </w:t>
            </w:r>
          </w:p>
          <w:p w14:paraId="2D77C35E" w14:textId="1C779176" w:rsidR="00333764" w:rsidRPr="007155C1" w:rsidRDefault="00333764" w:rsidP="007155C1">
            <w:pPr>
              <w:spacing w:before="60" w:after="120" w:line="240" w:lineRule="atLeast"/>
              <w:rPr>
                <w:szCs w:val="20"/>
              </w:rPr>
            </w:pPr>
            <w:r w:rsidRPr="007155C1">
              <w:rPr>
                <w:szCs w:val="20"/>
              </w:rPr>
              <w:t>Oth</w:t>
            </w:r>
            <w:r w:rsidRPr="007155C1">
              <w:rPr>
                <w:rFonts w:eastAsia="Gotham Book" w:cs="Gotham Book"/>
                <w:color w:val="auto"/>
                <w:szCs w:val="20"/>
                <w:lang w:val="en-US"/>
              </w:rPr>
              <w:t>er pathogens that primarily cause infections of the respiratory system, skin, eyes or other organ systems can be spread via drinking water. In practice the processes for managing enteric pathogen risks will also control these pathogens if residual disinfection is maintained. These pathogens are discussed further in Section 5.5 and in the corresponding fact sheets in Part V.</w:t>
            </w:r>
          </w:p>
        </w:tc>
        <w:tc>
          <w:tcPr>
            <w:tcW w:w="7264" w:type="dxa"/>
          </w:tcPr>
          <w:p w14:paraId="22C895E9" w14:textId="77777777" w:rsidR="00695ED0" w:rsidRPr="007155C1" w:rsidRDefault="00695ED0" w:rsidP="007155C1">
            <w:pPr>
              <w:pStyle w:val="BodyText"/>
              <w:spacing w:before="60" w:after="120" w:line="240" w:lineRule="atLeast"/>
              <w:ind w:left="4" w:right="358"/>
              <w:rPr>
                <w:sz w:val="20"/>
                <w:szCs w:val="20"/>
              </w:rPr>
            </w:pPr>
            <w:r w:rsidRPr="007155C1">
              <w:rPr>
                <w:sz w:val="20"/>
                <w:szCs w:val="20"/>
              </w:rPr>
              <w:lastRenderedPageBreak/>
              <w:t>Pathogens can be shed from infected hosts via excreted faeces and vomit in very large numbers,</w:t>
            </w:r>
            <w:r w:rsidRPr="007155C1">
              <w:rPr>
                <w:spacing w:val="-7"/>
                <w:sz w:val="20"/>
                <w:szCs w:val="20"/>
              </w:rPr>
              <w:t xml:space="preserve"> </w:t>
            </w:r>
            <w:r w:rsidRPr="007155C1">
              <w:rPr>
                <w:sz w:val="20"/>
                <w:szCs w:val="20"/>
              </w:rPr>
              <w:t>often</w:t>
            </w:r>
            <w:r w:rsidRPr="007155C1">
              <w:rPr>
                <w:spacing w:val="-7"/>
                <w:sz w:val="20"/>
                <w:szCs w:val="20"/>
              </w:rPr>
              <w:t xml:space="preserve"> </w:t>
            </w:r>
            <w:r w:rsidRPr="007155C1">
              <w:rPr>
                <w:sz w:val="20"/>
                <w:szCs w:val="20"/>
              </w:rPr>
              <w:t>billions</w:t>
            </w:r>
            <w:r w:rsidRPr="007155C1">
              <w:rPr>
                <w:spacing w:val="-7"/>
                <w:sz w:val="20"/>
                <w:szCs w:val="20"/>
              </w:rPr>
              <w:t xml:space="preserve"> </w:t>
            </w:r>
            <w:r w:rsidRPr="007155C1">
              <w:rPr>
                <w:sz w:val="20"/>
                <w:szCs w:val="20"/>
              </w:rPr>
              <w:t>per</w:t>
            </w:r>
            <w:r w:rsidRPr="007155C1">
              <w:rPr>
                <w:spacing w:val="-7"/>
                <w:sz w:val="20"/>
                <w:szCs w:val="20"/>
              </w:rPr>
              <w:t xml:space="preserve"> </w:t>
            </w:r>
            <w:r w:rsidRPr="007155C1">
              <w:rPr>
                <w:sz w:val="20"/>
                <w:szCs w:val="20"/>
              </w:rPr>
              <w:t>day.</w:t>
            </w:r>
            <w:r w:rsidRPr="007155C1">
              <w:rPr>
                <w:spacing w:val="-7"/>
                <w:sz w:val="20"/>
                <w:szCs w:val="20"/>
              </w:rPr>
              <w:t xml:space="preserve"> </w:t>
            </w:r>
            <w:r w:rsidRPr="007155C1">
              <w:rPr>
                <w:sz w:val="20"/>
                <w:szCs w:val="20"/>
              </w:rPr>
              <w:t>Many</w:t>
            </w:r>
            <w:r w:rsidRPr="007155C1">
              <w:rPr>
                <w:spacing w:val="-7"/>
                <w:sz w:val="20"/>
                <w:szCs w:val="20"/>
              </w:rPr>
              <w:t xml:space="preserve"> </w:t>
            </w:r>
            <w:r w:rsidRPr="007155C1">
              <w:rPr>
                <w:sz w:val="20"/>
                <w:szCs w:val="20"/>
              </w:rPr>
              <w:t>are</w:t>
            </w:r>
            <w:r w:rsidRPr="007155C1">
              <w:rPr>
                <w:spacing w:val="-7"/>
                <w:sz w:val="20"/>
                <w:szCs w:val="20"/>
              </w:rPr>
              <w:t xml:space="preserve"> </w:t>
            </w:r>
            <w:r w:rsidRPr="007155C1">
              <w:rPr>
                <w:sz w:val="20"/>
                <w:szCs w:val="20"/>
              </w:rPr>
              <w:t>rapidly</w:t>
            </w:r>
            <w:r w:rsidRPr="007155C1">
              <w:rPr>
                <w:spacing w:val="-7"/>
                <w:sz w:val="20"/>
                <w:szCs w:val="20"/>
              </w:rPr>
              <w:t xml:space="preserve"> </w:t>
            </w:r>
            <w:r w:rsidRPr="007155C1">
              <w:rPr>
                <w:sz w:val="20"/>
                <w:szCs w:val="20"/>
              </w:rPr>
              <w:t>inactivated</w:t>
            </w:r>
            <w:r w:rsidRPr="007155C1">
              <w:rPr>
                <w:spacing w:val="-7"/>
                <w:sz w:val="20"/>
                <w:szCs w:val="20"/>
              </w:rPr>
              <w:t xml:space="preserve"> </w:t>
            </w:r>
            <w:r w:rsidRPr="007155C1">
              <w:rPr>
                <w:sz w:val="20"/>
                <w:szCs w:val="20"/>
              </w:rPr>
              <w:t>in</w:t>
            </w:r>
            <w:r w:rsidRPr="007155C1">
              <w:rPr>
                <w:spacing w:val="-7"/>
                <w:sz w:val="20"/>
                <w:szCs w:val="20"/>
              </w:rPr>
              <w:t xml:space="preserve"> </w:t>
            </w:r>
            <w:r w:rsidRPr="007155C1">
              <w:rPr>
                <w:sz w:val="20"/>
                <w:szCs w:val="20"/>
              </w:rPr>
              <w:t>water,</w:t>
            </w:r>
            <w:r w:rsidRPr="007155C1">
              <w:rPr>
                <w:spacing w:val="-7"/>
                <w:sz w:val="20"/>
                <w:szCs w:val="20"/>
              </w:rPr>
              <w:t xml:space="preserve"> </w:t>
            </w:r>
            <w:r w:rsidRPr="007155C1">
              <w:rPr>
                <w:sz w:val="20"/>
                <w:szCs w:val="20"/>
              </w:rPr>
              <w:t>but</w:t>
            </w:r>
            <w:r w:rsidRPr="007155C1">
              <w:rPr>
                <w:spacing w:val="-7"/>
                <w:sz w:val="20"/>
                <w:szCs w:val="20"/>
              </w:rPr>
              <w:t xml:space="preserve"> </w:t>
            </w:r>
            <w:r w:rsidRPr="007155C1">
              <w:rPr>
                <w:sz w:val="20"/>
                <w:szCs w:val="20"/>
              </w:rPr>
              <w:t>some</w:t>
            </w:r>
            <w:r w:rsidRPr="007155C1">
              <w:rPr>
                <w:spacing w:val="-7"/>
                <w:sz w:val="20"/>
                <w:szCs w:val="20"/>
              </w:rPr>
              <w:t xml:space="preserve"> </w:t>
            </w:r>
            <w:r w:rsidRPr="007155C1">
              <w:rPr>
                <w:sz w:val="20"/>
                <w:szCs w:val="20"/>
              </w:rPr>
              <w:t>can</w:t>
            </w:r>
            <w:r w:rsidRPr="007155C1">
              <w:rPr>
                <w:spacing w:val="-7"/>
                <w:sz w:val="20"/>
                <w:szCs w:val="20"/>
              </w:rPr>
              <w:t xml:space="preserve"> </w:t>
            </w:r>
            <w:r w:rsidRPr="007155C1">
              <w:rPr>
                <w:sz w:val="20"/>
                <w:szCs w:val="20"/>
              </w:rPr>
              <w:t>persist</w:t>
            </w:r>
            <w:r w:rsidRPr="007155C1">
              <w:rPr>
                <w:spacing w:val="-7"/>
                <w:sz w:val="20"/>
                <w:szCs w:val="20"/>
              </w:rPr>
              <w:t xml:space="preserve"> </w:t>
            </w:r>
            <w:r w:rsidRPr="007155C1">
              <w:rPr>
                <w:sz w:val="20"/>
                <w:szCs w:val="20"/>
              </w:rPr>
              <w:t>in water and soil for months or even years under favourable environmental conditions.</w:t>
            </w:r>
          </w:p>
          <w:p w14:paraId="042BC08C" w14:textId="77777777" w:rsidR="00695ED0" w:rsidRPr="007155C1" w:rsidRDefault="00695ED0" w:rsidP="007155C1">
            <w:pPr>
              <w:pStyle w:val="BodyText"/>
              <w:spacing w:before="60" w:after="120" w:line="240" w:lineRule="atLeast"/>
              <w:ind w:left="4" w:right="755"/>
              <w:rPr>
                <w:sz w:val="20"/>
                <w:szCs w:val="20"/>
              </w:rPr>
            </w:pPr>
            <w:r w:rsidRPr="007155C1">
              <w:rPr>
                <w:sz w:val="20"/>
                <w:szCs w:val="20"/>
              </w:rPr>
              <w:lastRenderedPageBreak/>
              <w:t>Based</w:t>
            </w:r>
            <w:r w:rsidRPr="007155C1">
              <w:rPr>
                <w:spacing w:val="-6"/>
                <w:sz w:val="20"/>
                <w:szCs w:val="20"/>
              </w:rPr>
              <w:t xml:space="preserve"> </w:t>
            </w:r>
            <w:r w:rsidRPr="007155C1">
              <w:rPr>
                <w:sz w:val="20"/>
                <w:szCs w:val="20"/>
              </w:rPr>
              <w:t>on</w:t>
            </w:r>
            <w:r w:rsidRPr="007155C1">
              <w:rPr>
                <w:spacing w:val="-6"/>
                <w:sz w:val="20"/>
                <w:szCs w:val="20"/>
              </w:rPr>
              <w:t xml:space="preserve"> </w:t>
            </w:r>
            <w:r w:rsidRPr="007155C1">
              <w:rPr>
                <w:sz w:val="20"/>
                <w:szCs w:val="20"/>
              </w:rPr>
              <w:t>their</w:t>
            </w:r>
            <w:r w:rsidRPr="007155C1">
              <w:rPr>
                <w:spacing w:val="-6"/>
                <w:sz w:val="20"/>
                <w:szCs w:val="20"/>
              </w:rPr>
              <w:t xml:space="preserve"> </w:t>
            </w:r>
            <w:r w:rsidRPr="007155C1">
              <w:rPr>
                <w:sz w:val="20"/>
                <w:szCs w:val="20"/>
              </w:rPr>
              <w:t>transmission</w:t>
            </w:r>
            <w:r w:rsidRPr="007155C1">
              <w:rPr>
                <w:spacing w:val="-6"/>
                <w:sz w:val="20"/>
                <w:szCs w:val="20"/>
              </w:rPr>
              <w:t xml:space="preserve"> </w:t>
            </w:r>
            <w:r w:rsidRPr="007155C1">
              <w:rPr>
                <w:sz w:val="20"/>
                <w:szCs w:val="20"/>
              </w:rPr>
              <w:t>pathways</w:t>
            </w:r>
            <w:r w:rsidRPr="007155C1">
              <w:rPr>
                <w:spacing w:val="-6"/>
                <w:sz w:val="20"/>
                <w:szCs w:val="20"/>
              </w:rPr>
              <w:t xml:space="preserve"> </w:t>
            </w:r>
            <w:r w:rsidRPr="007155C1">
              <w:rPr>
                <w:sz w:val="20"/>
                <w:szCs w:val="20"/>
              </w:rPr>
              <w:t>and</w:t>
            </w:r>
            <w:r w:rsidRPr="007155C1">
              <w:rPr>
                <w:spacing w:val="-6"/>
                <w:sz w:val="20"/>
                <w:szCs w:val="20"/>
              </w:rPr>
              <w:t xml:space="preserve"> </w:t>
            </w:r>
            <w:r w:rsidRPr="007155C1">
              <w:rPr>
                <w:sz w:val="20"/>
                <w:szCs w:val="20"/>
              </w:rPr>
              <w:t>health</w:t>
            </w:r>
            <w:r w:rsidRPr="007155C1">
              <w:rPr>
                <w:spacing w:val="-6"/>
                <w:sz w:val="20"/>
                <w:szCs w:val="20"/>
              </w:rPr>
              <w:t xml:space="preserve"> </w:t>
            </w:r>
            <w:r w:rsidRPr="007155C1">
              <w:rPr>
                <w:sz w:val="20"/>
                <w:szCs w:val="20"/>
              </w:rPr>
              <w:t>impacts,</w:t>
            </w:r>
            <w:r w:rsidRPr="007155C1">
              <w:rPr>
                <w:spacing w:val="-6"/>
                <w:sz w:val="20"/>
                <w:szCs w:val="20"/>
              </w:rPr>
              <w:t xml:space="preserve"> </w:t>
            </w:r>
            <w:r w:rsidRPr="007155C1">
              <w:rPr>
                <w:sz w:val="20"/>
                <w:szCs w:val="20"/>
              </w:rPr>
              <w:t>microorganisms</w:t>
            </w:r>
            <w:r w:rsidRPr="007155C1">
              <w:rPr>
                <w:spacing w:val="-6"/>
                <w:sz w:val="20"/>
                <w:szCs w:val="20"/>
              </w:rPr>
              <w:t xml:space="preserve"> </w:t>
            </w:r>
            <w:r w:rsidRPr="007155C1">
              <w:rPr>
                <w:sz w:val="20"/>
                <w:szCs w:val="20"/>
              </w:rPr>
              <w:t>of</w:t>
            </w:r>
            <w:r w:rsidRPr="007155C1">
              <w:rPr>
                <w:spacing w:val="-6"/>
                <w:sz w:val="20"/>
                <w:szCs w:val="20"/>
              </w:rPr>
              <w:t xml:space="preserve"> </w:t>
            </w:r>
            <w:r w:rsidRPr="007155C1">
              <w:rPr>
                <w:sz w:val="20"/>
                <w:szCs w:val="20"/>
              </w:rPr>
              <w:t>concern</w:t>
            </w:r>
            <w:r w:rsidRPr="007155C1">
              <w:rPr>
                <w:spacing w:val="-6"/>
                <w:sz w:val="20"/>
                <w:szCs w:val="20"/>
              </w:rPr>
              <w:t xml:space="preserve"> </w:t>
            </w:r>
            <w:r w:rsidRPr="007155C1">
              <w:rPr>
                <w:sz w:val="20"/>
                <w:szCs w:val="20"/>
              </w:rPr>
              <w:t>in drinking water can be divided into three groups:</w:t>
            </w:r>
          </w:p>
          <w:p w14:paraId="1D86777B" w14:textId="77777777" w:rsidR="00695ED0" w:rsidRPr="007155C1" w:rsidRDefault="00695ED0" w:rsidP="00772E1E">
            <w:pPr>
              <w:pStyle w:val="BodyText"/>
              <w:spacing w:before="60" w:after="120" w:line="240" w:lineRule="atLeast"/>
              <w:ind w:left="62" w:right="426"/>
              <w:rPr>
                <w:sz w:val="20"/>
                <w:szCs w:val="20"/>
              </w:rPr>
            </w:pPr>
            <w:r w:rsidRPr="007155C1">
              <w:rPr>
                <w:b/>
                <w:sz w:val="20"/>
                <w:szCs w:val="20"/>
                <w:highlight w:val="yellow"/>
              </w:rPr>
              <w:t>1.</w:t>
            </w:r>
            <w:r w:rsidRPr="007155C1">
              <w:rPr>
                <w:b/>
                <w:sz w:val="20"/>
                <w:szCs w:val="20"/>
              </w:rPr>
              <w:t xml:space="preserve"> Enteric</w:t>
            </w:r>
            <w:r w:rsidRPr="007155C1">
              <w:rPr>
                <w:b/>
                <w:spacing w:val="-2"/>
                <w:sz w:val="20"/>
                <w:szCs w:val="20"/>
              </w:rPr>
              <w:t xml:space="preserve"> </w:t>
            </w:r>
            <w:r w:rsidRPr="007155C1">
              <w:rPr>
                <w:b/>
                <w:sz w:val="20"/>
                <w:szCs w:val="20"/>
              </w:rPr>
              <w:t>pathogens</w:t>
            </w:r>
            <w:r w:rsidRPr="007155C1">
              <w:rPr>
                <w:strike/>
                <w:sz w:val="20"/>
                <w:szCs w:val="20"/>
                <w:highlight w:val="yellow"/>
              </w:rPr>
              <w:t>:</w:t>
            </w:r>
            <w:r w:rsidRPr="007155C1">
              <w:rPr>
                <w:sz w:val="20"/>
                <w:szCs w:val="20"/>
              </w:rPr>
              <w:t xml:space="preserve"> are </w:t>
            </w:r>
            <w:r w:rsidRPr="007155C1">
              <w:rPr>
                <w:b/>
                <w:bCs/>
                <w:sz w:val="20"/>
                <w:szCs w:val="20"/>
                <w:highlight w:val="yellow"/>
              </w:rPr>
              <w:t>viral, bacterial and protozoan</w:t>
            </w:r>
            <w:r w:rsidRPr="007155C1">
              <w:rPr>
                <w:sz w:val="20"/>
                <w:szCs w:val="20"/>
              </w:rPr>
              <w:t xml:space="preserve"> microorganisms that cause infection in the gastrointestinal tract of</w:t>
            </w:r>
            <w:r w:rsidRPr="007155C1">
              <w:rPr>
                <w:spacing w:val="-6"/>
                <w:sz w:val="20"/>
                <w:szCs w:val="20"/>
              </w:rPr>
              <w:t xml:space="preserve"> </w:t>
            </w:r>
            <w:r w:rsidRPr="007155C1">
              <w:rPr>
                <w:sz w:val="20"/>
                <w:szCs w:val="20"/>
              </w:rPr>
              <w:t>humans</w:t>
            </w:r>
            <w:r w:rsidRPr="007155C1">
              <w:rPr>
                <w:spacing w:val="-6"/>
                <w:sz w:val="20"/>
                <w:szCs w:val="20"/>
              </w:rPr>
              <w:t xml:space="preserve"> </w:t>
            </w:r>
            <w:r w:rsidRPr="007155C1">
              <w:rPr>
                <w:sz w:val="20"/>
                <w:szCs w:val="20"/>
              </w:rPr>
              <w:t>and/or</w:t>
            </w:r>
            <w:r w:rsidRPr="007155C1">
              <w:rPr>
                <w:spacing w:val="-6"/>
                <w:sz w:val="20"/>
                <w:szCs w:val="20"/>
              </w:rPr>
              <w:t xml:space="preserve"> </w:t>
            </w:r>
            <w:r w:rsidRPr="007155C1">
              <w:rPr>
                <w:sz w:val="20"/>
                <w:szCs w:val="20"/>
              </w:rPr>
              <w:t>animal</w:t>
            </w:r>
            <w:r w:rsidRPr="007155C1">
              <w:rPr>
                <w:spacing w:val="-6"/>
                <w:sz w:val="20"/>
                <w:szCs w:val="20"/>
              </w:rPr>
              <w:t xml:space="preserve"> </w:t>
            </w:r>
            <w:r w:rsidRPr="007155C1">
              <w:rPr>
                <w:sz w:val="20"/>
                <w:szCs w:val="20"/>
              </w:rPr>
              <w:t>hosts</w:t>
            </w:r>
            <w:r w:rsidRPr="007155C1">
              <w:rPr>
                <w:spacing w:val="-6"/>
                <w:sz w:val="20"/>
                <w:szCs w:val="20"/>
              </w:rPr>
              <w:t xml:space="preserve"> </w:t>
            </w:r>
            <w:r w:rsidRPr="007155C1">
              <w:rPr>
                <w:sz w:val="20"/>
                <w:szCs w:val="20"/>
              </w:rPr>
              <w:t>and</w:t>
            </w:r>
            <w:r w:rsidRPr="007155C1">
              <w:rPr>
                <w:spacing w:val="-6"/>
                <w:sz w:val="20"/>
                <w:szCs w:val="20"/>
              </w:rPr>
              <w:t xml:space="preserve"> </w:t>
            </w:r>
            <w:r w:rsidRPr="007155C1">
              <w:rPr>
                <w:sz w:val="20"/>
                <w:szCs w:val="20"/>
              </w:rPr>
              <w:t>are</w:t>
            </w:r>
            <w:r w:rsidRPr="007155C1">
              <w:rPr>
                <w:spacing w:val="-6"/>
                <w:sz w:val="20"/>
                <w:szCs w:val="20"/>
              </w:rPr>
              <w:t xml:space="preserve"> </w:t>
            </w:r>
            <w:r w:rsidRPr="007155C1">
              <w:rPr>
                <w:sz w:val="20"/>
                <w:szCs w:val="20"/>
              </w:rPr>
              <w:t>excreted</w:t>
            </w:r>
            <w:r w:rsidRPr="007155C1">
              <w:rPr>
                <w:spacing w:val="-6"/>
                <w:sz w:val="20"/>
                <w:szCs w:val="20"/>
              </w:rPr>
              <w:t xml:space="preserve"> </w:t>
            </w:r>
            <w:r w:rsidRPr="007155C1">
              <w:rPr>
                <w:sz w:val="20"/>
                <w:szCs w:val="20"/>
              </w:rPr>
              <w:t>in</w:t>
            </w:r>
            <w:r w:rsidRPr="007155C1">
              <w:rPr>
                <w:spacing w:val="-6"/>
                <w:sz w:val="20"/>
                <w:szCs w:val="20"/>
              </w:rPr>
              <w:t xml:space="preserve"> </w:t>
            </w:r>
            <w:r w:rsidRPr="007155C1">
              <w:rPr>
                <w:sz w:val="20"/>
                <w:szCs w:val="20"/>
              </w:rPr>
              <w:t>large</w:t>
            </w:r>
            <w:r w:rsidRPr="007155C1">
              <w:rPr>
                <w:spacing w:val="-6"/>
                <w:sz w:val="20"/>
                <w:szCs w:val="20"/>
              </w:rPr>
              <w:t xml:space="preserve"> </w:t>
            </w:r>
            <w:r w:rsidRPr="007155C1">
              <w:rPr>
                <w:sz w:val="20"/>
                <w:szCs w:val="20"/>
              </w:rPr>
              <w:t>numbers</w:t>
            </w:r>
            <w:r w:rsidRPr="007155C1">
              <w:rPr>
                <w:spacing w:val="-6"/>
                <w:sz w:val="20"/>
                <w:szCs w:val="20"/>
              </w:rPr>
              <w:t xml:space="preserve"> </w:t>
            </w:r>
            <w:r w:rsidRPr="007155C1">
              <w:rPr>
                <w:sz w:val="20"/>
                <w:szCs w:val="20"/>
              </w:rPr>
              <w:t>in</w:t>
            </w:r>
            <w:r w:rsidRPr="007155C1">
              <w:rPr>
                <w:spacing w:val="-6"/>
                <w:sz w:val="20"/>
                <w:szCs w:val="20"/>
              </w:rPr>
              <w:t xml:space="preserve"> </w:t>
            </w:r>
            <w:r w:rsidRPr="007155C1">
              <w:rPr>
                <w:sz w:val="20"/>
                <w:szCs w:val="20"/>
              </w:rPr>
              <w:t>faeces</w:t>
            </w:r>
            <w:r w:rsidRPr="007155C1">
              <w:rPr>
                <w:spacing w:val="-6"/>
                <w:sz w:val="20"/>
                <w:szCs w:val="20"/>
              </w:rPr>
              <w:t xml:space="preserve"> </w:t>
            </w:r>
            <w:r w:rsidRPr="007155C1">
              <w:rPr>
                <w:sz w:val="20"/>
                <w:szCs w:val="20"/>
              </w:rPr>
              <w:t>and</w:t>
            </w:r>
            <w:r w:rsidRPr="007155C1">
              <w:rPr>
                <w:spacing w:val="-6"/>
                <w:sz w:val="20"/>
                <w:szCs w:val="20"/>
              </w:rPr>
              <w:t xml:space="preserve"> </w:t>
            </w:r>
            <w:r w:rsidRPr="007155C1">
              <w:rPr>
                <w:sz w:val="20"/>
                <w:szCs w:val="20"/>
              </w:rPr>
              <w:t>in</w:t>
            </w:r>
            <w:r w:rsidRPr="007155C1">
              <w:rPr>
                <w:spacing w:val="-6"/>
                <w:sz w:val="20"/>
                <w:szCs w:val="20"/>
              </w:rPr>
              <w:t xml:space="preserve"> </w:t>
            </w:r>
            <w:r w:rsidRPr="007155C1">
              <w:rPr>
                <w:sz w:val="20"/>
                <w:szCs w:val="20"/>
              </w:rPr>
              <w:t>vomit. These “faecal-oral” pathogens can persist in the environment and be transported to source</w:t>
            </w:r>
            <w:r w:rsidRPr="007155C1">
              <w:rPr>
                <w:spacing w:val="-5"/>
                <w:sz w:val="20"/>
                <w:szCs w:val="20"/>
              </w:rPr>
              <w:t xml:space="preserve"> </w:t>
            </w:r>
            <w:r w:rsidRPr="007155C1">
              <w:rPr>
                <w:sz w:val="20"/>
                <w:szCs w:val="20"/>
              </w:rPr>
              <w:t>waters</w:t>
            </w:r>
            <w:r w:rsidRPr="007155C1">
              <w:rPr>
                <w:spacing w:val="-5"/>
                <w:sz w:val="20"/>
                <w:szCs w:val="20"/>
              </w:rPr>
              <w:t xml:space="preserve"> </w:t>
            </w:r>
            <w:r w:rsidRPr="007155C1">
              <w:rPr>
                <w:sz w:val="20"/>
                <w:szCs w:val="20"/>
              </w:rPr>
              <w:t>that</w:t>
            </w:r>
            <w:r w:rsidRPr="007155C1">
              <w:rPr>
                <w:spacing w:val="-5"/>
                <w:sz w:val="20"/>
                <w:szCs w:val="20"/>
              </w:rPr>
              <w:t xml:space="preserve"> </w:t>
            </w:r>
            <w:r w:rsidRPr="007155C1">
              <w:rPr>
                <w:sz w:val="20"/>
                <w:szCs w:val="20"/>
              </w:rPr>
              <w:t>might</w:t>
            </w:r>
            <w:r w:rsidRPr="007155C1">
              <w:rPr>
                <w:spacing w:val="-5"/>
                <w:sz w:val="20"/>
                <w:szCs w:val="20"/>
              </w:rPr>
              <w:t xml:space="preserve"> </w:t>
            </w:r>
            <w:r w:rsidRPr="007155C1">
              <w:rPr>
                <w:sz w:val="20"/>
                <w:szCs w:val="20"/>
              </w:rPr>
              <w:t>be</w:t>
            </w:r>
            <w:r w:rsidRPr="007155C1">
              <w:rPr>
                <w:spacing w:val="-5"/>
                <w:sz w:val="20"/>
                <w:szCs w:val="20"/>
              </w:rPr>
              <w:t xml:space="preserve"> </w:t>
            </w:r>
            <w:r w:rsidRPr="007155C1">
              <w:rPr>
                <w:sz w:val="20"/>
                <w:szCs w:val="20"/>
              </w:rPr>
              <w:t>used</w:t>
            </w:r>
            <w:r w:rsidRPr="007155C1">
              <w:rPr>
                <w:spacing w:val="-5"/>
                <w:sz w:val="20"/>
                <w:szCs w:val="20"/>
              </w:rPr>
              <w:t xml:space="preserve"> </w:t>
            </w:r>
            <w:r w:rsidRPr="007155C1">
              <w:rPr>
                <w:sz w:val="20"/>
                <w:szCs w:val="20"/>
              </w:rPr>
              <w:t>for</w:t>
            </w:r>
            <w:r w:rsidRPr="007155C1">
              <w:rPr>
                <w:spacing w:val="-5"/>
                <w:sz w:val="20"/>
                <w:szCs w:val="20"/>
              </w:rPr>
              <w:t xml:space="preserve"> </w:t>
            </w:r>
            <w:r w:rsidRPr="007155C1">
              <w:rPr>
                <w:sz w:val="20"/>
                <w:szCs w:val="20"/>
              </w:rPr>
              <w:t>drinking</w:t>
            </w:r>
            <w:r w:rsidRPr="007155C1">
              <w:rPr>
                <w:spacing w:val="-5"/>
                <w:sz w:val="20"/>
                <w:szCs w:val="20"/>
              </w:rPr>
              <w:t xml:space="preserve"> </w:t>
            </w:r>
            <w:r w:rsidRPr="007155C1">
              <w:rPr>
                <w:sz w:val="20"/>
                <w:szCs w:val="20"/>
              </w:rPr>
              <w:t>water.</w:t>
            </w:r>
            <w:r w:rsidRPr="007155C1">
              <w:rPr>
                <w:spacing w:val="-5"/>
                <w:sz w:val="20"/>
                <w:szCs w:val="20"/>
              </w:rPr>
              <w:t xml:space="preserve"> </w:t>
            </w:r>
            <w:r w:rsidRPr="007155C1">
              <w:rPr>
                <w:sz w:val="20"/>
                <w:szCs w:val="20"/>
              </w:rPr>
              <w:t>If</w:t>
            </w:r>
            <w:r w:rsidRPr="007155C1">
              <w:rPr>
                <w:spacing w:val="-5"/>
                <w:sz w:val="20"/>
                <w:szCs w:val="20"/>
              </w:rPr>
              <w:t xml:space="preserve"> </w:t>
            </w:r>
            <w:r w:rsidRPr="007155C1">
              <w:rPr>
                <w:sz w:val="20"/>
                <w:szCs w:val="20"/>
              </w:rPr>
              <w:t>left</w:t>
            </w:r>
            <w:r w:rsidRPr="007155C1">
              <w:rPr>
                <w:spacing w:val="-5"/>
                <w:sz w:val="20"/>
                <w:szCs w:val="20"/>
              </w:rPr>
              <w:t xml:space="preserve"> </w:t>
            </w:r>
            <w:r w:rsidRPr="007155C1">
              <w:rPr>
                <w:sz w:val="20"/>
                <w:szCs w:val="20"/>
              </w:rPr>
              <w:t>unmanaged,</w:t>
            </w:r>
            <w:r w:rsidRPr="007155C1">
              <w:rPr>
                <w:spacing w:val="-5"/>
                <w:sz w:val="20"/>
                <w:szCs w:val="20"/>
              </w:rPr>
              <w:t xml:space="preserve"> </w:t>
            </w:r>
            <w:r w:rsidRPr="007155C1">
              <w:rPr>
                <w:sz w:val="20"/>
                <w:szCs w:val="20"/>
              </w:rPr>
              <w:t>these</w:t>
            </w:r>
            <w:r w:rsidRPr="007155C1">
              <w:rPr>
                <w:spacing w:val="-5"/>
                <w:sz w:val="20"/>
                <w:szCs w:val="20"/>
              </w:rPr>
              <w:t xml:space="preserve"> </w:t>
            </w:r>
            <w:r w:rsidRPr="007155C1">
              <w:rPr>
                <w:sz w:val="20"/>
                <w:szCs w:val="20"/>
              </w:rPr>
              <w:t>pathogens can potentially lead to new infections in any exposed population. The most common</w:t>
            </w:r>
            <w:r w:rsidRPr="007155C1">
              <w:rPr>
                <w:spacing w:val="40"/>
                <w:sz w:val="20"/>
                <w:szCs w:val="20"/>
              </w:rPr>
              <w:t xml:space="preserve"> </w:t>
            </w:r>
            <w:r w:rsidRPr="007155C1">
              <w:rPr>
                <w:sz w:val="20"/>
                <w:szCs w:val="20"/>
              </w:rPr>
              <w:t xml:space="preserve">and widespread public health risk associated with drinking water is contamination by pathogens from human or animal faeces </w:t>
            </w:r>
            <w:r w:rsidRPr="007155C1">
              <w:rPr>
                <w:b/>
                <w:bCs/>
                <w:sz w:val="20"/>
                <w:szCs w:val="20"/>
                <w:highlight w:val="yellow"/>
              </w:rPr>
              <w:t>(Ashbolt 2015a).</w:t>
            </w:r>
          </w:p>
          <w:p w14:paraId="4AA25B23" w14:textId="77777777" w:rsidR="00695ED0" w:rsidRPr="007155C1" w:rsidRDefault="00695ED0" w:rsidP="007155C1">
            <w:pPr>
              <w:pStyle w:val="BodyText"/>
              <w:spacing w:before="60" w:after="120" w:line="240" w:lineRule="atLeast"/>
              <w:ind w:left="287"/>
              <w:rPr>
                <w:sz w:val="20"/>
                <w:szCs w:val="20"/>
              </w:rPr>
            </w:pPr>
            <w:r w:rsidRPr="007155C1">
              <w:rPr>
                <w:sz w:val="20"/>
                <w:szCs w:val="20"/>
              </w:rPr>
              <w:t>Management</w:t>
            </w:r>
            <w:r w:rsidRPr="007155C1">
              <w:rPr>
                <w:spacing w:val="-3"/>
                <w:sz w:val="20"/>
                <w:szCs w:val="20"/>
              </w:rPr>
              <w:t xml:space="preserve"> </w:t>
            </w:r>
            <w:r w:rsidRPr="007155C1">
              <w:rPr>
                <w:sz w:val="20"/>
                <w:szCs w:val="20"/>
              </w:rPr>
              <w:t>of</w:t>
            </w:r>
            <w:r w:rsidRPr="007155C1">
              <w:rPr>
                <w:spacing w:val="-1"/>
                <w:sz w:val="20"/>
                <w:szCs w:val="20"/>
              </w:rPr>
              <w:t xml:space="preserve"> </w:t>
            </w:r>
            <w:r w:rsidRPr="007155C1">
              <w:rPr>
                <w:sz w:val="20"/>
                <w:szCs w:val="20"/>
              </w:rPr>
              <w:t>enteric</w:t>
            </w:r>
            <w:r w:rsidRPr="007155C1">
              <w:rPr>
                <w:spacing w:val="-1"/>
                <w:sz w:val="20"/>
                <w:szCs w:val="20"/>
              </w:rPr>
              <w:t xml:space="preserve"> </w:t>
            </w:r>
            <w:r w:rsidRPr="007155C1">
              <w:rPr>
                <w:sz w:val="20"/>
                <w:szCs w:val="20"/>
              </w:rPr>
              <w:t>pathogens</w:t>
            </w:r>
            <w:r w:rsidRPr="007155C1">
              <w:rPr>
                <w:spacing w:val="-1"/>
                <w:sz w:val="20"/>
                <w:szCs w:val="20"/>
              </w:rPr>
              <w:t xml:space="preserve"> </w:t>
            </w:r>
            <w:r w:rsidRPr="007155C1">
              <w:rPr>
                <w:spacing w:val="-2"/>
                <w:sz w:val="20"/>
                <w:szCs w:val="20"/>
              </w:rPr>
              <w:t>involves:</w:t>
            </w:r>
          </w:p>
          <w:p w14:paraId="518F230F" w14:textId="77777777" w:rsidR="00695ED0" w:rsidRPr="007155C1" w:rsidRDefault="00695ED0" w:rsidP="007155C1">
            <w:pPr>
              <w:pStyle w:val="ListParagraph"/>
              <w:widowControl w:val="0"/>
              <w:numPr>
                <w:ilvl w:val="0"/>
                <w:numId w:val="20"/>
              </w:numPr>
              <w:tabs>
                <w:tab w:val="left" w:pos="820"/>
              </w:tabs>
              <w:autoSpaceDE w:val="0"/>
              <w:autoSpaceDN w:val="0"/>
              <w:spacing w:before="60" w:after="120" w:line="240" w:lineRule="atLeast"/>
              <w:ind w:left="287" w:hanging="225"/>
              <w:rPr>
                <w:szCs w:val="20"/>
              </w:rPr>
            </w:pPr>
            <w:r w:rsidRPr="007155C1">
              <w:rPr>
                <w:szCs w:val="20"/>
              </w:rPr>
              <w:t>protecting</w:t>
            </w:r>
            <w:r w:rsidRPr="007155C1">
              <w:rPr>
                <w:spacing w:val="-8"/>
                <w:szCs w:val="20"/>
              </w:rPr>
              <w:t xml:space="preserve"> </w:t>
            </w:r>
            <w:r w:rsidRPr="007155C1">
              <w:rPr>
                <w:szCs w:val="20"/>
              </w:rPr>
              <w:t>of</w:t>
            </w:r>
            <w:r w:rsidRPr="007155C1">
              <w:rPr>
                <w:spacing w:val="-5"/>
                <w:szCs w:val="20"/>
              </w:rPr>
              <w:t xml:space="preserve"> </w:t>
            </w:r>
            <w:r w:rsidRPr="007155C1">
              <w:rPr>
                <w:szCs w:val="20"/>
              </w:rPr>
              <w:t>source</w:t>
            </w:r>
            <w:r w:rsidRPr="007155C1">
              <w:rPr>
                <w:spacing w:val="-5"/>
                <w:szCs w:val="20"/>
              </w:rPr>
              <w:t xml:space="preserve"> </w:t>
            </w:r>
            <w:r w:rsidRPr="007155C1">
              <w:rPr>
                <w:szCs w:val="20"/>
              </w:rPr>
              <w:t>waters</w:t>
            </w:r>
            <w:r w:rsidRPr="007155C1">
              <w:rPr>
                <w:spacing w:val="-6"/>
                <w:szCs w:val="20"/>
              </w:rPr>
              <w:t xml:space="preserve"> </w:t>
            </w:r>
            <w:r w:rsidRPr="007155C1">
              <w:rPr>
                <w:szCs w:val="20"/>
              </w:rPr>
              <w:t>from</w:t>
            </w:r>
            <w:r w:rsidRPr="007155C1">
              <w:rPr>
                <w:spacing w:val="-5"/>
                <w:szCs w:val="20"/>
              </w:rPr>
              <w:t xml:space="preserve"> </w:t>
            </w:r>
            <w:r w:rsidRPr="007155C1">
              <w:rPr>
                <w:szCs w:val="20"/>
              </w:rPr>
              <w:t>faecal</w:t>
            </w:r>
            <w:r w:rsidRPr="007155C1">
              <w:rPr>
                <w:spacing w:val="-5"/>
                <w:szCs w:val="20"/>
              </w:rPr>
              <w:t xml:space="preserve"> </w:t>
            </w:r>
            <w:r w:rsidRPr="007155C1">
              <w:rPr>
                <w:spacing w:val="-2"/>
                <w:szCs w:val="20"/>
              </w:rPr>
              <w:t>contamination</w:t>
            </w:r>
          </w:p>
          <w:p w14:paraId="7B40CC04" w14:textId="77777777" w:rsidR="00695ED0" w:rsidRPr="007155C1" w:rsidRDefault="00695ED0" w:rsidP="007155C1">
            <w:pPr>
              <w:pStyle w:val="ListParagraph"/>
              <w:widowControl w:val="0"/>
              <w:numPr>
                <w:ilvl w:val="0"/>
                <w:numId w:val="20"/>
              </w:numPr>
              <w:tabs>
                <w:tab w:val="left" w:pos="820"/>
                <w:tab w:val="left" w:pos="822"/>
              </w:tabs>
              <w:autoSpaceDE w:val="0"/>
              <w:autoSpaceDN w:val="0"/>
              <w:spacing w:before="60" w:after="120" w:line="240" w:lineRule="atLeast"/>
              <w:ind w:left="287" w:right="277"/>
              <w:rPr>
                <w:szCs w:val="20"/>
              </w:rPr>
            </w:pPr>
            <w:r w:rsidRPr="007155C1">
              <w:rPr>
                <w:szCs w:val="20"/>
              </w:rPr>
              <w:t>reducing</w:t>
            </w:r>
            <w:r w:rsidRPr="007155C1">
              <w:rPr>
                <w:spacing w:val="-8"/>
                <w:szCs w:val="20"/>
              </w:rPr>
              <w:t xml:space="preserve"> </w:t>
            </w:r>
            <w:r w:rsidRPr="007155C1">
              <w:rPr>
                <w:szCs w:val="20"/>
              </w:rPr>
              <w:t>the</w:t>
            </w:r>
            <w:r w:rsidRPr="007155C1">
              <w:rPr>
                <w:spacing w:val="-8"/>
                <w:szCs w:val="20"/>
              </w:rPr>
              <w:t xml:space="preserve"> </w:t>
            </w:r>
            <w:r w:rsidRPr="007155C1">
              <w:rPr>
                <w:szCs w:val="20"/>
              </w:rPr>
              <w:t>burden</w:t>
            </w:r>
            <w:r w:rsidRPr="007155C1">
              <w:rPr>
                <w:spacing w:val="-8"/>
                <w:szCs w:val="20"/>
              </w:rPr>
              <w:t xml:space="preserve"> </w:t>
            </w:r>
            <w:r w:rsidRPr="007155C1">
              <w:rPr>
                <w:szCs w:val="20"/>
              </w:rPr>
              <w:t>on</w:t>
            </w:r>
            <w:r w:rsidRPr="007155C1">
              <w:rPr>
                <w:spacing w:val="-8"/>
                <w:szCs w:val="20"/>
              </w:rPr>
              <w:t xml:space="preserve"> </w:t>
            </w:r>
            <w:r w:rsidRPr="007155C1">
              <w:rPr>
                <w:szCs w:val="20"/>
              </w:rPr>
              <w:t>treatment</w:t>
            </w:r>
            <w:r w:rsidRPr="007155C1">
              <w:rPr>
                <w:spacing w:val="-8"/>
                <w:szCs w:val="20"/>
              </w:rPr>
              <w:t xml:space="preserve"> </w:t>
            </w:r>
            <w:r w:rsidRPr="007155C1">
              <w:rPr>
                <w:szCs w:val="20"/>
              </w:rPr>
              <w:t>systems</w:t>
            </w:r>
            <w:r w:rsidRPr="007155C1">
              <w:rPr>
                <w:spacing w:val="-8"/>
                <w:szCs w:val="20"/>
              </w:rPr>
              <w:t xml:space="preserve"> </w:t>
            </w:r>
            <w:r w:rsidRPr="007155C1">
              <w:rPr>
                <w:szCs w:val="20"/>
              </w:rPr>
              <w:t>with</w:t>
            </w:r>
            <w:r w:rsidRPr="007155C1">
              <w:rPr>
                <w:spacing w:val="-8"/>
                <w:szCs w:val="20"/>
              </w:rPr>
              <w:t xml:space="preserve"> </w:t>
            </w:r>
            <w:r w:rsidRPr="007155C1">
              <w:rPr>
                <w:szCs w:val="20"/>
              </w:rPr>
              <w:t>water</w:t>
            </w:r>
            <w:r w:rsidRPr="007155C1">
              <w:rPr>
                <w:spacing w:val="-8"/>
                <w:szCs w:val="20"/>
              </w:rPr>
              <w:t xml:space="preserve"> </w:t>
            </w:r>
            <w:r w:rsidRPr="007155C1">
              <w:rPr>
                <w:szCs w:val="20"/>
              </w:rPr>
              <w:t>storage</w:t>
            </w:r>
            <w:r w:rsidRPr="007155C1">
              <w:rPr>
                <w:spacing w:val="-8"/>
                <w:szCs w:val="20"/>
              </w:rPr>
              <w:t xml:space="preserve"> </w:t>
            </w:r>
            <w:r w:rsidRPr="007155C1">
              <w:rPr>
                <w:szCs w:val="20"/>
              </w:rPr>
              <w:t>and</w:t>
            </w:r>
            <w:r w:rsidRPr="007155C1">
              <w:rPr>
                <w:spacing w:val="-8"/>
                <w:szCs w:val="20"/>
              </w:rPr>
              <w:t xml:space="preserve"> </w:t>
            </w:r>
            <w:r w:rsidRPr="007155C1">
              <w:rPr>
                <w:szCs w:val="20"/>
              </w:rPr>
              <w:t>selective</w:t>
            </w:r>
            <w:r w:rsidRPr="007155C1">
              <w:rPr>
                <w:spacing w:val="-8"/>
                <w:szCs w:val="20"/>
              </w:rPr>
              <w:t xml:space="preserve"> </w:t>
            </w:r>
            <w:r w:rsidRPr="007155C1">
              <w:rPr>
                <w:szCs w:val="20"/>
              </w:rPr>
              <w:t>abstraction of source water to avoid taking lower quality water</w:t>
            </w:r>
          </w:p>
          <w:p w14:paraId="7FDF9FEC" w14:textId="77777777" w:rsidR="00695ED0" w:rsidRPr="007155C1" w:rsidRDefault="00695ED0" w:rsidP="007155C1">
            <w:pPr>
              <w:pStyle w:val="ListParagraph"/>
              <w:widowControl w:val="0"/>
              <w:numPr>
                <w:ilvl w:val="0"/>
                <w:numId w:val="20"/>
              </w:numPr>
              <w:tabs>
                <w:tab w:val="left" w:pos="820"/>
              </w:tabs>
              <w:autoSpaceDE w:val="0"/>
              <w:autoSpaceDN w:val="0"/>
              <w:spacing w:before="60" w:after="120" w:line="240" w:lineRule="atLeast"/>
              <w:ind w:left="287" w:hanging="225"/>
              <w:rPr>
                <w:b/>
                <w:bCs/>
                <w:szCs w:val="20"/>
                <w:highlight w:val="yellow"/>
              </w:rPr>
            </w:pPr>
            <w:r w:rsidRPr="007155C1">
              <w:rPr>
                <w:szCs w:val="20"/>
              </w:rPr>
              <w:t>treating</w:t>
            </w:r>
            <w:r w:rsidRPr="007155C1">
              <w:rPr>
                <w:spacing w:val="-9"/>
                <w:szCs w:val="20"/>
              </w:rPr>
              <w:t xml:space="preserve"> </w:t>
            </w:r>
            <w:r w:rsidRPr="007155C1">
              <w:rPr>
                <w:szCs w:val="20"/>
              </w:rPr>
              <w:t>water</w:t>
            </w:r>
            <w:r w:rsidRPr="007155C1">
              <w:rPr>
                <w:spacing w:val="-6"/>
                <w:szCs w:val="20"/>
              </w:rPr>
              <w:t xml:space="preserve"> </w:t>
            </w:r>
            <w:r w:rsidRPr="007155C1">
              <w:rPr>
                <w:szCs w:val="20"/>
              </w:rPr>
              <w:t>to</w:t>
            </w:r>
            <w:r w:rsidRPr="007155C1">
              <w:rPr>
                <w:spacing w:val="-7"/>
                <w:szCs w:val="20"/>
              </w:rPr>
              <w:t xml:space="preserve"> </w:t>
            </w:r>
            <w:r w:rsidRPr="007155C1">
              <w:rPr>
                <w:szCs w:val="20"/>
              </w:rPr>
              <w:t>remove</w:t>
            </w:r>
            <w:r w:rsidRPr="007155C1">
              <w:rPr>
                <w:spacing w:val="-6"/>
                <w:szCs w:val="20"/>
              </w:rPr>
              <w:t xml:space="preserve"> </w:t>
            </w:r>
            <w:r w:rsidRPr="007155C1">
              <w:rPr>
                <w:szCs w:val="20"/>
              </w:rPr>
              <w:t>or</w:t>
            </w:r>
            <w:r w:rsidRPr="007155C1">
              <w:rPr>
                <w:spacing w:val="-6"/>
                <w:szCs w:val="20"/>
              </w:rPr>
              <w:t xml:space="preserve"> </w:t>
            </w:r>
            <w:r w:rsidRPr="007155C1">
              <w:rPr>
                <w:szCs w:val="20"/>
              </w:rPr>
              <w:t>inactivate</w:t>
            </w:r>
            <w:r w:rsidRPr="007155C1">
              <w:rPr>
                <w:spacing w:val="-7"/>
                <w:szCs w:val="20"/>
              </w:rPr>
              <w:t xml:space="preserve"> </w:t>
            </w:r>
            <w:r w:rsidRPr="007155C1">
              <w:rPr>
                <w:szCs w:val="20"/>
              </w:rPr>
              <w:t>any</w:t>
            </w:r>
            <w:r w:rsidRPr="007155C1">
              <w:rPr>
                <w:spacing w:val="-6"/>
                <w:szCs w:val="20"/>
              </w:rPr>
              <w:t xml:space="preserve"> </w:t>
            </w:r>
            <w:r w:rsidRPr="007155C1">
              <w:rPr>
                <w:szCs w:val="20"/>
              </w:rPr>
              <w:t>remaining</w:t>
            </w:r>
            <w:r w:rsidRPr="007155C1">
              <w:rPr>
                <w:spacing w:val="-6"/>
                <w:szCs w:val="20"/>
              </w:rPr>
              <w:t xml:space="preserve"> </w:t>
            </w:r>
            <w:r w:rsidRPr="007155C1">
              <w:rPr>
                <w:spacing w:val="-2"/>
                <w:szCs w:val="20"/>
              </w:rPr>
              <w:t xml:space="preserve">pathogens </w:t>
            </w:r>
            <w:r w:rsidRPr="007155C1">
              <w:rPr>
                <w:b/>
                <w:bCs/>
                <w:spacing w:val="-2"/>
                <w:szCs w:val="20"/>
                <w:highlight w:val="yellow"/>
              </w:rPr>
              <w:t>to meet HBTs</w:t>
            </w:r>
          </w:p>
          <w:p w14:paraId="41072548" w14:textId="77777777" w:rsidR="00695ED0" w:rsidRPr="007155C1" w:rsidRDefault="00695ED0" w:rsidP="007155C1">
            <w:pPr>
              <w:pStyle w:val="ListParagraph"/>
              <w:widowControl w:val="0"/>
              <w:numPr>
                <w:ilvl w:val="0"/>
                <w:numId w:val="20"/>
              </w:numPr>
              <w:tabs>
                <w:tab w:val="left" w:pos="820"/>
              </w:tabs>
              <w:autoSpaceDE w:val="0"/>
              <w:autoSpaceDN w:val="0"/>
              <w:spacing w:before="60" w:after="120" w:line="240" w:lineRule="atLeast"/>
              <w:ind w:left="287" w:hanging="225"/>
              <w:rPr>
                <w:szCs w:val="20"/>
              </w:rPr>
            </w:pPr>
            <w:r w:rsidRPr="007155C1">
              <w:rPr>
                <w:spacing w:val="-2"/>
                <w:szCs w:val="20"/>
              </w:rPr>
              <w:t>monitoring</w:t>
            </w:r>
            <w:r w:rsidRPr="007155C1">
              <w:rPr>
                <w:spacing w:val="-8"/>
                <w:szCs w:val="20"/>
              </w:rPr>
              <w:t xml:space="preserve"> </w:t>
            </w:r>
            <w:r w:rsidRPr="007155C1">
              <w:rPr>
                <w:spacing w:val="-2"/>
                <w:szCs w:val="20"/>
              </w:rPr>
              <w:t>and</w:t>
            </w:r>
            <w:r w:rsidRPr="007155C1">
              <w:rPr>
                <w:spacing w:val="-7"/>
                <w:szCs w:val="20"/>
              </w:rPr>
              <w:t xml:space="preserve"> </w:t>
            </w:r>
            <w:r w:rsidRPr="007155C1">
              <w:rPr>
                <w:spacing w:val="-2"/>
                <w:szCs w:val="20"/>
              </w:rPr>
              <w:t>protecting</w:t>
            </w:r>
            <w:r w:rsidRPr="007155C1">
              <w:rPr>
                <w:spacing w:val="-7"/>
                <w:szCs w:val="20"/>
              </w:rPr>
              <w:t xml:space="preserve"> </w:t>
            </w:r>
            <w:r w:rsidRPr="007155C1">
              <w:rPr>
                <w:spacing w:val="-2"/>
                <w:szCs w:val="20"/>
              </w:rPr>
              <w:t>the</w:t>
            </w:r>
            <w:r w:rsidRPr="007155C1">
              <w:rPr>
                <w:spacing w:val="-8"/>
                <w:szCs w:val="20"/>
              </w:rPr>
              <w:t xml:space="preserve"> </w:t>
            </w:r>
            <w:r w:rsidRPr="007155C1">
              <w:rPr>
                <w:spacing w:val="-2"/>
                <w:szCs w:val="20"/>
              </w:rPr>
              <w:t>distribution</w:t>
            </w:r>
            <w:r w:rsidRPr="007155C1">
              <w:rPr>
                <w:spacing w:val="-7"/>
                <w:szCs w:val="20"/>
              </w:rPr>
              <w:t xml:space="preserve"> </w:t>
            </w:r>
            <w:r w:rsidRPr="007155C1">
              <w:rPr>
                <w:spacing w:val="-2"/>
                <w:szCs w:val="20"/>
              </w:rPr>
              <w:t>system</w:t>
            </w:r>
            <w:r w:rsidRPr="007155C1">
              <w:rPr>
                <w:spacing w:val="-7"/>
                <w:szCs w:val="20"/>
              </w:rPr>
              <w:t xml:space="preserve"> </w:t>
            </w:r>
            <w:r w:rsidRPr="007155C1">
              <w:rPr>
                <w:spacing w:val="-2"/>
                <w:szCs w:val="20"/>
              </w:rPr>
              <w:t>to</w:t>
            </w:r>
            <w:r w:rsidRPr="007155C1">
              <w:rPr>
                <w:spacing w:val="-8"/>
                <w:szCs w:val="20"/>
              </w:rPr>
              <w:t xml:space="preserve"> </w:t>
            </w:r>
            <w:r w:rsidRPr="007155C1">
              <w:rPr>
                <w:spacing w:val="-2"/>
                <w:szCs w:val="20"/>
              </w:rPr>
              <w:t>prevent</w:t>
            </w:r>
            <w:r w:rsidRPr="007155C1">
              <w:rPr>
                <w:spacing w:val="-7"/>
                <w:szCs w:val="20"/>
              </w:rPr>
              <w:t xml:space="preserve"> </w:t>
            </w:r>
            <w:r w:rsidRPr="007155C1">
              <w:rPr>
                <w:spacing w:val="-2"/>
                <w:szCs w:val="20"/>
              </w:rPr>
              <w:t>recontamination</w:t>
            </w:r>
            <w:r w:rsidRPr="007155C1">
              <w:rPr>
                <w:spacing w:val="-7"/>
                <w:szCs w:val="20"/>
              </w:rPr>
              <w:t xml:space="preserve"> </w:t>
            </w:r>
            <w:r w:rsidRPr="007155C1">
              <w:rPr>
                <w:spacing w:val="-2"/>
                <w:szCs w:val="20"/>
              </w:rPr>
              <w:t>or</w:t>
            </w:r>
            <w:r w:rsidRPr="007155C1">
              <w:rPr>
                <w:spacing w:val="-7"/>
                <w:szCs w:val="20"/>
              </w:rPr>
              <w:t xml:space="preserve"> </w:t>
            </w:r>
            <w:r w:rsidRPr="007155C1">
              <w:rPr>
                <w:spacing w:val="-2"/>
                <w:szCs w:val="20"/>
              </w:rPr>
              <w:t>regrowth.</w:t>
            </w:r>
          </w:p>
          <w:p w14:paraId="78738C45" w14:textId="21DFDFC5" w:rsidR="00FD713B" w:rsidRPr="007155C1" w:rsidRDefault="00FD713B" w:rsidP="00772E1E">
            <w:pPr>
              <w:pStyle w:val="BodyText"/>
              <w:spacing w:before="60" w:after="120" w:line="240" w:lineRule="atLeast"/>
              <w:ind w:left="62" w:right="358"/>
              <w:rPr>
                <w:b/>
                <w:bCs/>
                <w:sz w:val="20"/>
                <w:szCs w:val="20"/>
              </w:rPr>
            </w:pPr>
            <w:r w:rsidRPr="007155C1">
              <w:rPr>
                <w:b/>
                <w:sz w:val="20"/>
                <w:szCs w:val="20"/>
                <w:highlight w:val="yellow"/>
              </w:rPr>
              <w:t>2.</w:t>
            </w:r>
            <w:r w:rsidRPr="007155C1">
              <w:rPr>
                <w:b/>
                <w:sz w:val="20"/>
                <w:szCs w:val="20"/>
              </w:rPr>
              <w:t xml:space="preserve"> </w:t>
            </w:r>
            <w:r w:rsidRPr="007155C1">
              <w:rPr>
                <w:b/>
                <w:sz w:val="20"/>
                <w:szCs w:val="20"/>
                <w:highlight w:val="yellow"/>
              </w:rPr>
              <w:t>Water-based (saprozoic)</w:t>
            </w:r>
            <w:r w:rsidRPr="007155C1">
              <w:rPr>
                <w:b/>
                <w:spacing w:val="-5"/>
                <w:sz w:val="20"/>
                <w:szCs w:val="20"/>
              </w:rPr>
              <w:t xml:space="preserve"> </w:t>
            </w:r>
            <w:r w:rsidRPr="007155C1">
              <w:rPr>
                <w:b/>
                <w:sz w:val="20"/>
                <w:szCs w:val="20"/>
              </w:rPr>
              <w:t>pathogens</w:t>
            </w:r>
            <w:r w:rsidRPr="007155C1">
              <w:rPr>
                <w:b/>
                <w:strike/>
                <w:sz w:val="20"/>
                <w:szCs w:val="20"/>
                <w:highlight w:val="yellow"/>
              </w:rPr>
              <w:t>:</w:t>
            </w:r>
            <w:r w:rsidRPr="007155C1">
              <w:rPr>
                <w:b/>
                <w:spacing w:val="-5"/>
                <w:sz w:val="20"/>
                <w:szCs w:val="20"/>
              </w:rPr>
              <w:t xml:space="preserve"> </w:t>
            </w:r>
            <w:r w:rsidRPr="007155C1">
              <w:rPr>
                <w:sz w:val="20"/>
                <w:szCs w:val="20"/>
              </w:rPr>
              <w:t xml:space="preserve">are microorganisms that occur naturally </w:t>
            </w:r>
            <w:r w:rsidRPr="007155C1">
              <w:rPr>
                <w:b/>
                <w:bCs/>
                <w:sz w:val="20"/>
                <w:szCs w:val="20"/>
                <w:highlight w:val="yellow"/>
              </w:rPr>
              <w:t>in aquatic environments</w:t>
            </w:r>
            <w:r w:rsidRPr="007155C1">
              <w:rPr>
                <w:sz w:val="20"/>
                <w:szCs w:val="20"/>
              </w:rPr>
              <w:t xml:space="preserve"> and may cause disease opportunistically in humans depending on the </w:t>
            </w:r>
            <w:r w:rsidRPr="007155C1">
              <w:rPr>
                <w:b/>
                <w:bCs/>
                <w:sz w:val="20"/>
                <w:szCs w:val="20"/>
                <w:highlight w:val="yellow"/>
              </w:rPr>
              <w:t>human vulnerability and</w:t>
            </w:r>
            <w:r w:rsidRPr="007155C1">
              <w:rPr>
                <w:sz w:val="20"/>
                <w:szCs w:val="20"/>
              </w:rPr>
              <w:t xml:space="preserve"> exposure scenario </w:t>
            </w:r>
            <w:r w:rsidRPr="007155C1">
              <w:rPr>
                <w:b/>
                <w:bCs/>
                <w:sz w:val="20"/>
                <w:szCs w:val="20"/>
                <w:highlight w:val="yellow"/>
              </w:rPr>
              <w:t>(Ashbolt 2015b).</w:t>
            </w:r>
            <w:r w:rsidRPr="007155C1">
              <w:rPr>
                <w:sz w:val="20"/>
                <w:szCs w:val="20"/>
              </w:rPr>
              <w:t xml:space="preserve"> The risk to health</w:t>
            </w:r>
            <w:r w:rsidRPr="007155C1">
              <w:rPr>
                <w:spacing w:val="-5"/>
                <w:sz w:val="20"/>
                <w:szCs w:val="20"/>
              </w:rPr>
              <w:t xml:space="preserve"> </w:t>
            </w:r>
            <w:r w:rsidRPr="007155C1">
              <w:rPr>
                <w:sz w:val="20"/>
                <w:szCs w:val="20"/>
              </w:rPr>
              <w:t>from</w:t>
            </w:r>
            <w:r w:rsidRPr="007155C1">
              <w:rPr>
                <w:spacing w:val="-5"/>
                <w:sz w:val="20"/>
                <w:szCs w:val="20"/>
              </w:rPr>
              <w:t xml:space="preserve"> </w:t>
            </w:r>
            <w:r w:rsidRPr="007155C1">
              <w:rPr>
                <w:sz w:val="20"/>
                <w:szCs w:val="20"/>
              </w:rPr>
              <w:t>these</w:t>
            </w:r>
            <w:r w:rsidRPr="007155C1">
              <w:rPr>
                <w:spacing w:val="-5"/>
                <w:sz w:val="20"/>
                <w:szCs w:val="20"/>
              </w:rPr>
              <w:t xml:space="preserve"> </w:t>
            </w:r>
            <w:r w:rsidRPr="007155C1">
              <w:rPr>
                <w:sz w:val="20"/>
                <w:szCs w:val="20"/>
              </w:rPr>
              <w:t>microorganisms</w:t>
            </w:r>
            <w:r w:rsidRPr="007155C1">
              <w:rPr>
                <w:spacing w:val="-5"/>
                <w:sz w:val="20"/>
                <w:szCs w:val="20"/>
              </w:rPr>
              <w:t xml:space="preserve"> </w:t>
            </w:r>
            <w:r w:rsidRPr="007155C1">
              <w:rPr>
                <w:sz w:val="20"/>
                <w:szCs w:val="20"/>
              </w:rPr>
              <w:t>is</w:t>
            </w:r>
            <w:r w:rsidRPr="007155C1">
              <w:rPr>
                <w:spacing w:val="-5"/>
                <w:sz w:val="20"/>
                <w:szCs w:val="20"/>
              </w:rPr>
              <w:t xml:space="preserve"> </w:t>
            </w:r>
            <w:r w:rsidRPr="007155C1">
              <w:rPr>
                <w:sz w:val="20"/>
                <w:szCs w:val="20"/>
              </w:rPr>
              <w:t>typically</w:t>
            </w:r>
            <w:r w:rsidRPr="007155C1">
              <w:rPr>
                <w:spacing w:val="-5"/>
                <w:sz w:val="20"/>
                <w:szCs w:val="20"/>
              </w:rPr>
              <w:t xml:space="preserve"> </w:t>
            </w:r>
            <w:r w:rsidRPr="007155C1">
              <w:rPr>
                <w:sz w:val="20"/>
                <w:szCs w:val="20"/>
              </w:rPr>
              <w:t>low</w:t>
            </w:r>
            <w:r w:rsidRPr="007155C1">
              <w:rPr>
                <w:spacing w:val="-5"/>
                <w:sz w:val="20"/>
                <w:szCs w:val="20"/>
              </w:rPr>
              <w:t xml:space="preserve"> </w:t>
            </w:r>
            <w:r w:rsidRPr="007155C1">
              <w:rPr>
                <w:sz w:val="20"/>
                <w:szCs w:val="20"/>
              </w:rPr>
              <w:t>at</w:t>
            </w:r>
            <w:r w:rsidRPr="007155C1">
              <w:rPr>
                <w:spacing w:val="-5"/>
                <w:sz w:val="20"/>
                <w:szCs w:val="20"/>
              </w:rPr>
              <w:t xml:space="preserve"> </w:t>
            </w:r>
            <w:r w:rsidRPr="007155C1">
              <w:rPr>
                <w:sz w:val="20"/>
                <w:szCs w:val="20"/>
              </w:rPr>
              <w:t>the</w:t>
            </w:r>
            <w:r w:rsidRPr="007155C1">
              <w:rPr>
                <w:spacing w:val="-5"/>
                <w:sz w:val="20"/>
                <w:szCs w:val="20"/>
              </w:rPr>
              <w:t xml:space="preserve"> </w:t>
            </w:r>
            <w:r w:rsidRPr="007155C1">
              <w:rPr>
                <w:sz w:val="20"/>
                <w:szCs w:val="20"/>
              </w:rPr>
              <w:t>concentrations</w:t>
            </w:r>
            <w:r w:rsidRPr="007155C1">
              <w:rPr>
                <w:spacing w:val="-5"/>
                <w:sz w:val="20"/>
                <w:szCs w:val="20"/>
              </w:rPr>
              <w:t xml:space="preserve"> </w:t>
            </w:r>
            <w:r w:rsidRPr="007155C1">
              <w:rPr>
                <w:sz w:val="20"/>
                <w:szCs w:val="20"/>
              </w:rPr>
              <w:t>likely</w:t>
            </w:r>
            <w:r w:rsidRPr="007155C1">
              <w:rPr>
                <w:spacing w:val="-5"/>
                <w:sz w:val="20"/>
                <w:szCs w:val="20"/>
              </w:rPr>
              <w:t xml:space="preserve"> </w:t>
            </w:r>
            <w:r w:rsidRPr="007155C1">
              <w:rPr>
                <w:sz w:val="20"/>
                <w:szCs w:val="20"/>
              </w:rPr>
              <w:t>to</w:t>
            </w:r>
            <w:r w:rsidRPr="007155C1">
              <w:rPr>
                <w:spacing w:val="-5"/>
                <w:sz w:val="20"/>
                <w:szCs w:val="20"/>
              </w:rPr>
              <w:t xml:space="preserve"> </w:t>
            </w:r>
            <w:r w:rsidRPr="007155C1">
              <w:rPr>
                <w:sz w:val="20"/>
                <w:szCs w:val="20"/>
              </w:rPr>
              <w:t>occur</w:t>
            </w:r>
            <w:r w:rsidRPr="007155C1">
              <w:rPr>
                <w:spacing w:val="-5"/>
                <w:sz w:val="20"/>
                <w:szCs w:val="20"/>
              </w:rPr>
              <w:t xml:space="preserve"> </w:t>
            </w:r>
            <w:r w:rsidRPr="007155C1">
              <w:rPr>
                <w:sz w:val="20"/>
                <w:szCs w:val="20"/>
              </w:rPr>
              <w:t>in natural</w:t>
            </w:r>
            <w:r w:rsidRPr="007155C1">
              <w:rPr>
                <w:spacing w:val="-13"/>
                <w:sz w:val="20"/>
                <w:szCs w:val="20"/>
              </w:rPr>
              <w:t xml:space="preserve"> </w:t>
            </w:r>
            <w:r w:rsidRPr="007155C1">
              <w:rPr>
                <w:sz w:val="20"/>
                <w:szCs w:val="20"/>
              </w:rPr>
              <w:t>environmental</w:t>
            </w:r>
            <w:r w:rsidRPr="007155C1">
              <w:rPr>
                <w:spacing w:val="-13"/>
                <w:sz w:val="20"/>
                <w:szCs w:val="20"/>
              </w:rPr>
              <w:t xml:space="preserve"> </w:t>
            </w:r>
            <w:r w:rsidRPr="007155C1">
              <w:rPr>
                <w:sz w:val="20"/>
                <w:szCs w:val="20"/>
              </w:rPr>
              <w:t>waters</w:t>
            </w:r>
            <w:r w:rsidRPr="007155C1">
              <w:rPr>
                <w:spacing w:val="-13"/>
                <w:sz w:val="20"/>
                <w:szCs w:val="20"/>
              </w:rPr>
              <w:t xml:space="preserve"> </w:t>
            </w:r>
            <w:r w:rsidRPr="007155C1">
              <w:rPr>
                <w:sz w:val="20"/>
                <w:szCs w:val="20"/>
              </w:rPr>
              <w:t>(with</w:t>
            </w:r>
            <w:r w:rsidRPr="007155C1">
              <w:rPr>
                <w:spacing w:val="-13"/>
                <w:sz w:val="20"/>
                <w:szCs w:val="20"/>
              </w:rPr>
              <w:t xml:space="preserve"> </w:t>
            </w:r>
            <w:r w:rsidRPr="007155C1">
              <w:rPr>
                <w:sz w:val="20"/>
                <w:szCs w:val="20"/>
              </w:rPr>
              <w:t>low</w:t>
            </w:r>
            <w:r w:rsidRPr="007155C1">
              <w:rPr>
                <w:spacing w:val="-13"/>
                <w:sz w:val="20"/>
                <w:szCs w:val="20"/>
              </w:rPr>
              <w:t xml:space="preserve"> </w:t>
            </w:r>
            <w:r w:rsidRPr="007155C1">
              <w:rPr>
                <w:sz w:val="20"/>
                <w:szCs w:val="20"/>
              </w:rPr>
              <w:t>nutrient</w:t>
            </w:r>
            <w:r w:rsidRPr="007155C1">
              <w:rPr>
                <w:spacing w:val="-13"/>
                <w:sz w:val="20"/>
                <w:szCs w:val="20"/>
              </w:rPr>
              <w:t xml:space="preserve"> </w:t>
            </w:r>
            <w:r w:rsidRPr="007155C1">
              <w:rPr>
                <w:sz w:val="20"/>
                <w:szCs w:val="20"/>
              </w:rPr>
              <w:t>concentrations).</w:t>
            </w:r>
            <w:r w:rsidRPr="007155C1">
              <w:rPr>
                <w:spacing w:val="-13"/>
                <w:sz w:val="20"/>
                <w:szCs w:val="20"/>
              </w:rPr>
              <w:t xml:space="preserve"> </w:t>
            </w:r>
            <w:r w:rsidRPr="007155C1">
              <w:rPr>
                <w:sz w:val="20"/>
                <w:szCs w:val="20"/>
              </w:rPr>
              <w:t>However,</w:t>
            </w:r>
            <w:r w:rsidRPr="007155C1">
              <w:rPr>
                <w:spacing w:val="-13"/>
                <w:sz w:val="20"/>
                <w:szCs w:val="20"/>
              </w:rPr>
              <w:t xml:space="preserve"> </w:t>
            </w:r>
            <w:r w:rsidRPr="007155C1">
              <w:rPr>
                <w:sz w:val="20"/>
                <w:szCs w:val="20"/>
              </w:rPr>
              <w:t>in</w:t>
            </w:r>
            <w:r w:rsidRPr="007155C1">
              <w:rPr>
                <w:spacing w:val="-13"/>
                <w:sz w:val="20"/>
                <w:szCs w:val="20"/>
              </w:rPr>
              <w:t xml:space="preserve"> </w:t>
            </w:r>
            <w:r w:rsidRPr="007155C1">
              <w:rPr>
                <w:sz w:val="20"/>
                <w:szCs w:val="20"/>
              </w:rPr>
              <w:t xml:space="preserve">distribution and </w:t>
            </w:r>
            <w:r w:rsidRPr="007155C1">
              <w:rPr>
                <w:sz w:val="20"/>
                <w:szCs w:val="20"/>
              </w:rPr>
              <w:lastRenderedPageBreak/>
              <w:t xml:space="preserve">plumbing networks where conditions are suitable, </w:t>
            </w:r>
            <w:r w:rsidR="00F33D41" w:rsidRPr="00F33D41">
              <w:rPr>
                <w:b/>
                <w:bCs/>
                <w:sz w:val="20"/>
                <w:szCs w:val="20"/>
                <w:highlight w:val="yellow"/>
              </w:rPr>
              <w:t>o</w:t>
            </w:r>
            <w:r w:rsidRPr="007155C1">
              <w:rPr>
                <w:b/>
                <w:bCs/>
                <w:sz w:val="20"/>
                <w:szCs w:val="20"/>
                <w:highlight w:val="yellow"/>
              </w:rPr>
              <w:t xml:space="preserve">pportunistic </w:t>
            </w:r>
            <w:r w:rsidR="00F33D41">
              <w:rPr>
                <w:b/>
                <w:bCs/>
                <w:sz w:val="20"/>
                <w:szCs w:val="20"/>
                <w:highlight w:val="yellow"/>
              </w:rPr>
              <w:t>p</w:t>
            </w:r>
            <w:r w:rsidRPr="007155C1">
              <w:rPr>
                <w:b/>
                <w:bCs/>
                <w:sz w:val="20"/>
                <w:szCs w:val="20"/>
                <w:highlight w:val="yellow"/>
              </w:rPr>
              <w:t xml:space="preserve">remise </w:t>
            </w:r>
            <w:r w:rsidR="00F33D41">
              <w:rPr>
                <w:b/>
                <w:bCs/>
                <w:sz w:val="20"/>
                <w:szCs w:val="20"/>
                <w:highlight w:val="yellow"/>
              </w:rPr>
              <w:t>p</w:t>
            </w:r>
            <w:r w:rsidRPr="007155C1">
              <w:rPr>
                <w:b/>
                <w:bCs/>
                <w:sz w:val="20"/>
                <w:szCs w:val="20"/>
                <w:highlight w:val="yellow"/>
              </w:rPr>
              <w:t>lumbing</w:t>
            </w:r>
            <w:r w:rsidRPr="007155C1">
              <w:rPr>
                <w:b/>
                <w:bCs/>
                <w:sz w:val="20"/>
                <w:szCs w:val="20"/>
              </w:rPr>
              <w:t xml:space="preserve"> </w:t>
            </w:r>
            <w:r w:rsidR="00F33D41" w:rsidRPr="00F33D41">
              <w:rPr>
                <w:b/>
                <w:bCs/>
                <w:sz w:val="20"/>
                <w:szCs w:val="20"/>
                <w:highlight w:val="yellow"/>
              </w:rPr>
              <w:t>p</w:t>
            </w:r>
            <w:r w:rsidRPr="00F33D41">
              <w:rPr>
                <w:b/>
                <w:bCs/>
                <w:sz w:val="20"/>
                <w:szCs w:val="20"/>
                <w:highlight w:val="yellow"/>
              </w:rPr>
              <w:t>athogens</w:t>
            </w:r>
            <w:r w:rsidRPr="007155C1">
              <w:rPr>
                <w:b/>
                <w:bCs/>
                <w:sz w:val="20"/>
                <w:szCs w:val="20"/>
              </w:rPr>
              <w:t xml:space="preserve"> </w:t>
            </w:r>
            <w:r w:rsidRPr="007155C1">
              <w:rPr>
                <w:sz w:val="20"/>
                <w:szCs w:val="20"/>
              </w:rPr>
              <w:t xml:space="preserve">(e.g. </w:t>
            </w:r>
            <w:r w:rsidRPr="007155C1">
              <w:rPr>
                <w:b/>
                <w:bCs/>
                <w:i/>
                <w:iCs/>
                <w:sz w:val="20"/>
                <w:szCs w:val="20"/>
                <w:highlight w:val="yellow"/>
              </w:rPr>
              <w:t>Legionella</w:t>
            </w:r>
            <w:r w:rsidRPr="007155C1">
              <w:rPr>
                <w:i/>
                <w:iCs/>
                <w:sz w:val="20"/>
                <w:szCs w:val="20"/>
                <w:highlight w:val="yellow"/>
              </w:rPr>
              <w:t>,</w:t>
            </w:r>
            <w:r w:rsidRPr="007155C1">
              <w:rPr>
                <w:i/>
                <w:iCs/>
                <w:sz w:val="20"/>
                <w:szCs w:val="20"/>
              </w:rPr>
              <w:t xml:space="preserve"> </w:t>
            </w:r>
            <w:r w:rsidRPr="007155C1">
              <w:rPr>
                <w:i/>
                <w:sz w:val="20"/>
                <w:szCs w:val="20"/>
              </w:rPr>
              <w:t xml:space="preserve">Aeromonas </w:t>
            </w:r>
            <w:r w:rsidRPr="007155C1">
              <w:rPr>
                <w:b/>
                <w:bCs/>
                <w:iCs/>
                <w:sz w:val="20"/>
                <w:szCs w:val="20"/>
                <w:highlight w:val="yellow"/>
              </w:rPr>
              <w:t>spp</w:t>
            </w:r>
            <w:r w:rsidRPr="007155C1">
              <w:rPr>
                <w:b/>
                <w:bCs/>
                <w:i/>
                <w:sz w:val="20"/>
                <w:szCs w:val="20"/>
                <w:highlight w:val="yellow"/>
              </w:rPr>
              <w:t>.</w:t>
            </w:r>
            <w:r w:rsidRPr="007155C1">
              <w:rPr>
                <w:b/>
                <w:bCs/>
                <w:sz w:val="20"/>
                <w:szCs w:val="20"/>
                <w:highlight w:val="yellow"/>
              </w:rPr>
              <w:t xml:space="preserve">, </w:t>
            </w:r>
            <w:r w:rsidRPr="007155C1">
              <w:rPr>
                <w:b/>
                <w:bCs/>
                <w:i/>
                <w:iCs/>
                <w:sz w:val="20"/>
                <w:szCs w:val="20"/>
                <w:highlight w:val="yellow"/>
              </w:rPr>
              <w:t>Acinetobacter baumannii</w:t>
            </w:r>
            <w:r w:rsidRPr="007155C1">
              <w:rPr>
                <w:i/>
                <w:iCs/>
                <w:sz w:val="20"/>
                <w:szCs w:val="20"/>
                <w:highlight w:val="yellow"/>
              </w:rPr>
              <w:t>,</w:t>
            </w:r>
            <w:r w:rsidRPr="007155C1">
              <w:rPr>
                <w:i/>
                <w:sz w:val="20"/>
                <w:szCs w:val="20"/>
              </w:rPr>
              <w:t xml:space="preserve"> Pseudomonas </w:t>
            </w:r>
            <w:r w:rsidRPr="007155C1">
              <w:rPr>
                <w:b/>
                <w:bCs/>
                <w:i/>
                <w:sz w:val="20"/>
                <w:szCs w:val="20"/>
                <w:highlight w:val="yellow"/>
              </w:rPr>
              <w:t>aeruginosa</w:t>
            </w:r>
            <w:r w:rsidRPr="007155C1">
              <w:rPr>
                <w:b/>
                <w:bCs/>
                <w:i/>
                <w:sz w:val="20"/>
                <w:szCs w:val="20"/>
              </w:rPr>
              <w:t xml:space="preserve">, </w:t>
            </w:r>
            <w:r w:rsidRPr="007155C1">
              <w:rPr>
                <w:b/>
                <w:bCs/>
                <w:i/>
                <w:sz w:val="20"/>
                <w:szCs w:val="20"/>
                <w:highlight w:val="yellow"/>
              </w:rPr>
              <w:t xml:space="preserve">Stenotrophomonas maltophilia </w:t>
            </w:r>
            <w:r w:rsidRPr="007155C1">
              <w:rPr>
                <w:b/>
                <w:bCs/>
                <w:iCs/>
                <w:color w:val="231F20"/>
                <w:w w:val="115"/>
                <w:sz w:val="20"/>
                <w:szCs w:val="20"/>
                <w:highlight w:val="yellow"/>
              </w:rPr>
              <w:t>and nontuberculous mycobacteria</w:t>
            </w:r>
            <w:r w:rsidRPr="007155C1">
              <w:rPr>
                <w:b/>
                <w:bCs/>
                <w:sz w:val="20"/>
                <w:szCs w:val="20"/>
              </w:rPr>
              <w:t>) (</w:t>
            </w:r>
            <w:r w:rsidRPr="007155C1">
              <w:rPr>
                <w:b/>
                <w:bCs/>
                <w:sz w:val="20"/>
                <w:szCs w:val="20"/>
                <w:highlight w:val="yellow"/>
              </w:rPr>
              <w:t>Whiley et al. 2014; Hayward et al. 2025)</w:t>
            </w:r>
            <w:r w:rsidRPr="007155C1">
              <w:rPr>
                <w:sz w:val="20"/>
                <w:szCs w:val="20"/>
              </w:rPr>
              <w:t xml:space="preserve"> can grow to very high concentrations that may cause harm, particularly to susceptible </w:t>
            </w:r>
            <w:r w:rsidRPr="007155C1">
              <w:rPr>
                <w:b/>
                <w:bCs/>
                <w:sz w:val="20"/>
                <w:szCs w:val="20"/>
                <w:highlight w:val="yellow"/>
              </w:rPr>
              <w:t>individuals, e.g. drinking water associated pathogens can cause infections in immunocompromised individuals (Proctor 2022).</w:t>
            </w:r>
            <w:r w:rsidRPr="007155C1">
              <w:rPr>
                <w:sz w:val="20"/>
                <w:szCs w:val="20"/>
              </w:rPr>
              <w:t xml:space="preserve"> Favourable conditions such as </w:t>
            </w:r>
            <w:r w:rsidRPr="007155C1">
              <w:rPr>
                <w:b/>
                <w:bCs/>
                <w:sz w:val="20"/>
                <w:szCs w:val="20"/>
                <w:highlight w:val="yellow"/>
              </w:rPr>
              <w:t>warm</w:t>
            </w:r>
            <w:r w:rsidRPr="007155C1">
              <w:rPr>
                <w:sz w:val="20"/>
                <w:szCs w:val="20"/>
              </w:rPr>
              <w:t xml:space="preserve"> biofilms in </w:t>
            </w:r>
            <w:r w:rsidRPr="007155C1">
              <w:rPr>
                <w:b/>
                <w:bCs/>
                <w:sz w:val="20"/>
                <w:szCs w:val="20"/>
                <w:highlight w:val="yellow"/>
              </w:rPr>
              <w:t>the</w:t>
            </w:r>
            <w:r w:rsidRPr="007155C1">
              <w:rPr>
                <w:sz w:val="20"/>
                <w:szCs w:val="20"/>
              </w:rPr>
              <w:t xml:space="preserve"> water</w:t>
            </w:r>
            <w:r w:rsidRPr="007155C1">
              <w:rPr>
                <w:spacing w:val="-6"/>
                <w:sz w:val="20"/>
                <w:szCs w:val="20"/>
              </w:rPr>
              <w:t xml:space="preserve"> </w:t>
            </w:r>
            <w:r w:rsidRPr="007155C1">
              <w:rPr>
                <w:sz w:val="20"/>
                <w:szCs w:val="20"/>
              </w:rPr>
              <w:t>supply</w:t>
            </w:r>
            <w:r w:rsidRPr="007155C1">
              <w:rPr>
                <w:spacing w:val="-6"/>
                <w:sz w:val="20"/>
                <w:szCs w:val="20"/>
              </w:rPr>
              <w:t xml:space="preserve"> </w:t>
            </w:r>
            <w:r w:rsidRPr="007155C1">
              <w:rPr>
                <w:sz w:val="20"/>
                <w:szCs w:val="20"/>
              </w:rPr>
              <w:t>systems</w:t>
            </w:r>
            <w:r w:rsidRPr="007155C1">
              <w:rPr>
                <w:spacing w:val="-6"/>
                <w:sz w:val="20"/>
                <w:szCs w:val="20"/>
              </w:rPr>
              <w:t xml:space="preserve"> </w:t>
            </w:r>
            <w:r w:rsidRPr="007155C1">
              <w:rPr>
                <w:sz w:val="20"/>
                <w:szCs w:val="20"/>
              </w:rPr>
              <w:t>can</w:t>
            </w:r>
            <w:r w:rsidRPr="007155C1">
              <w:rPr>
                <w:spacing w:val="-6"/>
                <w:sz w:val="20"/>
                <w:szCs w:val="20"/>
              </w:rPr>
              <w:t xml:space="preserve"> </w:t>
            </w:r>
            <w:r w:rsidRPr="007155C1">
              <w:rPr>
                <w:sz w:val="20"/>
                <w:szCs w:val="20"/>
              </w:rPr>
              <w:t>also</w:t>
            </w:r>
            <w:r w:rsidRPr="007155C1">
              <w:rPr>
                <w:spacing w:val="-6"/>
                <w:sz w:val="20"/>
                <w:szCs w:val="20"/>
              </w:rPr>
              <w:t xml:space="preserve"> </w:t>
            </w:r>
            <w:r w:rsidRPr="007155C1">
              <w:rPr>
                <w:sz w:val="20"/>
                <w:szCs w:val="20"/>
              </w:rPr>
              <w:t>lead</w:t>
            </w:r>
            <w:r w:rsidRPr="007155C1">
              <w:rPr>
                <w:spacing w:val="-6"/>
                <w:sz w:val="20"/>
                <w:szCs w:val="20"/>
              </w:rPr>
              <w:t xml:space="preserve"> </w:t>
            </w:r>
            <w:r w:rsidRPr="007155C1">
              <w:rPr>
                <w:sz w:val="20"/>
                <w:szCs w:val="20"/>
              </w:rPr>
              <w:t>to</w:t>
            </w:r>
            <w:r w:rsidRPr="007155C1">
              <w:rPr>
                <w:spacing w:val="-6"/>
                <w:sz w:val="20"/>
                <w:szCs w:val="20"/>
              </w:rPr>
              <w:t xml:space="preserve"> </w:t>
            </w:r>
            <w:r w:rsidRPr="007155C1">
              <w:rPr>
                <w:sz w:val="20"/>
                <w:szCs w:val="20"/>
              </w:rPr>
              <w:t>microbial</w:t>
            </w:r>
            <w:r w:rsidRPr="007155C1">
              <w:rPr>
                <w:spacing w:val="-6"/>
                <w:sz w:val="20"/>
                <w:szCs w:val="20"/>
              </w:rPr>
              <w:t xml:space="preserve"> </w:t>
            </w:r>
            <w:r w:rsidRPr="007155C1">
              <w:rPr>
                <w:sz w:val="20"/>
                <w:szCs w:val="20"/>
              </w:rPr>
              <w:t>communities</w:t>
            </w:r>
            <w:r w:rsidRPr="007155C1">
              <w:rPr>
                <w:spacing w:val="-6"/>
                <w:sz w:val="20"/>
                <w:szCs w:val="20"/>
              </w:rPr>
              <w:t xml:space="preserve"> </w:t>
            </w:r>
            <w:r w:rsidRPr="007155C1">
              <w:rPr>
                <w:sz w:val="20"/>
                <w:szCs w:val="20"/>
              </w:rPr>
              <w:t>that</w:t>
            </w:r>
            <w:r w:rsidRPr="007155C1">
              <w:rPr>
                <w:spacing w:val="-6"/>
                <w:sz w:val="20"/>
                <w:szCs w:val="20"/>
              </w:rPr>
              <w:t xml:space="preserve"> </w:t>
            </w:r>
            <w:r w:rsidRPr="007155C1">
              <w:rPr>
                <w:sz w:val="20"/>
                <w:szCs w:val="20"/>
              </w:rPr>
              <w:t>support</w:t>
            </w:r>
            <w:r w:rsidRPr="007155C1">
              <w:rPr>
                <w:spacing w:val="-6"/>
                <w:sz w:val="20"/>
                <w:szCs w:val="20"/>
              </w:rPr>
              <w:t xml:space="preserve"> </w:t>
            </w:r>
            <w:r w:rsidRPr="007155C1">
              <w:rPr>
                <w:sz w:val="20"/>
                <w:szCs w:val="20"/>
              </w:rPr>
              <w:t>the</w:t>
            </w:r>
            <w:r w:rsidRPr="007155C1">
              <w:rPr>
                <w:spacing w:val="-6"/>
                <w:sz w:val="20"/>
                <w:szCs w:val="20"/>
              </w:rPr>
              <w:t xml:space="preserve"> </w:t>
            </w:r>
            <w:r w:rsidRPr="007155C1">
              <w:rPr>
                <w:sz w:val="20"/>
                <w:szCs w:val="20"/>
              </w:rPr>
              <w:t>proliferation of pathogenic amoeba</w:t>
            </w:r>
            <w:r w:rsidRPr="007155C1">
              <w:rPr>
                <w:sz w:val="20"/>
                <w:szCs w:val="20"/>
                <w:highlight w:val="yellow"/>
              </w:rPr>
              <w:t>e</w:t>
            </w:r>
            <w:r w:rsidRPr="007155C1">
              <w:rPr>
                <w:sz w:val="20"/>
                <w:szCs w:val="20"/>
              </w:rPr>
              <w:t xml:space="preserve"> (e.g. </w:t>
            </w:r>
            <w:r w:rsidRPr="007155C1">
              <w:rPr>
                <w:i/>
                <w:sz w:val="20"/>
                <w:szCs w:val="20"/>
              </w:rPr>
              <w:t xml:space="preserve">Naegleria fowleri, </w:t>
            </w:r>
            <w:r w:rsidRPr="007155C1">
              <w:rPr>
                <w:b/>
                <w:bCs/>
                <w:i/>
                <w:sz w:val="20"/>
                <w:szCs w:val="20"/>
                <w:highlight w:val="yellow"/>
              </w:rPr>
              <w:t xml:space="preserve">Acanthamoeba </w:t>
            </w:r>
            <w:r w:rsidRPr="007155C1">
              <w:rPr>
                <w:b/>
                <w:bCs/>
                <w:iCs/>
                <w:sz w:val="20"/>
                <w:szCs w:val="20"/>
                <w:highlight w:val="yellow"/>
              </w:rPr>
              <w:t>spp.</w:t>
            </w:r>
            <w:r w:rsidRPr="007155C1">
              <w:rPr>
                <w:b/>
                <w:bCs/>
                <w:sz w:val="20"/>
                <w:szCs w:val="20"/>
                <w:highlight w:val="yellow"/>
              </w:rPr>
              <w:t xml:space="preserve">) (Miller </w:t>
            </w:r>
            <w:r w:rsidRPr="007155C1">
              <w:rPr>
                <w:b/>
                <w:bCs/>
                <w:i/>
                <w:iCs/>
                <w:sz w:val="20"/>
                <w:szCs w:val="20"/>
                <w:highlight w:val="yellow"/>
              </w:rPr>
              <w:t xml:space="preserve">at al. </w:t>
            </w:r>
            <w:r w:rsidRPr="007155C1">
              <w:rPr>
                <w:b/>
                <w:bCs/>
                <w:sz w:val="20"/>
                <w:szCs w:val="20"/>
                <w:highlight w:val="yellow"/>
              </w:rPr>
              <w:t>2018) that support the growth of opportunistic pathogens (Ashbolt 2015b)</w:t>
            </w:r>
            <w:r w:rsidRPr="007155C1">
              <w:rPr>
                <w:b/>
                <w:bCs/>
                <w:sz w:val="20"/>
                <w:szCs w:val="20"/>
              </w:rPr>
              <w:t>.</w:t>
            </w:r>
            <w:r w:rsidRPr="007155C1">
              <w:rPr>
                <w:sz w:val="20"/>
                <w:szCs w:val="20"/>
              </w:rPr>
              <w:t xml:space="preserve"> </w:t>
            </w:r>
            <w:r w:rsidRPr="007155C1">
              <w:rPr>
                <w:i/>
                <w:sz w:val="20"/>
                <w:szCs w:val="20"/>
              </w:rPr>
              <w:t xml:space="preserve">N. fowleri </w:t>
            </w:r>
            <w:r w:rsidRPr="007155C1">
              <w:rPr>
                <w:sz w:val="20"/>
                <w:szCs w:val="20"/>
              </w:rPr>
              <w:t xml:space="preserve">is a free-living amoeba that can enter the central nervous system via </w:t>
            </w:r>
            <w:r w:rsidRPr="007155C1">
              <w:rPr>
                <w:b/>
                <w:bCs/>
                <w:sz w:val="20"/>
                <w:szCs w:val="20"/>
                <w:highlight w:val="yellow"/>
              </w:rPr>
              <w:t>forced water flow into</w:t>
            </w:r>
            <w:r w:rsidRPr="007155C1">
              <w:rPr>
                <w:sz w:val="20"/>
                <w:szCs w:val="20"/>
              </w:rPr>
              <w:t xml:space="preserve"> the nasal cavity and causes primary amoebic encephalitis (PAM). While extremely rare, PAM is almost always fatal </w:t>
            </w:r>
            <w:r w:rsidRPr="007155C1">
              <w:rPr>
                <w:b/>
                <w:bCs/>
                <w:sz w:val="20"/>
                <w:szCs w:val="20"/>
                <w:highlight w:val="yellow"/>
              </w:rPr>
              <w:t xml:space="preserve">as not typically diagnosed until autopsy (Ghosh et al. 2025) and various amoeba can be involved (Bellini et al. 2022. In addition, opportunistic free-living amoebae such as </w:t>
            </w:r>
            <w:r w:rsidRPr="007155C1">
              <w:rPr>
                <w:b/>
                <w:bCs/>
                <w:i/>
                <w:iCs/>
                <w:sz w:val="20"/>
                <w:szCs w:val="20"/>
                <w:highlight w:val="yellow"/>
              </w:rPr>
              <w:t xml:space="preserve">Acanthamoeba </w:t>
            </w:r>
            <w:r w:rsidRPr="007155C1">
              <w:rPr>
                <w:b/>
                <w:bCs/>
                <w:sz w:val="20"/>
                <w:szCs w:val="20"/>
                <w:highlight w:val="yellow"/>
              </w:rPr>
              <w:t xml:space="preserve">spp. and </w:t>
            </w:r>
            <w:r w:rsidRPr="007155C1">
              <w:rPr>
                <w:b/>
                <w:bCs/>
                <w:i/>
                <w:iCs/>
                <w:sz w:val="20"/>
                <w:szCs w:val="20"/>
                <w:highlight w:val="yellow"/>
              </w:rPr>
              <w:t>Vermamoeba vermiformis</w:t>
            </w:r>
            <w:r w:rsidRPr="007155C1">
              <w:rPr>
                <w:b/>
                <w:bCs/>
                <w:sz w:val="20"/>
                <w:szCs w:val="20"/>
                <w:highlight w:val="yellow"/>
              </w:rPr>
              <w:t xml:space="preserve"> pose a dual risk by acting as opportunistic pathogens themselves and by serving as environmental hosts that protect and enhance the persistence of bacterial pathogens, including </w:t>
            </w:r>
            <w:r w:rsidRPr="007155C1">
              <w:rPr>
                <w:b/>
                <w:bCs/>
                <w:i/>
                <w:iCs/>
                <w:sz w:val="20"/>
                <w:szCs w:val="20"/>
                <w:highlight w:val="yellow"/>
              </w:rPr>
              <w:t>Legionella pneumophila</w:t>
            </w:r>
            <w:r w:rsidRPr="007155C1">
              <w:rPr>
                <w:b/>
                <w:bCs/>
                <w:sz w:val="20"/>
                <w:szCs w:val="20"/>
                <w:highlight w:val="yellow"/>
              </w:rPr>
              <w:t xml:space="preserve"> and </w:t>
            </w:r>
            <w:r w:rsidRPr="007155C1">
              <w:rPr>
                <w:b/>
                <w:bCs/>
                <w:i/>
                <w:iCs/>
                <w:sz w:val="20"/>
                <w:szCs w:val="20"/>
                <w:highlight w:val="yellow"/>
              </w:rPr>
              <w:t>Mycobacterium</w:t>
            </w:r>
            <w:r w:rsidRPr="007155C1">
              <w:rPr>
                <w:b/>
                <w:bCs/>
                <w:sz w:val="20"/>
                <w:szCs w:val="20"/>
                <w:highlight w:val="yellow"/>
              </w:rPr>
              <w:t xml:space="preserve"> spp., within drinking water systems (Thomas et al 2010; Nisar et al 2022).</w:t>
            </w:r>
          </w:p>
          <w:p w14:paraId="0D20273C" w14:textId="77777777" w:rsidR="00255856" w:rsidRPr="007155C1" w:rsidRDefault="00255856" w:rsidP="00544300">
            <w:pPr>
              <w:pStyle w:val="BodyText"/>
              <w:spacing w:before="60" w:after="120" w:line="240" w:lineRule="atLeast"/>
              <w:ind w:left="62"/>
              <w:rPr>
                <w:sz w:val="20"/>
                <w:szCs w:val="20"/>
              </w:rPr>
            </w:pPr>
            <w:r w:rsidRPr="007155C1">
              <w:rPr>
                <w:sz w:val="20"/>
                <w:szCs w:val="20"/>
              </w:rPr>
              <w:t>Management</w:t>
            </w:r>
            <w:r w:rsidRPr="007155C1">
              <w:rPr>
                <w:spacing w:val="-3"/>
                <w:sz w:val="20"/>
                <w:szCs w:val="20"/>
              </w:rPr>
              <w:t xml:space="preserve"> </w:t>
            </w:r>
            <w:r w:rsidRPr="007155C1">
              <w:rPr>
                <w:sz w:val="20"/>
                <w:szCs w:val="20"/>
              </w:rPr>
              <w:t>of</w:t>
            </w:r>
            <w:r w:rsidRPr="007155C1">
              <w:rPr>
                <w:spacing w:val="-1"/>
                <w:sz w:val="20"/>
                <w:szCs w:val="20"/>
              </w:rPr>
              <w:t xml:space="preserve"> </w:t>
            </w:r>
            <w:r w:rsidRPr="007155C1">
              <w:rPr>
                <w:sz w:val="20"/>
                <w:szCs w:val="20"/>
              </w:rPr>
              <w:t>opportunistic</w:t>
            </w:r>
            <w:r w:rsidRPr="007155C1">
              <w:rPr>
                <w:spacing w:val="-1"/>
                <w:sz w:val="20"/>
                <w:szCs w:val="20"/>
              </w:rPr>
              <w:t xml:space="preserve"> </w:t>
            </w:r>
            <w:r w:rsidRPr="007155C1">
              <w:rPr>
                <w:sz w:val="20"/>
                <w:szCs w:val="20"/>
              </w:rPr>
              <w:t xml:space="preserve">pathogens </w:t>
            </w:r>
            <w:r w:rsidRPr="007155C1">
              <w:rPr>
                <w:spacing w:val="-2"/>
                <w:sz w:val="20"/>
                <w:szCs w:val="20"/>
              </w:rPr>
              <w:t>involves:</w:t>
            </w:r>
          </w:p>
          <w:p w14:paraId="258DE0B2" w14:textId="77777777" w:rsidR="00255856" w:rsidRPr="007155C1" w:rsidRDefault="00255856" w:rsidP="007155C1">
            <w:pPr>
              <w:pStyle w:val="ListParagraph"/>
              <w:widowControl w:val="0"/>
              <w:numPr>
                <w:ilvl w:val="0"/>
                <w:numId w:val="20"/>
              </w:numPr>
              <w:tabs>
                <w:tab w:val="left" w:pos="820"/>
              </w:tabs>
              <w:autoSpaceDE w:val="0"/>
              <w:autoSpaceDN w:val="0"/>
              <w:spacing w:before="60" w:after="120" w:line="240" w:lineRule="atLeast"/>
              <w:ind w:left="820" w:hanging="225"/>
              <w:rPr>
                <w:szCs w:val="20"/>
              </w:rPr>
            </w:pPr>
            <w:r w:rsidRPr="007155C1">
              <w:rPr>
                <w:szCs w:val="20"/>
              </w:rPr>
              <w:t>treating</w:t>
            </w:r>
            <w:r w:rsidRPr="007155C1">
              <w:rPr>
                <w:spacing w:val="-10"/>
                <w:szCs w:val="20"/>
              </w:rPr>
              <w:t xml:space="preserve"> </w:t>
            </w:r>
            <w:r w:rsidRPr="007155C1">
              <w:rPr>
                <w:szCs w:val="20"/>
              </w:rPr>
              <w:t>water</w:t>
            </w:r>
            <w:r w:rsidRPr="007155C1">
              <w:rPr>
                <w:spacing w:val="-7"/>
                <w:szCs w:val="20"/>
              </w:rPr>
              <w:t xml:space="preserve"> </w:t>
            </w:r>
            <w:r w:rsidRPr="007155C1">
              <w:rPr>
                <w:szCs w:val="20"/>
              </w:rPr>
              <w:t>to</w:t>
            </w:r>
            <w:r w:rsidRPr="007155C1">
              <w:rPr>
                <w:spacing w:val="-7"/>
                <w:szCs w:val="20"/>
              </w:rPr>
              <w:t xml:space="preserve"> </w:t>
            </w:r>
            <w:r w:rsidRPr="007155C1">
              <w:rPr>
                <w:szCs w:val="20"/>
              </w:rPr>
              <w:t>remove</w:t>
            </w:r>
            <w:r w:rsidRPr="007155C1">
              <w:rPr>
                <w:spacing w:val="-7"/>
                <w:szCs w:val="20"/>
              </w:rPr>
              <w:t xml:space="preserve"> </w:t>
            </w:r>
            <w:r w:rsidRPr="007155C1">
              <w:rPr>
                <w:szCs w:val="20"/>
              </w:rPr>
              <w:t>or</w:t>
            </w:r>
            <w:r w:rsidRPr="007155C1">
              <w:rPr>
                <w:spacing w:val="-7"/>
                <w:szCs w:val="20"/>
              </w:rPr>
              <w:t xml:space="preserve"> </w:t>
            </w:r>
            <w:r w:rsidRPr="007155C1">
              <w:rPr>
                <w:szCs w:val="20"/>
              </w:rPr>
              <w:t>inactivate</w:t>
            </w:r>
            <w:r w:rsidRPr="007155C1">
              <w:rPr>
                <w:spacing w:val="-7"/>
                <w:szCs w:val="20"/>
              </w:rPr>
              <w:t xml:space="preserve"> </w:t>
            </w:r>
            <w:r w:rsidRPr="007155C1">
              <w:rPr>
                <w:spacing w:val="-2"/>
                <w:szCs w:val="20"/>
              </w:rPr>
              <w:t>pathogens</w:t>
            </w:r>
          </w:p>
          <w:p w14:paraId="4EF1D379" w14:textId="77777777" w:rsidR="00255856" w:rsidRPr="007155C1" w:rsidRDefault="00255856" w:rsidP="007155C1">
            <w:pPr>
              <w:pStyle w:val="ListParagraph"/>
              <w:widowControl w:val="0"/>
              <w:numPr>
                <w:ilvl w:val="0"/>
                <w:numId w:val="20"/>
              </w:numPr>
              <w:tabs>
                <w:tab w:val="left" w:pos="820"/>
              </w:tabs>
              <w:autoSpaceDE w:val="0"/>
              <w:autoSpaceDN w:val="0"/>
              <w:spacing w:before="60" w:after="120" w:line="240" w:lineRule="atLeast"/>
              <w:ind w:left="820" w:hanging="225"/>
              <w:rPr>
                <w:szCs w:val="20"/>
              </w:rPr>
            </w:pPr>
            <w:r w:rsidRPr="007155C1">
              <w:rPr>
                <w:szCs w:val="20"/>
              </w:rPr>
              <w:t>managing</w:t>
            </w:r>
            <w:r w:rsidRPr="007155C1">
              <w:rPr>
                <w:spacing w:val="-4"/>
                <w:szCs w:val="20"/>
              </w:rPr>
              <w:t xml:space="preserve"> </w:t>
            </w:r>
            <w:r w:rsidRPr="007155C1">
              <w:rPr>
                <w:szCs w:val="20"/>
              </w:rPr>
              <w:t>water</w:t>
            </w:r>
            <w:r w:rsidRPr="007155C1">
              <w:rPr>
                <w:spacing w:val="-1"/>
                <w:szCs w:val="20"/>
              </w:rPr>
              <w:t xml:space="preserve"> </w:t>
            </w:r>
            <w:r w:rsidRPr="007155C1">
              <w:rPr>
                <w:szCs w:val="20"/>
              </w:rPr>
              <w:t>quality</w:t>
            </w:r>
            <w:r w:rsidRPr="007155C1">
              <w:rPr>
                <w:spacing w:val="-1"/>
                <w:szCs w:val="20"/>
              </w:rPr>
              <w:t xml:space="preserve"> </w:t>
            </w:r>
            <w:r w:rsidRPr="007155C1">
              <w:rPr>
                <w:szCs w:val="20"/>
              </w:rPr>
              <w:t>in</w:t>
            </w:r>
            <w:r w:rsidRPr="007155C1">
              <w:rPr>
                <w:spacing w:val="-1"/>
                <w:szCs w:val="20"/>
              </w:rPr>
              <w:t xml:space="preserve"> </w:t>
            </w:r>
            <w:r w:rsidRPr="007155C1">
              <w:rPr>
                <w:szCs w:val="20"/>
              </w:rPr>
              <w:t>the</w:t>
            </w:r>
            <w:r w:rsidRPr="007155C1">
              <w:rPr>
                <w:spacing w:val="-2"/>
                <w:szCs w:val="20"/>
              </w:rPr>
              <w:t xml:space="preserve"> </w:t>
            </w:r>
            <w:r w:rsidRPr="007155C1">
              <w:rPr>
                <w:szCs w:val="20"/>
              </w:rPr>
              <w:t>distribution</w:t>
            </w:r>
            <w:r w:rsidRPr="007155C1">
              <w:rPr>
                <w:spacing w:val="-1"/>
                <w:szCs w:val="20"/>
              </w:rPr>
              <w:t xml:space="preserve"> </w:t>
            </w:r>
            <w:r w:rsidRPr="007155C1">
              <w:rPr>
                <w:szCs w:val="20"/>
              </w:rPr>
              <w:t>and</w:t>
            </w:r>
            <w:r w:rsidRPr="007155C1">
              <w:rPr>
                <w:spacing w:val="-1"/>
                <w:szCs w:val="20"/>
              </w:rPr>
              <w:t xml:space="preserve"> </w:t>
            </w:r>
            <w:r w:rsidRPr="007155C1">
              <w:rPr>
                <w:szCs w:val="20"/>
              </w:rPr>
              <w:t>plumbing</w:t>
            </w:r>
            <w:r w:rsidRPr="007155C1">
              <w:rPr>
                <w:spacing w:val="-1"/>
                <w:szCs w:val="20"/>
              </w:rPr>
              <w:t xml:space="preserve"> </w:t>
            </w:r>
            <w:r w:rsidRPr="007155C1">
              <w:rPr>
                <w:spacing w:val="-2"/>
                <w:szCs w:val="20"/>
              </w:rPr>
              <w:t>network</w:t>
            </w:r>
          </w:p>
          <w:p w14:paraId="2E4A9563" w14:textId="77777777" w:rsidR="00255856" w:rsidRPr="007155C1" w:rsidRDefault="00255856" w:rsidP="007155C1">
            <w:pPr>
              <w:pStyle w:val="ListParagraph"/>
              <w:widowControl w:val="0"/>
              <w:numPr>
                <w:ilvl w:val="0"/>
                <w:numId w:val="20"/>
              </w:numPr>
              <w:tabs>
                <w:tab w:val="left" w:pos="820"/>
                <w:tab w:val="left" w:pos="822"/>
              </w:tabs>
              <w:autoSpaceDE w:val="0"/>
              <w:autoSpaceDN w:val="0"/>
              <w:spacing w:before="60" w:after="120" w:line="240" w:lineRule="atLeast"/>
              <w:ind w:right="495"/>
              <w:rPr>
                <w:szCs w:val="20"/>
              </w:rPr>
            </w:pPr>
            <w:r w:rsidRPr="007155C1">
              <w:rPr>
                <w:szCs w:val="20"/>
              </w:rPr>
              <w:t xml:space="preserve">preventing conditions that support microbial growth or </w:t>
            </w:r>
            <w:r w:rsidRPr="007155C1">
              <w:rPr>
                <w:szCs w:val="20"/>
              </w:rPr>
              <w:lastRenderedPageBreak/>
              <w:t>allow recontamination to occur</w:t>
            </w:r>
            <w:r w:rsidRPr="007155C1">
              <w:rPr>
                <w:spacing w:val="-8"/>
                <w:szCs w:val="20"/>
              </w:rPr>
              <w:t xml:space="preserve"> </w:t>
            </w:r>
            <w:r w:rsidRPr="007155C1">
              <w:rPr>
                <w:szCs w:val="20"/>
              </w:rPr>
              <w:t>(e.g.</w:t>
            </w:r>
            <w:r w:rsidRPr="007155C1">
              <w:rPr>
                <w:spacing w:val="-8"/>
                <w:szCs w:val="20"/>
              </w:rPr>
              <w:t xml:space="preserve"> </w:t>
            </w:r>
            <w:r w:rsidRPr="007155C1">
              <w:rPr>
                <w:szCs w:val="20"/>
              </w:rPr>
              <w:t>minimising</w:t>
            </w:r>
            <w:r w:rsidRPr="007155C1">
              <w:rPr>
                <w:spacing w:val="-8"/>
                <w:szCs w:val="20"/>
              </w:rPr>
              <w:t xml:space="preserve"> </w:t>
            </w:r>
            <w:r w:rsidRPr="007155C1">
              <w:rPr>
                <w:szCs w:val="20"/>
              </w:rPr>
              <w:t>stagnation,</w:t>
            </w:r>
            <w:r w:rsidRPr="007155C1">
              <w:rPr>
                <w:spacing w:val="-8"/>
                <w:szCs w:val="20"/>
              </w:rPr>
              <w:t xml:space="preserve"> </w:t>
            </w:r>
            <w:r w:rsidRPr="007155C1">
              <w:rPr>
                <w:szCs w:val="20"/>
              </w:rPr>
              <w:t>maintaining</w:t>
            </w:r>
            <w:r w:rsidRPr="007155C1">
              <w:rPr>
                <w:spacing w:val="-8"/>
                <w:szCs w:val="20"/>
              </w:rPr>
              <w:t xml:space="preserve"> </w:t>
            </w:r>
            <w:r w:rsidRPr="007155C1">
              <w:rPr>
                <w:szCs w:val="20"/>
              </w:rPr>
              <w:t>effective</w:t>
            </w:r>
            <w:r w:rsidRPr="007155C1">
              <w:rPr>
                <w:spacing w:val="-8"/>
                <w:szCs w:val="20"/>
              </w:rPr>
              <w:t xml:space="preserve"> </w:t>
            </w:r>
            <w:r w:rsidRPr="007155C1">
              <w:rPr>
                <w:szCs w:val="20"/>
              </w:rPr>
              <w:t>disinfection</w:t>
            </w:r>
            <w:r w:rsidRPr="007155C1">
              <w:rPr>
                <w:spacing w:val="-8"/>
                <w:szCs w:val="20"/>
              </w:rPr>
              <w:t xml:space="preserve"> </w:t>
            </w:r>
            <w:r w:rsidRPr="007155C1">
              <w:rPr>
                <w:szCs w:val="20"/>
              </w:rPr>
              <w:t>residuals</w:t>
            </w:r>
            <w:r w:rsidRPr="007155C1">
              <w:rPr>
                <w:spacing w:val="-8"/>
                <w:szCs w:val="20"/>
              </w:rPr>
              <w:t xml:space="preserve"> </w:t>
            </w:r>
            <w:r w:rsidRPr="007155C1">
              <w:rPr>
                <w:szCs w:val="20"/>
              </w:rPr>
              <w:t>and</w:t>
            </w:r>
            <w:r w:rsidRPr="007155C1">
              <w:rPr>
                <w:spacing w:val="-8"/>
                <w:szCs w:val="20"/>
              </w:rPr>
              <w:t xml:space="preserve"> </w:t>
            </w:r>
            <w:r w:rsidRPr="007155C1">
              <w:rPr>
                <w:szCs w:val="20"/>
              </w:rPr>
              <w:t>low nutrient levels).</w:t>
            </w:r>
          </w:p>
          <w:p w14:paraId="7E51B4ED" w14:textId="2A9CD502" w:rsidR="00255856" w:rsidRPr="007155C1" w:rsidRDefault="00255856" w:rsidP="00544300">
            <w:pPr>
              <w:pStyle w:val="BodyText"/>
              <w:spacing w:before="60" w:after="120" w:line="240" w:lineRule="atLeast"/>
              <w:ind w:left="62" w:right="755"/>
              <w:rPr>
                <w:sz w:val="20"/>
                <w:szCs w:val="20"/>
              </w:rPr>
            </w:pPr>
            <w:r w:rsidRPr="007155C1">
              <w:rPr>
                <w:b/>
                <w:sz w:val="20"/>
                <w:szCs w:val="20"/>
                <w:highlight w:val="yellow"/>
              </w:rPr>
              <w:t>3.</w:t>
            </w:r>
            <w:r w:rsidRPr="007155C1">
              <w:rPr>
                <w:b/>
                <w:sz w:val="20"/>
                <w:szCs w:val="20"/>
              </w:rPr>
              <w:t xml:space="preserve"> Cyanobacteria</w:t>
            </w:r>
            <w:r w:rsidRPr="007155C1">
              <w:rPr>
                <w:b/>
                <w:spacing w:val="-1"/>
                <w:sz w:val="20"/>
                <w:szCs w:val="20"/>
              </w:rPr>
              <w:t xml:space="preserve"> </w:t>
            </w:r>
            <w:r w:rsidRPr="007155C1">
              <w:rPr>
                <w:sz w:val="20"/>
                <w:szCs w:val="20"/>
              </w:rPr>
              <w:t xml:space="preserve">are true bacteria, although they are sometimes termed “blue-green algae” because they resemble </w:t>
            </w:r>
            <w:r w:rsidRPr="007155C1">
              <w:rPr>
                <w:b/>
                <w:bCs/>
                <w:sz w:val="20"/>
                <w:szCs w:val="20"/>
                <w:highlight w:val="yellow"/>
              </w:rPr>
              <w:t>green</w:t>
            </w:r>
            <w:r w:rsidRPr="007155C1">
              <w:rPr>
                <w:sz w:val="20"/>
                <w:szCs w:val="20"/>
              </w:rPr>
              <w:t xml:space="preserve"> algae </w:t>
            </w:r>
            <w:r w:rsidRPr="007155C1">
              <w:rPr>
                <w:b/>
                <w:bCs/>
                <w:sz w:val="20"/>
                <w:szCs w:val="20"/>
                <w:highlight w:val="yellow"/>
              </w:rPr>
              <w:t>in morphology, habitat and photosynthetic ability (and contain chlorophyll).</w:t>
            </w:r>
            <w:r w:rsidRPr="007155C1">
              <w:rPr>
                <w:sz w:val="20"/>
                <w:szCs w:val="20"/>
              </w:rPr>
              <w:t xml:space="preserve"> Some cyanobacteria can produce toxins (cyanotoxins </w:t>
            </w:r>
            <w:r w:rsidRPr="007155C1">
              <w:rPr>
                <w:b/>
                <w:bCs/>
                <w:sz w:val="20"/>
                <w:szCs w:val="20"/>
                <w:highlight w:val="yellow"/>
              </w:rPr>
              <w:t>and endotoxins</w:t>
            </w:r>
            <w:r w:rsidRPr="007155C1">
              <w:rPr>
                <w:b/>
                <w:bCs/>
                <w:sz w:val="20"/>
                <w:szCs w:val="20"/>
              </w:rPr>
              <w:t>)</w:t>
            </w:r>
            <w:r w:rsidRPr="007155C1">
              <w:rPr>
                <w:spacing w:val="-7"/>
                <w:sz w:val="20"/>
                <w:szCs w:val="20"/>
              </w:rPr>
              <w:t xml:space="preserve"> </w:t>
            </w:r>
            <w:r w:rsidRPr="007155C1">
              <w:rPr>
                <w:sz w:val="20"/>
                <w:szCs w:val="20"/>
              </w:rPr>
              <w:t>that</w:t>
            </w:r>
            <w:r w:rsidRPr="007155C1">
              <w:rPr>
                <w:spacing w:val="-7"/>
                <w:sz w:val="20"/>
                <w:szCs w:val="20"/>
              </w:rPr>
              <w:t xml:space="preserve"> </w:t>
            </w:r>
            <w:r w:rsidRPr="007155C1">
              <w:rPr>
                <w:sz w:val="20"/>
                <w:szCs w:val="20"/>
              </w:rPr>
              <w:t>are</w:t>
            </w:r>
            <w:r w:rsidRPr="007155C1">
              <w:rPr>
                <w:spacing w:val="-7"/>
                <w:sz w:val="20"/>
                <w:szCs w:val="20"/>
              </w:rPr>
              <w:t xml:space="preserve"> </w:t>
            </w:r>
            <w:r w:rsidRPr="007155C1">
              <w:rPr>
                <w:sz w:val="20"/>
                <w:szCs w:val="20"/>
              </w:rPr>
              <w:t>harmful</w:t>
            </w:r>
            <w:r w:rsidRPr="007155C1">
              <w:rPr>
                <w:spacing w:val="-7"/>
                <w:sz w:val="20"/>
                <w:szCs w:val="20"/>
              </w:rPr>
              <w:t xml:space="preserve"> </w:t>
            </w:r>
            <w:r w:rsidRPr="007155C1">
              <w:rPr>
                <w:sz w:val="20"/>
                <w:szCs w:val="20"/>
              </w:rPr>
              <w:t>to</w:t>
            </w:r>
            <w:r w:rsidRPr="007155C1">
              <w:rPr>
                <w:spacing w:val="-7"/>
                <w:sz w:val="20"/>
                <w:szCs w:val="20"/>
              </w:rPr>
              <w:t xml:space="preserve"> </w:t>
            </w:r>
            <w:r w:rsidRPr="007155C1">
              <w:rPr>
                <w:sz w:val="20"/>
                <w:szCs w:val="20"/>
              </w:rPr>
              <w:t>human</w:t>
            </w:r>
            <w:r w:rsidRPr="007155C1">
              <w:rPr>
                <w:spacing w:val="-7"/>
                <w:sz w:val="20"/>
                <w:szCs w:val="20"/>
              </w:rPr>
              <w:t xml:space="preserve"> </w:t>
            </w:r>
            <w:r w:rsidRPr="007155C1">
              <w:rPr>
                <w:sz w:val="20"/>
                <w:szCs w:val="20"/>
              </w:rPr>
              <w:t>health.</w:t>
            </w:r>
            <w:r w:rsidRPr="007155C1">
              <w:rPr>
                <w:spacing w:val="-7"/>
                <w:sz w:val="20"/>
                <w:szCs w:val="20"/>
              </w:rPr>
              <w:t xml:space="preserve"> </w:t>
            </w:r>
            <w:r w:rsidRPr="007155C1">
              <w:rPr>
                <w:sz w:val="20"/>
                <w:szCs w:val="20"/>
              </w:rPr>
              <w:t>The</w:t>
            </w:r>
            <w:r w:rsidRPr="007155C1">
              <w:rPr>
                <w:spacing w:val="-7"/>
                <w:sz w:val="20"/>
                <w:szCs w:val="20"/>
              </w:rPr>
              <w:t xml:space="preserve"> </w:t>
            </w:r>
            <w:r w:rsidRPr="007155C1">
              <w:rPr>
                <w:sz w:val="20"/>
                <w:szCs w:val="20"/>
              </w:rPr>
              <w:t>cell</w:t>
            </w:r>
            <w:r w:rsidRPr="007155C1">
              <w:rPr>
                <w:spacing w:val="-7"/>
                <w:sz w:val="20"/>
                <w:szCs w:val="20"/>
              </w:rPr>
              <w:t xml:space="preserve"> </w:t>
            </w:r>
            <w:r w:rsidRPr="007155C1">
              <w:rPr>
                <w:sz w:val="20"/>
                <w:szCs w:val="20"/>
              </w:rPr>
              <w:t>walls</w:t>
            </w:r>
            <w:r w:rsidRPr="007155C1">
              <w:rPr>
                <w:spacing w:val="-7"/>
                <w:sz w:val="20"/>
                <w:szCs w:val="20"/>
              </w:rPr>
              <w:t xml:space="preserve"> </w:t>
            </w:r>
            <w:r w:rsidRPr="007155C1">
              <w:rPr>
                <w:sz w:val="20"/>
                <w:szCs w:val="20"/>
              </w:rPr>
              <w:t>of</w:t>
            </w:r>
            <w:r w:rsidRPr="007155C1">
              <w:rPr>
                <w:spacing w:val="-7"/>
                <w:sz w:val="20"/>
                <w:szCs w:val="20"/>
              </w:rPr>
              <w:t xml:space="preserve"> </w:t>
            </w:r>
            <w:r w:rsidRPr="007155C1">
              <w:rPr>
                <w:sz w:val="20"/>
                <w:szCs w:val="20"/>
              </w:rPr>
              <w:t>most</w:t>
            </w:r>
            <w:r w:rsidRPr="007155C1">
              <w:rPr>
                <w:spacing w:val="-7"/>
                <w:sz w:val="20"/>
                <w:szCs w:val="20"/>
              </w:rPr>
              <w:t xml:space="preserve"> </w:t>
            </w:r>
            <w:r w:rsidRPr="007155C1">
              <w:rPr>
                <w:sz w:val="20"/>
                <w:szCs w:val="20"/>
              </w:rPr>
              <w:t>cyanobacteria contain</w:t>
            </w:r>
            <w:r w:rsidRPr="007155C1">
              <w:rPr>
                <w:spacing w:val="-5"/>
                <w:sz w:val="20"/>
                <w:szCs w:val="20"/>
              </w:rPr>
              <w:t xml:space="preserve"> </w:t>
            </w:r>
            <w:r w:rsidRPr="007155C1">
              <w:rPr>
                <w:sz w:val="20"/>
                <w:szCs w:val="20"/>
              </w:rPr>
              <w:t>polysaccharides</w:t>
            </w:r>
            <w:r w:rsidRPr="007155C1">
              <w:rPr>
                <w:spacing w:val="-5"/>
                <w:sz w:val="20"/>
                <w:szCs w:val="20"/>
              </w:rPr>
              <w:t xml:space="preserve"> </w:t>
            </w:r>
            <w:r w:rsidRPr="007155C1">
              <w:rPr>
                <w:sz w:val="20"/>
                <w:szCs w:val="20"/>
              </w:rPr>
              <w:t>that</w:t>
            </w:r>
            <w:r w:rsidRPr="007155C1">
              <w:rPr>
                <w:spacing w:val="-5"/>
                <w:sz w:val="20"/>
                <w:szCs w:val="20"/>
              </w:rPr>
              <w:t xml:space="preserve"> </w:t>
            </w:r>
            <w:r w:rsidRPr="007155C1">
              <w:rPr>
                <w:sz w:val="20"/>
                <w:szCs w:val="20"/>
              </w:rPr>
              <w:t>may</w:t>
            </w:r>
            <w:r w:rsidRPr="007155C1">
              <w:rPr>
                <w:spacing w:val="-5"/>
                <w:sz w:val="20"/>
                <w:szCs w:val="20"/>
              </w:rPr>
              <w:t xml:space="preserve"> </w:t>
            </w:r>
            <w:r w:rsidRPr="007155C1">
              <w:rPr>
                <w:sz w:val="20"/>
                <w:szCs w:val="20"/>
              </w:rPr>
              <w:t>cause</w:t>
            </w:r>
            <w:r w:rsidRPr="007155C1">
              <w:rPr>
                <w:spacing w:val="-5"/>
                <w:sz w:val="20"/>
                <w:szCs w:val="20"/>
              </w:rPr>
              <w:t xml:space="preserve"> </w:t>
            </w:r>
            <w:r w:rsidRPr="007155C1">
              <w:rPr>
                <w:sz w:val="20"/>
                <w:szCs w:val="20"/>
              </w:rPr>
              <w:t>skin</w:t>
            </w:r>
            <w:r w:rsidRPr="007155C1">
              <w:rPr>
                <w:spacing w:val="-5"/>
                <w:sz w:val="20"/>
                <w:szCs w:val="20"/>
              </w:rPr>
              <w:t xml:space="preserve"> </w:t>
            </w:r>
            <w:r w:rsidRPr="007155C1">
              <w:rPr>
                <w:sz w:val="20"/>
                <w:szCs w:val="20"/>
              </w:rPr>
              <w:t>irritation.</w:t>
            </w:r>
            <w:r w:rsidRPr="007155C1">
              <w:rPr>
                <w:spacing w:val="-5"/>
                <w:sz w:val="20"/>
                <w:szCs w:val="20"/>
              </w:rPr>
              <w:t xml:space="preserve"> </w:t>
            </w:r>
            <w:r w:rsidRPr="007155C1">
              <w:rPr>
                <w:sz w:val="20"/>
                <w:szCs w:val="20"/>
              </w:rPr>
              <w:t>Part</w:t>
            </w:r>
            <w:r w:rsidRPr="007155C1">
              <w:rPr>
                <w:spacing w:val="-5"/>
                <w:sz w:val="20"/>
                <w:szCs w:val="20"/>
              </w:rPr>
              <w:t xml:space="preserve"> </w:t>
            </w:r>
            <w:r w:rsidRPr="007155C1">
              <w:rPr>
                <w:sz w:val="20"/>
                <w:szCs w:val="20"/>
              </w:rPr>
              <w:t>V</w:t>
            </w:r>
            <w:r w:rsidRPr="007155C1">
              <w:rPr>
                <w:spacing w:val="-5"/>
                <w:sz w:val="20"/>
                <w:szCs w:val="20"/>
              </w:rPr>
              <w:t xml:space="preserve"> </w:t>
            </w:r>
            <w:r w:rsidRPr="007155C1">
              <w:rPr>
                <w:sz w:val="20"/>
                <w:szCs w:val="20"/>
              </w:rPr>
              <w:t>contains</w:t>
            </w:r>
            <w:r w:rsidRPr="007155C1">
              <w:rPr>
                <w:spacing w:val="-5"/>
                <w:sz w:val="20"/>
                <w:szCs w:val="20"/>
              </w:rPr>
              <w:t xml:space="preserve"> </w:t>
            </w:r>
            <w:r w:rsidRPr="007155C1">
              <w:rPr>
                <w:sz w:val="20"/>
                <w:szCs w:val="20"/>
              </w:rPr>
              <w:t>fact</w:t>
            </w:r>
            <w:r w:rsidRPr="007155C1">
              <w:rPr>
                <w:spacing w:val="-5"/>
                <w:sz w:val="20"/>
                <w:szCs w:val="20"/>
              </w:rPr>
              <w:t xml:space="preserve"> </w:t>
            </w:r>
            <w:r w:rsidRPr="007155C1">
              <w:rPr>
                <w:sz w:val="20"/>
                <w:szCs w:val="20"/>
              </w:rPr>
              <w:t>sheets</w:t>
            </w:r>
            <w:r w:rsidRPr="007155C1">
              <w:rPr>
                <w:spacing w:val="-5"/>
                <w:sz w:val="20"/>
                <w:szCs w:val="20"/>
              </w:rPr>
              <w:t xml:space="preserve"> </w:t>
            </w:r>
            <w:r w:rsidRPr="007155C1">
              <w:rPr>
                <w:sz w:val="20"/>
                <w:szCs w:val="20"/>
              </w:rPr>
              <w:t>on</w:t>
            </w:r>
            <w:r w:rsidRPr="007155C1">
              <w:rPr>
                <w:spacing w:val="-5"/>
                <w:sz w:val="20"/>
                <w:szCs w:val="20"/>
              </w:rPr>
              <w:t xml:space="preserve"> </w:t>
            </w:r>
            <w:r w:rsidRPr="007155C1">
              <w:rPr>
                <w:sz w:val="20"/>
                <w:szCs w:val="20"/>
              </w:rPr>
              <w:t>toxic cyanobacteria and their toxins.</w:t>
            </w:r>
          </w:p>
          <w:p w14:paraId="1F96F09F" w14:textId="77777777" w:rsidR="00255856" w:rsidRPr="007155C1" w:rsidRDefault="00255856" w:rsidP="00544300">
            <w:pPr>
              <w:pStyle w:val="BodyText"/>
              <w:spacing w:before="60" w:after="120" w:line="240" w:lineRule="atLeast"/>
              <w:ind w:left="62"/>
              <w:rPr>
                <w:sz w:val="20"/>
                <w:szCs w:val="20"/>
              </w:rPr>
            </w:pPr>
            <w:r w:rsidRPr="007155C1">
              <w:rPr>
                <w:sz w:val="20"/>
                <w:szCs w:val="20"/>
              </w:rPr>
              <w:t>Management</w:t>
            </w:r>
            <w:r w:rsidRPr="007155C1">
              <w:rPr>
                <w:spacing w:val="-5"/>
                <w:sz w:val="20"/>
                <w:szCs w:val="20"/>
              </w:rPr>
              <w:t xml:space="preserve"> </w:t>
            </w:r>
            <w:r w:rsidRPr="007155C1">
              <w:rPr>
                <w:sz w:val="20"/>
                <w:szCs w:val="20"/>
              </w:rPr>
              <w:t>of</w:t>
            </w:r>
            <w:r w:rsidRPr="007155C1">
              <w:rPr>
                <w:spacing w:val="-3"/>
                <w:sz w:val="20"/>
                <w:szCs w:val="20"/>
              </w:rPr>
              <w:t xml:space="preserve"> </w:t>
            </w:r>
            <w:r w:rsidRPr="007155C1">
              <w:rPr>
                <w:sz w:val="20"/>
                <w:szCs w:val="20"/>
              </w:rPr>
              <w:t>cyanobacteria</w:t>
            </w:r>
            <w:r w:rsidRPr="007155C1">
              <w:rPr>
                <w:spacing w:val="-3"/>
                <w:sz w:val="20"/>
                <w:szCs w:val="20"/>
              </w:rPr>
              <w:t xml:space="preserve"> </w:t>
            </w:r>
            <w:r w:rsidRPr="007155C1">
              <w:rPr>
                <w:spacing w:val="-2"/>
                <w:sz w:val="20"/>
                <w:szCs w:val="20"/>
              </w:rPr>
              <w:t>involves:</w:t>
            </w:r>
          </w:p>
          <w:p w14:paraId="7C99B570" w14:textId="77777777" w:rsidR="00255856" w:rsidRPr="007155C1" w:rsidRDefault="00255856" w:rsidP="007155C1">
            <w:pPr>
              <w:pStyle w:val="ListParagraph"/>
              <w:widowControl w:val="0"/>
              <w:numPr>
                <w:ilvl w:val="0"/>
                <w:numId w:val="20"/>
              </w:numPr>
              <w:autoSpaceDE w:val="0"/>
              <w:autoSpaceDN w:val="0"/>
              <w:spacing w:before="60" w:after="120" w:line="240" w:lineRule="atLeast"/>
              <w:ind w:left="712" w:hanging="283"/>
              <w:rPr>
                <w:szCs w:val="20"/>
              </w:rPr>
            </w:pPr>
            <w:r w:rsidRPr="007155C1">
              <w:rPr>
                <w:szCs w:val="20"/>
              </w:rPr>
              <w:t>minimising</w:t>
            </w:r>
            <w:r w:rsidRPr="007155C1">
              <w:rPr>
                <w:spacing w:val="-5"/>
                <w:szCs w:val="20"/>
              </w:rPr>
              <w:t xml:space="preserve"> </w:t>
            </w:r>
            <w:r w:rsidRPr="007155C1">
              <w:rPr>
                <w:szCs w:val="20"/>
              </w:rPr>
              <w:t>nutrient</w:t>
            </w:r>
            <w:r w:rsidRPr="007155C1">
              <w:rPr>
                <w:spacing w:val="-2"/>
                <w:szCs w:val="20"/>
              </w:rPr>
              <w:t xml:space="preserve"> </w:t>
            </w:r>
            <w:r w:rsidRPr="007155C1">
              <w:rPr>
                <w:szCs w:val="20"/>
              </w:rPr>
              <w:t>inputs</w:t>
            </w:r>
            <w:r w:rsidRPr="007155C1">
              <w:rPr>
                <w:spacing w:val="-2"/>
                <w:szCs w:val="20"/>
              </w:rPr>
              <w:t xml:space="preserve"> </w:t>
            </w:r>
            <w:r w:rsidRPr="007155C1">
              <w:rPr>
                <w:szCs w:val="20"/>
              </w:rPr>
              <w:t>into</w:t>
            </w:r>
            <w:r w:rsidRPr="007155C1">
              <w:rPr>
                <w:spacing w:val="-2"/>
                <w:szCs w:val="20"/>
              </w:rPr>
              <w:t xml:space="preserve"> </w:t>
            </w:r>
            <w:r w:rsidRPr="007155C1">
              <w:rPr>
                <w:szCs w:val="20"/>
              </w:rPr>
              <w:t>source</w:t>
            </w:r>
            <w:r w:rsidRPr="007155C1">
              <w:rPr>
                <w:spacing w:val="-2"/>
                <w:szCs w:val="20"/>
              </w:rPr>
              <w:t xml:space="preserve"> waters</w:t>
            </w:r>
          </w:p>
          <w:p w14:paraId="2FD273F0" w14:textId="77777777" w:rsidR="00255856" w:rsidRPr="007155C1" w:rsidRDefault="00255856" w:rsidP="007155C1">
            <w:pPr>
              <w:pStyle w:val="ListParagraph"/>
              <w:widowControl w:val="0"/>
              <w:numPr>
                <w:ilvl w:val="0"/>
                <w:numId w:val="20"/>
              </w:numPr>
              <w:autoSpaceDE w:val="0"/>
              <w:autoSpaceDN w:val="0"/>
              <w:spacing w:before="60" w:after="120" w:line="240" w:lineRule="atLeast"/>
              <w:ind w:left="712" w:hanging="283"/>
              <w:rPr>
                <w:szCs w:val="20"/>
              </w:rPr>
            </w:pPr>
            <w:r w:rsidRPr="007155C1">
              <w:rPr>
                <w:szCs w:val="20"/>
              </w:rPr>
              <w:t>avoiding</w:t>
            </w:r>
            <w:r w:rsidRPr="007155C1">
              <w:rPr>
                <w:spacing w:val="-9"/>
                <w:szCs w:val="20"/>
              </w:rPr>
              <w:t xml:space="preserve"> </w:t>
            </w:r>
            <w:r w:rsidRPr="007155C1">
              <w:rPr>
                <w:szCs w:val="20"/>
              </w:rPr>
              <w:t>water</w:t>
            </w:r>
            <w:r w:rsidRPr="007155C1">
              <w:rPr>
                <w:spacing w:val="-6"/>
                <w:szCs w:val="20"/>
              </w:rPr>
              <w:t xml:space="preserve"> </w:t>
            </w:r>
            <w:r w:rsidRPr="007155C1">
              <w:rPr>
                <w:szCs w:val="20"/>
              </w:rPr>
              <w:t>from</w:t>
            </w:r>
            <w:r w:rsidRPr="007155C1">
              <w:rPr>
                <w:spacing w:val="-6"/>
                <w:szCs w:val="20"/>
              </w:rPr>
              <w:t xml:space="preserve"> </w:t>
            </w:r>
            <w:r w:rsidRPr="007155C1">
              <w:rPr>
                <w:szCs w:val="20"/>
              </w:rPr>
              <w:t>the</w:t>
            </w:r>
            <w:r w:rsidRPr="007155C1">
              <w:rPr>
                <w:spacing w:val="-6"/>
                <w:szCs w:val="20"/>
              </w:rPr>
              <w:t xml:space="preserve"> </w:t>
            </w:r>
            <w:r w:rsidRPr="007155C1">
              <w:rPr>
                <w:szCs w:val="20"/>
              </w:rPr>
              <w:t>surface</w:t>
            </w:r>
            <w:r w:rsidRPr="007155C1">
              <w:rPr>
                <w:spacing w:val="-6"/>
                <w:szCs w:val="20"/>
              </w:rPr>
              <w:t xml:space="preserve"> </w:t>
            </w:r>
            <w:r w:rsidRPr="007155C1">
              <w:rPr>
                <w:szCs w:val="20"/>
              </w:rPr>
              <w:t>layer</w:t>
            </w:r>
            <w:r w:rsidRPr="007155C1">
              <w:rPr>
                <w:spacing w:val="-6"/>
                <w:szCs w:val="20"/>
              </w:rPr>
              <w:t xml:space="preserve"> </w:t>
            </w:r>
            <w:r w:rsidRPr="007155C1">
              <w:rPr>
                <w:szCs w:val="20"/>
              </w:rPr>
              <w:t>of</w:t>
            </w:r>
            <w:r w:rsidRPr="007155C1">
              <w:rPr>
                <w:spacing w:val="-6"/>
                <w:szCs w:val="20"/>
              </w:rPr>
              <w:t xml:space="preserve"> </w:t>
            </w:r>
            <w:r w:rsidRPr="007155C1">
              <w:rPr>
                <w:szCs w:val="20"/>
              </w:rPr>
              <w:t>stratified</w:t>
            </w:r>
            <w:r w:rsidRPr="007155C1">
              <w:rPr>
                <w:spacing w:val="-6"/>
                <w:szCs w:val="20"/>
              </w:rPr>
              <w:t xml:space="preserve"> </w:t>
            </w:r>
            <w:r w:rsidRPr="007155C1">
              <w:rPr>
                <w:szCs w:val="20"/>
              </w:rPr>
              <w:t>water</w:t>
            </w:r>
            <w:r w:rsidRPr="007155C1">
              <w:rPr>
                <w:spacing w:val="-6"/>
                <w:szCs w:val="20"/>
              </w:rPr>
              <w:t xml:space="preserve"> </w:t>
            </w:r>
            <w:r w:rsidRPr="007155C1">
              <w:rPr>
                <w:spacing w:val="-2"/>
                <w:szCs w:val="20"/>
              </w:rPr>
              <w:t>bodies</w:t>
            </w:r>
          </w:p>
          <w:p w14:paraId="37B6878B" w14:textId="77777777" w:rsidR="00255856" w:rsidRPr="007155C1" w:rsidRDefault="00255856" w:rsidP="007155C1">
            <w:pPr>
              <w:pStyle w:val="ListParagraph"/>
              <w:widowControl w:val="0"/>
              <w:numPr>
                <w:ilvl w:val="0"/>
                <w:numId w:val="20"/>
              </w:numPr>
              <w:autoSpaceDE w:val="0"/>
              <w:autoSpaceDN w:val="0"/>
              <w:spacing w:before="60" w:after="120" w:line="240" w:lineRule="atLeast"/>
              <w:ind w:left="712" w:hanging="283"/>
              <w:rPr>
                <w:szCs w:val="20"/>
              </w:rPr>
            </w:pPr>
            <w:r w:rsidRPr="007155C1">
              <w:rPr>
                <w:szCs w:val="20"/>
              </w:rPr>
              <w:t>promoting</w:t>
            </w:r>
            <w:r w:rsidRPr="007155C1">
              <w:rPr>
                <w:spacing w:val="-9"/>
                <w:szCs w:val="20"/>
              </w:rPr>
              <w:t xml:space="preserve"> </w:t>
            </w:r>
            <w:r w:rsidRPr="007155C1">
              <w:rPr>
                <w:szCs w:val="20"/>
              </w:rPr>
              <w:t>water</w:t>
            </w:r>
            <w:r w:rsidRPr="007155C1">
              <w:rPr>
                <w:spacing w:val="-6"/>
                <w:szCs w:val="20"/>
              </w:rPr>
              <w:t xml:space="preserve"> </w:t>
            </w:r>
            <w:r w:rsidRPr="007155C1">
              <w:rPr>
                <w:szCs w:val="20"/>
              </w:rPr>
              <w:t>movement</w:t>
            </w:r>
            <w:r w:rsidRPr="007155C1">
              <w:rPr>
                <w:spacing w:val="-6"/>
                <w:szCs w:val="20"/>
              </w:rPr>
              <w:t xml:space="preserve"> </w:t>
            </w:r>
            <w:r w:rsidRPr="007155C1">
              <w:rPr>
                <w:szCs w:val="20"/>
              </w:rPr>
              <w:t>(e.g.</w:t>
            </w:r>
            <w:r w:rsidRPr="007155C1">
              <w:rPr>
                <w:spacing w:val="-6"/>
                <w:szCs w:val="20"/>
              </w:rPr>
              <w:t xml:space="preserve"> </w:t>
            </w:r>
            <w:r w:rsidRPr="007155C1">
              <w:rPr>
                <w:szCs w:val="20"/>
              </w:rPr>
              <w:t>through</w:t>
            </w:r>
            <w:r w:rsidRPr="007155C1">
              <w:rPr>
                <w:spacing w:val="-7"/>
                <w:szCs w:val="20"/>
              </w:rPr>
              <w:t xml:space="preserve"> </w:t>
            </w:r>
            <w:r w:rsidRPr="007155C1">
              <w:rPr>
                <w:szCs w:val="20"/>
              </w:rPr>
              <w:t>mixing)</w:t>
            </w:r>
            <w:r w:rsidRPr="007155C1">
              <w:rPr>
                <w:spacing w:val="-6"/>
                <w:szCs w:val="20"/>
              </w:rPr>
              <w:t xml:space="preserve"> </w:t>
            </w:r>
            <w:r w:rsidRPr="007155C1">
              <w:rPr>
                <w:szCs w:val="20"/>
              </w:rPr>
              <w:t>in</w:t>
            </w:r>
            <w:r w:rsidRPr="007155C1">
              <w:rPr>
                <w:spacing w:val="-6"/>
                <w:szCs w:val="20"/>
              </w:rPr>
              <w:t xml:space="preserve"> </w:t>
            </w:r>
            <w:r w:rsidRPr="007155C1">
              <w:rPr>
                <w:szCs w:val="20"/>
              </w:rPr>
              <w:t>unstratified</w:t>
            </w:r>
            <w:r w:rsidRPr="007155C1">
              <w:rPr>
                <w:spacing w:val="-6"/>
                <w:szCs w:val="20"/>
              </w:rPr>
              <w:t xml:space="preserve"> </w:t>
            </w:r>
            <w:r w:rsidRPr="007155C1">
              <w:rPr>
                <w:szCs w:val="20"/>
              </w:rPr>
              <w:t>water</w:t>
            </w:r>
            <w:r w:rsidRPr="007155C1">
              <w:rPr>
                <w:spacing w:val="-6"/>
                <w:szCs w:val="20"/>
              </w:rPr>
              <w:t xml:space="preserve"> </w:t>
            </w:r>
            <w:r w:rsidRPr="007155C1">
              <w:rPr>
                <w:spacing w:val="-2"/>
                <w:szCs w:val="20"/>
              </w:rPr>
              <w:t>bodies</w:t>
            </w:r>
          </w:p>
          <w:p w14:paraId="707AB2AA" w14:textId="77777777" w:rsidR="00255856" w:rsidRPr="007155C1" w:rsidRDefault="00255856" w:rsidP="007155C1">
            <w:pPr>
              <w:pStyle w:val="ListParagraph"/>
              <w:widowControl w:val="0"/>
              <w:numPr>
                <w:ilvl w:val="0"/>
                <w:numId w:val="20"/>
              </w:numPr>
              <w:autoSpaceDE w:val="0"/>
              <w:autoSpaceDN w:val="0"/>
              <w:spacing w:before="60" w:after="120" w:line="240" w:lineRule="atLeast"/>
              <w:ind w:left="712" w:right="731" w:hanging="283"/>
              <w:rPr>
                <w:szCs w:val="20"/>
              </w:rPr>
            </w:pPr>
            <w:r w:rsidRPr="007155C1">
              <w:rPr>
                <w:szCs w:val="20"/>
              </w:rPr>
              <w:t>treating</w:t>
            </w:r>
            <w:r w:rsidRPr="007155C1">
              <w:rPr>
                <w:spacing w:val="-8"/>
                <w:szCs w:val="20"/>
              </w:rPr>
              <w:t xml:space="preserve"> </w:t>
            </w:r>
            <w:r w:rsidRPr="007155C1">
              <w:rPr>
                <w:szCs w:val="20"/>
              </w:rPr>
              <w:t>water</w:t>
            </w:r>
            <w:r w:rsidRPr="007155C1">
              <w:rPr>
                <w:spacing w:val="-8"/>
                <w:szCs w:val="20"/>
              </w:rPr>
              <w:t xml:space="preserve"> </w:t>
            </w:r>
            <w:r w:rsidRPr="007155C1">
              <w:rPr>
                <w:szCs w:val="20"/>
              </w:rPr>
              <w:t>to</w:t>
            </w:r>
            <w:r w:rsidRPr="007155C1">
              <w:rPr>
                <w:spacing w:val="-8"/>
                <w:szCs w:val="20"/>
              </w:rPr>
              <w:t xml:space="preserve"> </w:t>
            </w:r>
            <w:r w:rsidRPr="007155C1">
              <w:rPr>
                <w:szCs w:val="20"/>
              </w:rPr>
              <w:t>remove</w:t>
            </w:r>
            <w:r w:rsidRPr="007155C1">
              <w:rPr>
                <w:spacing w:val="-8"/>
                <w:szCs w:val="20"/>
              </w:rPr>
              <w:t xml:space="preserve"> </w:t>
            </w:r>
            <w:r w:rsidRPr="007155C1">
              <w:rPr>
                <w:szCs w:val="20"/>
              </w:rPr>
              <w:t>cyanobacterial</w:t>
            </w:r>
            <w:r w:rsidRPr="007155C1">
              <w:rPr>
                <w:spacing w:val="-8"/>
                <w:szCs w:val="20"/>
              </w:rPr>
              <w:t xml:space="preserve"> </w:t>
            </w:r>
            <w:r w:rsidRPr="007155C1">
              <w:rPr>
                <w:szCs w:val="20"/>
              </w:rPr>
              <w:t>cells</w:t>
            </w:r>
            <w:r w:rsidRPr="007155C1">
              <w:rPr>
                <w:spacing w:val="-8"/>
                <w:szCs w:val="20"/>
              </w:rPr>
              <w:t xml:space="preserve"> </w:t>
            </w:r>
            <w:r w:rsidRPr="007155C1">
              <w:rPr>
                <w:szCs w:val="20"/>
              </w:rPr>
              <w:t>and</w:t>
            </w:r>
            <w:r w:rsidRPr="007155C1">
              <w:rPr>
                <w:spacing w:val="-8"/>
                <w:szCs w:val="20"/>
              </w:rPr>
              <w:t xml:space="preserve"> </w:t>
            </w:r>
            <w:r w:rsidRPr="007155C1">
              <w:rPr>
                <w:szCs w:val="20"/>
              </w:rPr>
              <w:t>taste</w:t>
            </w:r>
            <w:r w:rsidRPr="007155C1">
              <w:rPr>
                <w:spacing w:val="-8"/>
                <w:szCs w:val="20"/>
              </w:rPr>
              <w:t xml:space="preserve"> </w:t>
            </w:r>
            <w:r w:rsidRPr="007155C1">
              <w:rPr>
                <w:szCs w:val="20"/>
              </w:rPr>
              <w:t>and</w:t>
            </w:r>
            <w:r w:rsidRPr="007155C1">
              <w:rPr>
                <w:spacing w:val="-8"/>
                <w:szCs w:val="20"/>
              </w:rPr>
              <w:t xml:space="preserve"> </w:t>
            </w:r>
            <w:r w:rsidRPr="007155C1">
              <w:rPr>
                <w:szCs w:val="20"/>
              </w:rPr>
              <w:t>odour</w:t>
            </w:r>
            <w:r w:rsidRPr="007155C1">
              <w:rPr>
                <w:spacing w:val="-8"/>
                <w:szCs w:val="20"/>
              </w:rPr>
              <w:t xml:space="preserve"> </w:t>
            </w:r>
            <w:r w:rsidRPr="007155C1">
              <w:rPr>
                <w:szCs w:val="20"/>
              </w:rPr>
              <w:t>compounds</w:t>
            </w:r>
            <w:r w:rsidRPr="007155C1">
              <w:rPr>
                <w:spacing w:val="-8"/>
                <w:szCs w:val="20"/>
              </w:rPr>
              <w:t xml:space="preserve"> </w:t>
            </w:r>
            <w:r w:rsidRPr="007155C1">
              <w:rPr>
                <w:szCs w:val="20"/>
              </w:rPr>
              <w:t>and inactivate cyanotoxins.</w:t>
            </w:r>
          </w:p>
          <w:p w14:paraId="668EAFE8" w14:textId="4D325DF8" w:rsidR="00BD15D3" w:rsidRPr="007155C1" w:rsidRDefault="00255856" w:rsidP="007155C1">
            <w:pPr>
              <w:pStyle w:val="BodyText"/>
              <w:spacing w:before="60" w:after="120" w:line="240" w:lineRule="atLeast"/>
              <w:ind w:left="143"/>
              <w:rPr>
                <w:sz w:val="20"/>
                <w:szCs w:val="20"/>
              </w:rPr>
            </w:pPr>
            <w:r w:rsidRPr="007155C1">
              <w:rPr>
                <w:sz w:val="20"/>
                <w:szCs w:val="20"/>
              </w:rPr>
              <w:t>Other pathogens that primarily cause infections of the respiratory system, skin, eyes or other organ</w:t>
            </w:r>
            <w:r w:rsidRPr="007155C1">
              <w:rPr>
                <w:spacing w:val="-7"/>
                <w:sz w:val="20"/>
                <w:szCs w:val="20"/>
              </w:rPr>
              <w:t xml:space="preserve"> </w:t>
            </w:r>
            <w:r w:rsidRPr="007155C1">
              <w:rPr>
                <w:sz w:val="20"/>
                <w:szCs w:val="20"/>
              </w:rPr>
              <w:t>systems</w:t>
            </w:r>
            <w:r w:rsidRPr="007155C1">
              <w:rPr>
                <w:spacing w:val="-7"/>
                <w:sz w:val="20"/>
                <w:szCs w:val="20"/>
              </w:rPr>
              <w:t xml:space="preserve"> </w:t>
            </w:r>
            <w:r w:rsidRPr="007155C1">
              <w:rPr>
                <w:sz w:val="20"/>
                <w:szCs w:val="20"/>
              </w:rPr>
              <w:t>can</w:t>
            </w:r>
            <w:r w:rsidRPr="007155C1">
              <w:rPr>
                <w:spacing w:val="-7"/>
                <w:sz w:val="20"/>
                <w:szCs w:val="20"/>
              </w:rPr>
              <w:t xml:space="preserve"> </w:t>
            </w:r>
            <w:r w:rsidRPr="007155C1">
              <w:rPr>
                <w:sz w:val="20"/>
                <w:szCs w:val="20"/>
              </w:rPr>
              <w:t>be</w:t>
            </w:r>
            <w:r w:rsidRPr="007155C1">
              <w:rPr>
                <w:spacing w:val="-7"/>
                <w:sz w:val="20"/>
                <w:szCs w:val="20"/>
              </w:rPr>
              <w:t xml:space="preserve"> </w:t>
            </w:r>
            <w:r w:rsidRPr="007155C1">
              <w:rPr>
                <w:sz w:val="20"/>
                <w:szCs w:val="20"/>
              </w:rPr>
              <w:t>spread</w:t>
            </w:r>
            <w:r w:rsidRPr="007155C1">
              <w:rPr>
                <w:spacing w:val="-7"/>
                <w:sz w:val="20"/>
                <w:szCs w:val="20"/>
              </w:rPr>
              <w:t xml:space="preserve"> </w:t>
            </w:r>
            <w:r w:rsidRPr="007155C1">
              <w:rPr>
                <w:sz w:val="20"/>
                <w:szCs w:val="20"/>
              </w:rPr>
              <w:t>via</w:t>
            </w:r>
            <w:r w:rsidRPr="007155C1">
              <w:rPr>
                <w:spacing w:val="-7"/>
                <w:sz w:val="20"/>
                <w:szCs w:val="20"/>
              </w:rPr>
              <w:t xml:space="preserve"> </w:t>
            </w:r>
            <w:r w:rsidRPr="007155C1">
              <w:rPr>
                <w:sz w:val="20"/>
                <w:szCs w:val="20"/>
              </w:rPr>
              <w:t>drinking</w:t>
            </w:r>
            <w:r w:rsidRPr="007155C1">
              <w:rPr>
                <w:spacing w:val="-7"/>
                <w:sz w:val="20"/>
                <w:szCs w:val="20"/>
              </w:rPr>
              <w:t xml:space="preserve"> </w:t>
            </w:r>
            <w:r w:rsidRPr="007155C1">
              <w:rPr>
                <w:sz w:val="20"/>
                <w:szCs w:val="20"/>
              </w:rPr>
              <w:t>water.</w:t>
            </w:r>
            <w:r w:rsidRPr="007155C1">
              <w:rPr>
                <w:spacing w:val="-7"/>
                <w:sz w:val="20"/>
                <w:szCs w:val="20"/>
              </w:rPr>
              <w:t xml:space="preserve"> </w:t>
            </w:r>
            <w:r w:rsidRPr="007155C1">
              <w:rPr>
                <w:sz w:val="20"/>
                <w:szCs w:val="20"/>
              </w:rPr>
              <w:t>In</w:t>
            </w:r>
            <w:r w:rsidRPr="007155C1">
              <w:rPr>
                <w:spacing w:val="-7"/>
                <w:sz w:val="20"/>
                <w:szCs w:val="20"/>
              </w:rPr>
              <w:t xml:space="preserve"> </w:t>
            </w:r>
            <w:r w:rsidRPr="007155C1">
              <w:rPr>
                <w:sz w:val="20"/>
                <w:szCs w:val="20"/>
              </w:rPr>
              <w:t>practice</w:t>
            </w:r>
            <w:r w:rsidRPr="007155C1">
              <w:rPr>
                <w:spacing w:val="-7"/>
                <w:sz w:val="20"/>
                <w:szCs w:val="20"/>
              </w:rPr>
              <w:t xml:space="preserve"> </w:t>
            </w:r>
            <w:r w:rsidRPr="007155C1">
              <w:rPr>
                <w:sz w:val="20"/>
                <w:szCs w:val="20"/>
              </w:rPr>
              <w:t>the</w:t>
            </w:r>
            <w:r w:rsidRPr="007155C1">
              <w:rPr>
                <w:spacing w:val="-7"/>
                <w:sz w:val="20"/>
                <w:szCs w:val="20"/>
              </w:rPr>
              <w:t xml:space="preserve"> </w:t>
            </w:r>
            <w:r w:rsidRPr="007155C1">
              <w:rPr>
                <w:sz w:val="20"/>
                <w:szCs w:val="20"/>
              </w:rPr>
              <w:t>processes</w:t>
            </w:r>
            <w:r w:rsidRPr="007155C1">
              <w:rPr>
                <w:spacing w:val="-7"/>
                <w:sz w:val="20"/>
                <w:szCs w:val="20"/>
              </w:rPr>
              <w:t xml:space="preserve"> </w:t>
            </w:r>
            <w:r w:rsidRPr="007155C1">
              <w:rPr>
                <w:sz w:val="20"/>
                <w:szCs w:val="20"/>
              </w:rPr>
              <w:t>for</w:t>
            </w:r>
            <w:r w:rsidRPr="007155C1">
              <w:rPr>
                <w:spacing w:val="-7"/>
                <w:sz w:val="20"/>
                <w:szCs w:val="20"/>
              </w:rPr>
              <w:t xml:space="preserve"> </w:t>
            </w:r>
            <w:r w:rsidRPr="007155C1">
              <w:rPr>
                <w:sz w:val="20"/>
                <w:szCs w:val="20"/>
              </w:rPr>
              <w:t>managing</w:t>
            </w:r>
            <w:r w:rsidRPr="007155C1">
              <w:rPr>
                <w:spacing w:val="-7"/>
                <w:sz w:val="20"/>
                <w:szCs w:val="20"/>
              </w:rPr>
              <w:t xml:space="preserve"> </w:t>
            </w:r>
            <w:r w:rsidRPr="007155C1">
              <w:rPr>
                <w:sz w:val="20"/>
                <w:szCs w:val="20"/>
              </w:rPr>
              <w:t xml:space="preserve">enteric pathogen risks will also control these </w:t>
            </w:r>
            <w:r w:rsidRPr="007155C1">
              <w:rPr>
                <w:b/>
                <w:bCs/>
                <w:sz w:val="20"/>
                <w:szCs w:val="20"/>
                <w:highlight w:val="yellow"/>
              </w:rPr>
              <w:t>opportunistic</w:t>
            </w:r>
            <w:r w:rsidRPr="007155C1">
              <w:rPr>
                <w:sz w:val="20"/>
                <w:szCs w:val="20"/>
              </w:rPr>
              <w:t xml:space="preserve"> pathogens if residual disinfection is maintained. These pathogens are discussed further in Section 5.5 and in the corresponding fact sheets in Part V.</w:t>
            </w:r>
          </w:p>
        </w:tc>
      </w:tr>
      <w:tr w:rsidR="00BD15D3" w:rsidRPr="007155C1" w14:paraId="66EBE7CE" w14:textId="77777777" w:rsidTr="1D6DD25F">
        <w:tc>
          <w:tcPr>
            <w:tcW w:w="565" w:type="dxa"/>
          </w:tcPr>
          <w:p w14:paraId="49234817" w14:textId="5BCF28DB" w:rsidR="00BD15D3" w:rsidRPr="007155C1" w:rsidRDefault="00DC1D1C" w:rsidP="007155C1">
            <w:pPr>
              <w:spacing w:before="60" w:after="120" w:line="240" w:lineRule="atLeast"/>
              <w:rPr>
                <w:szCs w:val="20"/>
              </w:rPr>
            </w:pPr>
            <w:r>
              <w:rPr>
                <w:szCs w:val="20"/>
              </w:rPr>
              <w:lastRenderedPageBreak/>
              <w:t>5</w:t>
            </w:r>
          </w:p>
        </w:tc>
        <w:tc>
          <w:tcPr>
            <w:tcW w:w="2129" w:type="dxa"/>
          </w:tcPr>
          <w:p w14:paraId="2B85A7F2" w14:textId="77777777" w:rsidR="00DA0AB6" w:rsidRDefault="00DA0AB6" w:rsidP="007155C1">
            <w:pPr>
              <w:spacing w:before="60" w:after="120" w:line="240" w:lineRule="atLeast"/>
              <w:rPr>
                <w:szCs w:val="20"/>
              </w:rPr>
            </w:pPr>
            <w:r>
              <w:rPr>
                <w:szCs w:val="20"/>
              </w:rPr>
              <w:t xml:space="preserve">Visit </w:t>
            </w:r>
            <w:hyperlink r:id="rId20" w:history="1">
              <w:r w:rsidRPr="008A2B4C">
                <w:rPr>
                  <w:rStyle w:val="Hyperlink"/>
                  <w:szCs w:val="20"/>
                </w:rPr>
                <w:t>Chapter 5.3 Assessing microbial risk</w:t>
              </w:r>
            </w:hyperlink>
            <w:r>
              <w:rPr>
                <w:szCs w:val="20"/>
              </w:rPr>
              <w:t xml:space="preserve"> of the Guidelines </w:t>
            </w:r>
          </w:p>
          <w:p w14:paraId="44D15B1A" w14:textId="692780D0" w:rsidR="00A917DC" w:rsidRDefault="00A917DC" w:rsidP="007155C1">
            <w:pPr>
              <w:spacing w:before="60" w:after="120" w:line="240" w:lineRule="atLeast"/>
              <w:rPr>
                <w:szCs w:val="20"/>
              </w:rPr>
            </w:pPr>
            <w:r>
              <w:rPr>
                <w:szCs w:val="20"/>
              </w:rPr>
              <w:lastRenderedPageBreak/>
              <w:t>(p76 of PDF)</w:t>
            </w:r>
          </w:p>
          <w:p w14:paraId="69917099" w14:textId="5540CE59" w:rsidR="00EB663D" w:rsidRPr="007155C1" w:rsidRDefault="00EB663D" w:rsidP="007155C1">
            <w:pPr>
              <w:spacing w:before="60" w:after="120" w:line="240" w:lineRule="atLeast"/>
              <w:rPr>
                <w:szCs w:val="20"/>
              </w:rPr>
            </w:pPr>
          </w:p>
        </w:tc>
        <w:tc>
          <w:tcPr>
            <w:tcW w:w="5919" w:type="dxa"/>
          </w:tcPr>
          <w:p w14:paraId="692D34FC" w14:textId="35340FD6" w:rsidR="00521629" w:rsidRPr="00521629" w:rsidRDefault="00EC36D7" w:rsidP="007155C1">
            <w:pPr>
              <w:spacing w:before="60" w:after="120" w:line="240" w:lineRule="atLeast"/>
              <w:rPr>
                <w:szCs w:val="20"/>
              </w:rPr>
            </w:pPr>
            <w:r w:rsidRPr="005452AC">
              <w:rPr>
                <w:b/>
                <w:bCs/>
                <w:szCs w:val="20"/>
              </w:rPr>
              <w:lastRenderedPageBreak/>
              <w:t>[</w:t>
            </w:r>
            <w:r w:rsidRPr="005452AC">
              <w:rPr>
                <w:b/>
                <w:bCs/>
                <w:i/>
                <w:iCs/>
                <w:szCs w:val="20"/>
              </w:rPr>
              <w:t>unchanged text omitted</w:t>
            </w:r>
            <w:r w:rsidRPr="005452AC">
              <w:rPr>
                <w:b/>
                <w:bCs/>
                <w:szCs w:val="20"/>
              </w:rPr>
              <w:t>]</w:t>
            </w:r>
          </w:p>
          <w:p w14:paraId="0656A701" w14:textId="77777777" w:rsidR="00521629" w:rsidRPr="00521629" w:rsidRDefault="00521629" w:rsidP="007155C1">
            <w:pPr>
              <w:numPr>
                <w:ilvl w:val="1"/>
                <w:numId w:val="21"/>
              </w:numPr>
              <w:spacing w:before="60" w:after="120" w:line="240" w:lineRule="atLeast"/>
              <w:ind w:left="229" w:hanging="229"/>
              <w:rPr>
                <w:szCs w:val="20"/>
              </w:rPr>
            </w:pPr>
            <w:r w:rsidRPr="00521629">
              <w:rPr>
                <w:szCs w:val="20"/>
              </w:rPr>
              <w:t xml:space="preserve">Risk assessment can be undertaken at different levels of detail and rigour depending on the purpose of the work (e.g. meeting regulatory requirements). This can </w:t>
            </w:r>
            <w:r w:rsidRPr="00521629">
              <w:rPr>
                <w:szCs w:val="20"/>
              </w:rPr>
              <w:lastRenderedPageBreak/>
              <w:t xml:space="preserve">include simple categorical identification of hazards and risks through to qualitative risk assessment and quantitative microbial risk assessment (QMRA) (Deere and Davison 2005; WHO 2016). </w:t>
            </w:r>
            <w:r w:rsidRPr="00521629">
              <w:rPr>
                <w:b/>
                <w:bCs/>
                <w:szCs w:val="20"/>
              </w:rPr>
              <w:t xml:space="preserve">Qualitative risk assessment </w:t>
            </w:r>
            <w:r w:rsidRPr="00521629">
              <w:rPr>
                <w:szCs w:val="20"/>
              </w:rPr>
              <w:t xml:space="preserve">rates the risks using categories of likelihood and consequence (see Section 3.2.3). The approach is good for screening large numbers of risks rapidly (as detailed in Element 2 of the Framework, see Section 3.2.3). </w:t>
            </w:r>
          </w:p>
          <w:p w14:paraId="0B997A0C" w14:textId="341AA5A7" w:rsidR="00521629" w:rsidRPr="007155C1" w:rsidRDefault="00521629" w:rsidP="007155C1">
            <w:pPr>
              <w:numPr>
                <w:ilvl w:val="2"/>
                <w:numId w:val="21"/>
              </w:numPr>
              <w:spacing w:before="60" w:after="120" w:line="240" w:lineRule="atLeast"/>
              <w:rPr>
                <w:szCs w:val="20"/>
              </w:rPr>
            </w:pPr>
            <w:r w:rsidRPr="007155C1">
              <w:rPr>
                <w:b/>
                <w:bCs/>
                <w:szCs w:val="20"/>
              </w:rPr>
              <w:t xml:space="preserve">- </w:t>
            </w:r>
            <w:r w:rsidRPr="00521629">
              <w:rPr>
                <w:b/>
                <w:bCs/>
                <w:szCs w:val="20"/>
              </w:rPr>
              <w:t xml:space="preserve">Quantitative Microbial Risk Assessment (QMRA) </w:t>
            </w:r>
            <w:r w:rsidRPr="00521629">
              <w:rPr>
                <w:szCs w:val="20"/>
              </w:rPr>
              <w:t xml:space="preserve">involves quantifying each component of the exposure pathway, together with the estimated health outcome. The outcome of a QMRA is a quantitative assessment of risk and is most applicable for answering quantitative questions such as: “What is safe?” and “How much treatment is required to achieve safety?” </w:t>
            </w:r>
          </w:p>
        </w:tc>
        <w:tc>
          <w:tcPr>
            <w:tcW w:w="7264" w:type="dxa"/>
          </w:tcPr>
          <w:p w14:paraId="50E58719" w14:textId="4CC050B6" w:rsidR="00BD15D3" w:rsidRPr="007155C1" w:rsidRDefault="00EC36D7" w:rsidP="007155C1">
            <w:pPr>
              <w:spacing w:before="60" w:after="120" w:line="240" w:lineRule="atLeast"/>
              <w:rPr>
                <w:szCs w:val="20"/>
              </w:rPr>
            </w:pPr>
            <w:r w:rsidRPr="005452AC">
              <w:rPr>
                <w:b/>
                <w:bCs/>
                <w:szCs w:val="20"/>
              </w:rPr>
              <w:lastRenderedPageBreak/>
              <w:t>[</w:t>
            </w:r>
            <w:r w:rsidRPr="005452AC">
              <w:rPr>
                <w:b/>
                <w:bCs/>
                <w:i/>
                <w:iCs/>
                <w:szCs w:val="20"/>
              </w:rPr>
              <w:t>unchanged text omitted</w:t>
            </w:r>
            <w:r w:rsidRPr="005452AC">
              <w:rPr>
                <w:b/>
                <w:bCs/>
                <w:szCs w:val="20"/>
              </w:rPr>
              <w:t>]</w:t>
            </w:r>
          </w:p>
          <w:p w14:paraId="107CA6FF" w14:textId="77777777" w:rsidR="00143232" w:rsidRPr="007155C1" w:rsidRDefault="00143232" w:rsidP="007155C1">
            <w:pPr>
              <w:pStyle w:val="ListParagraph"/>
              <w:widowControl w:val="0"/>
              <w:numPr>
                <w:ilvl w:val="0"/>
                <w:numId w:val="22"/>
              </w:numPr>
              <w:tabs>
                <w:tab w:val="left" w:pos="368"/>
                <w:tab w:val="left" w:pos="370"/>
              </w:tabs>
              <w:autoSpaceDE w:val="0"/>
              <w:autoSpaceDN w:val="0"/>
              <w:spacing w:before="60" w:after="120" w:line="240" w:lineRule="atLeast"/>
              <w:ind w:right="667"/>
              <w:jc w:val="both"/>
              <w:rPr>
                <w:szCs w:val="20"/>
              </w:rPr>
            </w:pPr>
            <w:r w:rsidRPr="007155C1">
              <w:rPr>
                <w:szCs w:val="20"/>
              </w:rPr>
              <w:t>Risk</w:t>
            </w:r>
            <w:r w:rsidRPr="007155C1">
              <w:rPr>
                <w:spacing w:val="-1"/>
                <w:szCs w:val="20"/>
              </w:rPr>
              <w:t xml:space="preserve"> </w:t>
            </w:r>
            <w:r w:rsidRPr="007155C1">
              <w:rPr>
                <w:szCs w:val="20"/>
              </w:rPr>
              <w:t>assessment</w:t>
            </w:r>
            <w:r w:rsidRPr="007155C1">
              <w:rPr>
                <w:spacing w:val="-1"/>
                <w:szCs w:val="20"/>
              </w:rPr>
              <w:t xml:space="preserve"> </w:t>
            </w:r>
            <w:r w:rsidRPr="007155C1">
              <w:rPr>
                <w:szCs w:val="20"/>
              </w:rPr>
              <w:t>can</w:t>
            </w:r>
            <w:r w:rsidRPr="007155C1">
              <w:rPr>
                <w:spacing w:val="-1"/>
                <w:szCs w:val="20"/>
              </w:rPr>
              <w:t xml:space="preserve"> </w:t>
            </w:r>
            <w:r w:rsidRPr="007155C1">
              <w:rPr>
                <w:szCs w:val="20"/>
              </w:rPr>
              <w:t>be</w:t>
            </w:r>
            <w:r w:rsidRPr="007155C1">
              <w:rPr>
                <w:spacing w:val="-1"/>
                <w:szCs w:val="20"/>
              </w:rPr>
              <w:t xml:space="preserve"> </w:t>
            </w:r>
            <w:r w:rsidRPr="007155C1">
              <w:rPr>
                <w:szCs w:val="20"/>
              </w:rPr>
              <w:t>undertaken</w:t>
            </w:r>
            <w:r w:rsidRPr="007155C1">
              <w:rPr>
                <w:spacing w:val="-1"/>
                <w:szCs w:val="20"/>
              </w:rPr>
              <w:t xml:space="preserve"> </w:t>
            </w:r>
            <w:r w:rsidRPr="007155C1">
              <w:rPr>
                <w:szCs w:val="20"/>
              </w:rPr>
              <w:t>at</w:t>
            </w:r>
            <w:r w:rsidRPr="007155C1">
              <w:rPr>
                <w:spacing w:val="-1"/>
                <w:szCs w:val="20"/>
              </w:rPr>
              <w:t xml:space="preserve"> </w:t>
            </w:r>
            <w:r w:rsidRPr="007155C1">
              <w:rPr>
                <w:szCs w:val="20"/>
              </w:rPr>
              <w:t>different</w:t>
            </w:r>
            <w:r w:rsidRPr="007155C1">
              <w:rPr>
                <w:spacing w:val="-1"/>
                <w:szCs w:val="20"/>
              </w:rPr>
              <w:t xml:space="preserve"> </w:t>
            </w:r>
            <w:r w:rsidRPr="007155C1">
              <w:rPr>
                <w:szCs w:val="20"/>
              </w:rPr>
              <w:t>levels</w:t>
            </w:r>
            <w:r w:rsidRPr="007155C1">
              <w:rPr>
                <w:spacing w:val="-1"/>
                <w:szCs w:val="20"/>
              </w:rPr>
              <w:t xml:space="preserve"> </w:t>
            </w:r>
            <w:r w:rsidRPr="007155C1">
              <w:rPr>
                <w:szCs w:val="20"/>
              </w:rPr>
              <w:t>of</w:t>
            </w:r>
            <w:r w:rsidRPr="007155C1">
              <w:rPr>
                <w:spacing w:val="-1"/>
                <w:szCs w:val="20"/>
              </w:rPr>
              <w:t xml:space="preserve"> </w:t>
            </w:r>
            <w:r w:rsidRPr="007155C1">
              <w:rPr>
                <w:szCs w:val="20"/>
              </w:rPr>
              <w:t>detail</w:t>
            </w:r>
            <w:r w:rsidRPr="007155C1">
              <w:rPr>
                <w:spacing w:val="-1"/>
                <w:szCs w:val="20"/>
              </w:rPr>
              <w:t xml:space="preserve"> </w:t>
            </w:r>
            <w:r w:rsidRPr="007155C1">
              <w:rPr>
                <w:szCs w:val="20"/>
              </w:rPr>
              <w:t>and</w:t>
            </w:r>
            <w:r w:rsidRPr="007155C1">
              <w:rPr>
                <w:spacing w:val="-1"/>
                <w:szCs w:val="20"/>
              </w:rPr>
              <w:t xml:space="preserve"> </w:t>
            </w:r>
            <w:r w:rsidRPr="007155C1">
              <w:rPr>
                <w:szCs w:val="20"/>
              </w:rPr>
              <w:t>rigour</w:t>
            </w:r>
            <w:r w:rsidRPr="007155C1">
              <w:rPr>
                <w:spacing w:val="-1"/>
                <w:szCs w:val="20"/>
              </w:rPr>
              <w:t xml:space="preserve"> </w:t>
            </w:r>
            <w:r w:rsidRPr="007155C1">
              <w:rPr>
                <w:szCs w:val="20"/>
              </w:rPr>
              <w:t>depending</w:t>
            </w:r>
            <w:r w:rsidRPr="007155C1">
              <w:rPr>
                <w:spacing w:val="-1"/>
                <w:szCs w:val="20"/>
              </w:rPr>
              <w:t xml:space="preserve"> </w:t>
            </w:r>
            <w:r w:rsidRPr="007155C1">
              <w:rPr>
                <w:szCs w:val="20"/>
              </w:rPr>
              <w:t>on the</w:t>
            </w:r>
            <w:r w:rsidRPr="007155C1">
              <w:rPr>
                <w:spacing w:val="-2"/>
                <w:szCs w:val="20"/>
              </w:rPr>
              <w:t xml:space="preserve"> </w:t>
            </w:r>
            <w:r w:rsidRPr="007155C1">
              <w:rPr>
                <w:szCs w:val="20"/>
              </w:rPr>
              <w:t>purpose</w:t>
            </w:r>
            <w:r w:rsidRPr="007155C1">
              <w:rPr>
                <w:spacing w:val="-2"/>
                <w:szCs w:val="20"/>
              </w:rPr>
              <w:t xml:space="preserve"> </w:t>
            </w:r>
            <w:r w:rsidRPr="007155C1">
              <w:rPr>
                <w:szCs w:val="20"/>
              </w:rPr>
              <w:t>of</w:t>
            </w:r>
            <w:r w:rsidRPr="007155C1">
              <w:rPr>
                <w:spacing w:val="-2"/>
                <w:szCs w:val="20"/>
              </w:rPr>
              <w:t xml:space="preserve"> </w:t>
            </w:r>
            <w:r w:rsidRPr="007155C1">
              <w:rPr>
                <w:szCs w:val="20"/>
              </w:rPr>
              <w:t>the</w:t>
            </w:r>
            <w:r w:rsidRPr="007155C1">
              <w:rPr>
                <w:spacing w:val="-2"/>
                <w:szCs w:val="20"/>
              </w:rPr>
              <w:t xml:space="preserve"> </w:t>
            </w:r>
            <w:r w:rsidRPr="007155C1">
              <w:rPr>
                <w:szCs w:val="20"/>
              </w:rPr>
              <w:t>work</w:t>
            </w:r>
            <w:r w:rsidRPr="007155C1">
              <w:rPr>
                <w:spacing w:val="-2"/>
                <w:szCs w:val="20"/>
              </w:rPr>
              <w:t xml:space="preserve"> </w:t>
            </w:r>
            <w:r w:rsidRPr="007155C1">
              <w:rPr>
                <w:szCs w:val="20"/>
              </w:rPr>
              <w:t>(e.g.</w:t>
            </w:r>
            <w:r w:rsidRPr="007155C1">
              <w:rPr>
                <w:spacing w:val="-2"/>
                <w:szCs w:val="20"/>
              </w:rPr>
              <w:t xml:space="preserve"> </w:t>
            </w:r>
            <w:r w:rsidRPr="007155C1">
              <w:rPr>
                <w:szCs w:val="20"/>
              </w:rPr>
              <w:t>meeting</w:t>
            </w:r>
            <w:r w:rsidRPr="007155C1">
              <w:rPr>
                <w:spacing w:val="-2"/>
                <w:szCs w:val="20"/>
              </w:rPr>
              <w:t xml:space="preserve"> </w:t>
            </w:r>
            <w:r w:rsidRPr="007155C1">
              <w:rPr>
                <w:szCs w:val="20"/>
              </w:rPr>
              <w:t>regulatory</w:t>
            </w:r>
            <w:r w:rsidRPr="007155C1">
              <w:rPr>
                <w:spacing w:val="-2"/>
                <w:szCs w:val="20"/>
              </w:rPr>
              <w:t xml:space="preserve"> </w:t>
            </w:r>
            <w:r w:rsidRPr="007155C1">
              <w:rPr>
                <w:szCs w:val="20"/>
              </w:rPr>
              <w:t>requirements).</w:t>
            </w:r>
            <w:r w:rsidRPr="007155C1">
              <w:rPr>
                <w:spacing w:val="-2"/>
                <w:szCs w:val="20"/>
              </w:rPr>
              <w:t xml:space="preserve"> </w:t>
            </w:r>
            <w:r w:rsidRPr="007155C1">
              <w:rPr>
                <w:szCs w:val="20"/>
              </w:rPr>
              <w:t>This</w:t>
            </w:r>
            <w:r w:rsidRPr="007155C1">
              <w:rPr>
                <w:spacing w:val="-2"/>
                <w:szCs w:val="20"/>
              </w:rPr>
              <w:t xml:space="preserve"> </w:t>
            </w:r>
            <w:r w:rsidRPr="007155C1">
              <w:rPr>
                <w:szCs w:val="20"/>
              </w:rPr>
              <w:t>can</w:t>
            </w:r>
            <w:r w:rsidRPr="007155C1">
              <w:rPr>
                <w:spacing w:val="-2"/>
                <w:szCs w:val="20"/>
              </w:rPr>
              <w:t xml:space="preserve"> </w:t>
            </w:r>
            <w:r w:rsidRPr="007155C1">
              <w:rPr>
                <w:szCs w:val="20"/>
              </w:rPr>
              <w:t>include</w:t>
            </w:r>
            <w:r w:rsidRPr="007155C1">
              <w:rPr>
                <w:spacing w:val="-2"/>
                <w:szCs w:val="20"/>
              </w:rPr>
              <w:t xml:space="preserve"> </w:t>
            </w:r>
            <w:r w:rsidRPr="007155C1">
              <w:rPr>
                <w:szCs w:val="20"/>
              </w:rPr>
              <w:t xml:space="preserve">simple </w:t>
            </w:r>
            <w:r w:rsidRPr="007155C1">
              <w:rPr>
                <w:szCs w:val="20"/>
              </w:rPr>
              <w:lastRenderedPageBreak/>
              <w:t>categorical</w:t>
            </w:r>
            <w:r w:rsidRPr="007155C1">
              <w:rPr>
                <w:spacing w:val="-6"/>
                <w:szCs w:val="20"/>
              </w:rPr>
              <w:t xml:space="preserve"> </w:t>
            </w:r>
            <w:r w:rsidRPr="007155C1">
              <w:rPr>
                <w:szCs w:val="20"/>
              </w:rPr>
              <w:t>identification</w:t>
            </w:r>
            <w:r w:rsidRPr="007155C1">
              <w:rPr>
                <w:spacing w:val="-6"/>
                <w:szCs w:val="20"/>
              </w:rPr>
              <w:t xml:space="preserve"> </w:t>
            </w:r>
            <w:r w:rsidRPr="007155C1">
              <w:rPr>
                <w:szCs w:val="20"/>
              </w:rPr>
              <w:t>of</w:t>
            </w:r>
            <w:r w:rsidRPr="007155C1">
              <w:rPr>
                <w:spacing w:val="-6"/>
                <w:szCs w:val="20"/>
              </w:rPr>
              <w:t xml:space="preserve"> </w:t>
            </w:r>
            <w:r w:rsidRPr="007155C1">
              <w:rPr>
                <w:szCs w:val="20"/>
              </w:rPr>
              <w:t>hazards</w:t>
            </w:r>
            <w:r w:rsidRPr="007155C1">
              <w:rPr>
                <w:spacing w:val="-6"/>
                <w:szCs w:val="20"/>
              </w:rPr>
              <w:t xml:space="preserve"> </w:t>
            </w:r>
            <w:r w:rsidRPr="007155C1">
              <w:rPr>
                <w:szCs w:val="20"/>
              </w:rPr>
              <w:t>and</w:t>
            </w:r>
            <w:r w:rsidRPr="007155C1">
              <w:rPr>
                <w:spacing w:val="-6"/>
                <w:szCs w:val="20"/>
              </w:rPr>
              <w:t xml:space="preserve"> </w:t>
            </w:r>
            <w:r w:rsidRPr="007155C1">
              <w:rPr>
                <w:szCs w:val="20"/>
              </w:rPr>
              <w:t>risks</w:t>
            </w:r>
            <w:r w:rsidRPr="007155C1">
              <w:rPr>
                <w:spacing w:val="-6"/>
                <w:szCs w:val="20"/>
              </w:rPr>
              <w:t xml:space="preserve"> </w:t>
            </w:r>
            <w:r w:rsidRPr="007155C1">
              <w:rPr>
                <w:szCs w:val="20"/>
              </w:rPr>
              <w:t>through</w:t>
            </w:r>
            <w:r w:rsidRPr="007155C1">
              <w:rPr>
                <w:spacing w:val="-6"/>
                <w:szCs w:val="20"/>
              </w:rPr>
              <w:t xml:space="preserve"> </w:t>
            </w:r>
            <w:r w:rsidRPr="007155C1">
              <w:rPr>
                <w:szCs w:val="20"/>
              </w:rPr>
              <w:t>to</w:t>
            </w:r>
            <w:r w:rsidRPr="007155C1">
              <w:rPr>
                <w:spacing w:val="-6"/>
                <w:szCs w:val="20"/>
              </w:rPr>
              <w:t xml:space="preserve"> </w:t>
            </w:r>
            <w:r w:rsidRPr="007155C1">
              <w:rPr>
                <w:szCs w:val="20"/>
              </w:rPr>
              <w:t>qualitative</w:t>
            </w:r>
            <w:r w:rsidRPr="007155C1">
              <w:rPr>
                <w:spacing w:val="-6"/>
                <w:szCs w:val="20"/>
              </w:rPr>
              <w:t xml:space="preserve"> </w:t>
            </w:r>
            <w:r w:rsidRPr="007155C1">
              <w:rPr>
                <w:szCs w:val="20"/>
              </w:rPr>
              <w:t>risk</w:t>
            </w:r>
            <w:r w:rsidRPr="007155C1">
              <w:rPr>
                <w:spacing w:val="-6"/>
                <w:szCs w:val="20"/>
              </w:rPr>
              <w:t xml:space="preserve"> </w:t>
            </w:r>
            <w:r w:rsidRPr="007155C1">
              <w:rPr>
                <w:szCs w:val="20"/>
              </w:rPr>
              <w:t>assessment</w:t>
            </w:r>
            <w:r w:rsidRPr="007155C1">
              <w:rPr>
                <w:spacing w:val="-6"/>
                <w:szCs w:val="20"/>
              </w:rPr>
              <w:t xml:space="preserve"> </w:t>
            </w:r>
            <w:r w:rsidRPr="007155C1">
              <w:rPr>
                <w:szCs w:val="20"/>
              </w:rPr>
              <w:t>and quantitative microbial risk assessment (QMRA) (Deere and Davison 2005; WHO 2016).</w:t>
            </w:r>
          </w:p>
          <w:p w14:paraId="191F411B" w14:textId="77777777" w:rsidR="00143232" w:rsidRPr="007155C1" w:rsidRDefault="00143232" w:rsidP="007155C1">
            <w:pPr>
              <w:pStyle w:val="ListParagraph"/>
              <w:widowControl w:val="0"/>
              <w:numPr>
                <w:ilvl w:val="1"/>
                <w:numId w:val="22"/>
              </w:numPr>
              <w:tabs>
                <w:tab w:val="left" w:pos="623"/>
              </w:tabs>
              <w:autoSpaceDE w:val="0"/>
              <w:autoSpaceDN w:val="0"/>
              <w:spacing w:before="60" w:after="120" w:line="240" w:lineRule="atLeast"/>
              <w:ind w:right="220"/>
              <w:jc w:val="both"/>
              <w:rPr>
                <w:szCs w:val="20"/>
              </w:rPr>
            </w:pPr>
            <w:r w:rsidRPr="007155C1">
              <w:rPr>
                <w:b/>
                <w:szCs w:val="20"/>
              </w:rPr>
              <w:t>Qualitative</w:t>
            </w:r>
            <w:r w:rsidRPr="007155C1">
              <w:rPr>
                <w:b/>
                <w:spacing w:val="-10"/>
                <w:szCs w:val="20"/>
              </w:rPr>
              <w:t xml:space="preserve"> </w:t>
            </w:r>
            <w:r w:rsidRPr="007155C1">
              <w:rPr>
                <w:b/>
                <w:szCs w:val="20"/>
              </w:rPr>
              <w:t>risk</w:t>
            </w:r>
            <w:r w:rsidRPr="007155C1">
              <w:rPr>
                <w:b/>
                <w:spacing w:val="-10"/>
                <w:szCs w:val="20"/>
              </w:rPr>
              <w:t xml:space="preserve"> </w:t>
            </w:r>
            <w:r w:rsidRPr="007155C1">
              <w:rPr>
                <w:b/>
                <w:szCs w:val="20"/>
              </w:rPr>
              <w:t>assessment</w:t>
            </w:r>
            <w:r w:rsidRPr="007155C1">
              <w:rPr>
                <w:b/>
                <w:spacing w:val="-10"/>
                <w:szCs w:val="20"/>
              </w:rPr>
              <w:t xml:space="preserve"> </w:t>
            </w:r>
            <w:r w:rsidRPr="007155C1">
              <w:rPr>
                <w:szCs w:val="20"/>
              </w:rPr>
              <w:t>rates</w:t>
            </w:r>
            <w:r w:rsidRPr="007155C1">
              <w:rPr>
                <w:spacing w:val="-5"/>
                <w:szCs w:val="20"/>
              </w:rPr>
              <w:t xml:space="preserve"> </w:t>
            </w:r>
            <w:r w:rsidRPr="007155C1">
              <w:rPr>
                <w:szCs w:val="20"/>
              </w:rPr>
              <w:t>the</w:t>
            </w:r>
            <w:r w:rsidRPr="007155C1">
              <w:rPr>
                <w:spacing w:val="-5"/>
                <w:szCs w:val="20"/>
              </w:rPr>
              <w:t xml:space="preserve"> </w:t>
            </w:r>
            <w:r w:rsidRPr="007155C1">
              <w:rPr>
                <w:szCs w:val="20"/>
              </w:rPr>
              <w:t>risks</w:t>
            </w:r>
            <w:r w:rsidRPr="007155C1">
              <w:rPr>
                <w:spacing w:val="-5"/>
                <w:szCs w:val="20"/>
              </w:rPr>
              <w:t xml:space="preserve"> </w:t>
            </w:r>
            <w:r w:rsidRPr="007155C1">
              <w:rPr>
                <w:szCs w:val="20"/>
              </w:rPr>
              <w:t>using</w:t>
            </w:r>
            <w:r w:rsidRPr="007155C1">
              <w:rPr>
                <w:spacing w:val="-5"/>
                <w:szCs w:val="20"/>
              </w:rPr>
              <w:t xml:space="preserve"> </w:t>
            </w:r>
            <w:r w:rsidRPr="007155C1">
              <w:rPr>
                <w:szCs w:val="20"/>
              </w:rPr>
              <w:t>categories</w:t>
            </w:r>
            <w:r w:rsidRPr="007155C1">
              <w:rPr>
                <w:spacing w:val="-5"/>
                <w:szCs w:val="20"/>
              </w:rPr>
              <w:t xml:space="preserve"> </w:t>
            </w:r>
            <w:r w:rsidRPr="007155C1">
              <w:rPr>
                <w:szCs w:val="20"/>
              </w:rPr>
              <w:t>of</w:t>
            </w:r>
            <w:r w:rsidRPr="007155C1">
              <w:rPr>
                <w:spacing w:val="-5"/>
                <w:szCs w:val="20"/>
              </w:rPr>
              <w:t xml:space="preserve"> </w:t>
            </w:r>
            <w:r w:rsidRPr="007155C1">
              <w:rPr>
                <w:szCs w:val="20"/>
              </w:rPr>
              <w:t>likelihood</w:t>
            </w:r>
            <w:r w:rsidRPr="007155C1">
              <w:rPr>
                <w:spacing w:val="-5"/>
                <w:szCs w:val="20"/>
              </w:rPr>
              <w:t xml:space="preserve"> </w:t>
            </w:r>
            <w:r w:rsidRPr="007155C1">
              <w:rPr>
                <w:szCs w:val="20"/>
              </w:rPr>
              <w:t>and</w:t>
            </w:r>
            <w:r w:rsidRPr="007155C1">
              <w:rPr>
                <w:spacing w:val="-5"/>
                <w:szCs w:val="20"/>
              </w:rPr>
              <w:t xml:space="preserve"> </w:t>
            </w:r>
            <w:r w:rsidRPr="007155C1">
              <w:rPr>
                <w:szCs w:val="20"/>
              </w:rPr>
              <w:t>consequence (see Section 3.2.3). The approach is good for screening large numbers of risks rapidly</w:t>
            </w:r>
          </w:p>
          <w:p w14:paraId="5F1172B0" w14:textId="77777777" w:rsidR="00143232" w:rsidRPr="007155C1" w:rsidRDefault="00143232" w:rsidP="007155C1">
            <w:pPr>
              <w:pStyle w:val="BodyText"/>
              <w:spacing w:before="60" w:after="120" w:line="240" w:lineRule="atLeast"/>
              <w:ind w:left="623"/>
              <w:jc w:val="both"/>
              <w:rPr>
                <w:sz w:val="20"/>
                <w:szCs w:val="20"/>
              </w:rPr>
            </w:pPr>
            <w:r w:rsidRPr="007155C1">
              <w:rPr>
                <w:sz w:val="20"/>
                <w:szCs w:val="20"/>
              </w:rPr>
              <w:t>(as</w:t>
            </w:r>
            <w:r w:rsidRPr="007155C1">
              <w:rPr>
                <w:spacing w:val="-4"/>
                <w:sz w:val="20"/>
                <w:szCs w:val="20"/>
              </w:rPr>
              <w:t xml:space="preserve"> </w:t>
            </w:r>
            <w:r w:rsidRPr="007155C1">
              <w:rPr>
                <w:sz w:val="20"/>
                <w:szCs w:val="20"/>
              </w:rPr>
              <w:t>detailed</w:t>
            </w:r>
            <w:r w:rsidRPr="007155C1">
              <w:rPr>
                <w:spacing w:val="-1"/>
                <w:sz w:val="20"/>
                <w:szCs w:val="20"/>
              </w:rPr>
              <w:t xml:space="preserve"> </w:t>
            </w:r>
            <w:r w:rsidRPr="007155C1">
              <w:rPr>
                <w:sz w:val="20"/>
                <w:szCs w:val="20"/>
              </w:rPr>
              <w:t>in</w:t>
            </w:r>
            <w:r w:rsidRPr="007155C1">
              <w:rPr>
                <w:spacing w:val="-2"/>
                <w:sz w:val="20"/>
                <w:szCs w:val="20"/>
              </w:rPr>
              <w:t xml:space="preserve"> </w:t>
            </w:r>
            <w:r w:rsidRPr="007155C1">
              <w:rPr>
                <w:sz w:val="20"/>
                <w:szCs w:val="20"/>
              </w:rPr>
              <w:t>Element</w:t>
            </w:r>
            <w:r w:rsidRPr="007155C1">
              <w:rPr>
                <w:spacing w:val="-1"/>
                <w:sz w:val="20"/>
                <w:szCs w:val="20"/>
              </w:rPr>
              <w:t xml:space="preserve"> </w:t>
            </w:r>
            <w:r w:rsidRPr="007155C1">
              <w:rPr>
                <w:sz w:val="20"/>
                <w:szCs w:val="20"/>
              </w:rPr>
              <w:t>2</w:t>
            </w:r>
            <w:r w:rsidRPr="007155C1">
              <w:rPr>
                <w:spacing w:val="-2"/>
                <w:sz w:val="20"/>
                <w:szCs w:val="20"/>
              </w:rPr>
              <w:t xml:space="preserve"> </w:t>
            </w:r>
            <w:r w:rsidRPr="007155C1">
              <w:rPr>
                <w:sz w:val="20"/>
                <w:szCs w:val="20"/>
              </w:rPr>
              <w:t>of</w:t>
            </w:r>
            <w:r w:rsidRPr="007155C1">
              <w:rPr>
                <w:spacing w:val="-1"/>
                <w:sz w:val="20"/>
                <w:szCs w:val="20"/>
              </w:rPr>
              <w:t xml:space="preserve"> </w:t>
            </w:r>
            <w:r w:rsidRPr="007155C1">
              <w:rPr>
                <w:sz w:val="20"/>
                <w:szCs w:val="20"/>
              </w:rPr>
              <w:t>the</w:t>
            </w:r>
            <w:r w:rsidRPr="007155C1">
              <w:rPr>
                <w:spacing w:val="-2"/>
                <w:sz w:val="20"/>
                <w:szCs w:val="20"/>
              </w:rPr>
              <w:t xml:space="preserve"> </w:t>
            </w:r>
            <w:r w:rsidRPr="007155C1">
              <w:rPr>
                <w:sz w:val="20"/>
                <w:szCs w:val="20"/>
              </w:rPr>
              <w:t>Framework,</w:t>
            </w:r>
            <w:r w:rsidRPr="007155C1">
              <w:rPr>
                <w:spacing w:val="-1"/>
                <w:sz w:val="20"/>
                <w:szCs w:val="20"/>
              </w:rPr>
              <w:t xml:space="preserve"> </w:t>
            </w:r>
            <w:r w:rsidRPr="007155C1">
              <w:rPr>
                <w:sz w:val="20"/>
                <w:szCs w:val="20"/>
              </w:rPr>
              <w:t>see</w:t>
            </w:r>
            <w:r w:rsidRPr="007155C1">
              <w:rPr>
                <w:spacing w:val="-2"/>
                <w:sz w:val="20"/>
                <w:szCs w:val="20"/>
              </w:rPr>
              <w:t xml:space="preserve"> </w:t>
            </w:r>
            <w:r w:rsidRPr="007155C1">
              <w:rPr>
                <w:sz w:val="20"/>
                <w:szCs w:val="20"/>
              </w:rPr>
              <w:t>Section</w:t>
            </w:r>
            <w:r w:rsidRPr="007155C1">
              <w:rPr>
                <w:spacing w:val="-1"/>
                <w:sz w:val="20"/>
                <w:szCs w:val="20"/>
              </w:rPr>
              <w:t xml:space="preserve"> </w:t>
            </w:r>
            <w:r w:rsidRPr="007155C1">
              <w:rPr>
                <w:spacing w:val="-2"/>
                <w:sz w:val="20"/>
                <w:szCs w:val="20"/>
              </w:rPr>
              <w:t>3.2.3).</w:t>
            </w:r>
          </w:p>
          <w:p w14:paraId="3B69A786" w14:textId="3074D7D7" w:rsidR="00143232" w:rsidRPr="007155C1" w:rsidRDefault="00143232" w:rsidP="007155C1">
            <w:pPr>
              <w:pStyle w:val="ListParagraph"/>
              <w:widowControl w:val="0"/>
              <w:numPr>
                <w:ilvl w:val="1"/>
                <w:numId w:val="22"/>
              </w:numPr>
              <w:tabs>
                <w:tab w:val="left" w:pos="623"/>
              </w:tabs>
              <w:autoSpaceDE w:val="0"/>
              <w:autoSpaceDN w:val="0"/>
              <w:spacing w:before="60" w:after="120" w:line="240" w:lineRule="atLeast"/>
              <w:ind w:left="567" w:right="511"/>
              <w:jc w:val="both"/>
              <w:rPr>
                <w:szCs w:val="20"/>
              </w:rPr>
            </w:pPr>
            <w:r w:rsidRPr="007155C1">
              <w:rPr>
                <w:b/>
                <w:szCs w:val="20"/>
              </w:rPr>
              <w:t>Quantitative</w:t>
            </w:r>
            <w:r w:rsidRPr="007155C1">
              <w:rPr>
                <w:b/>
                <w:spacing w:val="-11"/>
                <w:szCs w:val="20"/>
              </w:rPr>
              <w:t xml:space="preserve"> </w:t>
            </w:r>
            <w:r w:rsidRPr="007155C1">
              <w:rPr>
                <w:b/>
                <w:szCs w:val="20"/>
              </w:rPr>
              <w:t>Microbial</w:t>
            </w:r>
            <w:r w:rsidRPr="007155C1">
              <w:rPr>
                <w:b/>
                <w:spacing w:val="-11"/>
                <w:szCs w:val="20"/>
              </w:rPr>
              <w:t xml:space="preserve"> </w:t>
            </w:r>
            <w:r w:rsidRPr="007155C1">
              <w:rPr>
                <w:b/>
                <w:szCs w:val="20"/>
              </w:rPr>
              <w:t>Risk</w:t>
            </w:r>
            <w:r w:rsidRPr="007155C1">
              <w:rPr>
                <w:b/>
                <w:spacing w:val="-11"/>
                <w:szCs w:val="20"/>
              </w:rPr>
              <w:t xml:space="preserve"> </w:t>
            </w:r>
            <w:r w:rsidRPr="007155C1">
              <w:rPr>
                <w:b/>
                <w:szCs w:val="20"/>
              </w:rPr>
              <w:t>Assessment</w:t>
            </w:r>
            <w:r w:rsidRPr="007155C1">
              <w:rPr>
                <w:b/>
                <w:spacing w:val="-11"/>
                <w:szCs w:val="20"/>
              </w:rPr>
              <w:t xml:space="preserve"> </w:t>
            </w:r>
            <w:r w:rsidRPr="007155C1">
              <w:rPr>
                <w:b/>
                <w:szCs w:val="20"/>
              </w:rPr>
              <w:t>(QMRA)</w:t>
            </w:r>
            <w:r w:rsidRPr="007155C1">
              <w:rPr>
                <w:b/>
                <w:spacing w:val="-11"/>
                <w:szCs w:val="20"/>
              </w:rPr>
              <w:t xml:space="preserve"> </w:t>
            </w:r>
            <w:r w:rsidRPr="007155C1">
              <w:rPr>
                <w:szCs w:val="20"/>
              </w:rPr>
              <w:t>involves</w:t>
            </w:r>
            <w:r w:rsidRPr="007155C1">
              <w:rPr>
                <w:spacing w:val="-6"/>
                <w:szCs w:val="20"/>
              </w:rPr>
              <w:t xml:space="preserve"> </w:t>
            </w:r>
            <w:r w:rsidRPr="007155C1">
              <w:rPr>
                <w:szCs w:val="20"/>
              </w:rPr>
              <w:t>quantifying</w:t>
            </w:r>
            <w:r w:rsidRPr="007155C1">
              <w:rPr>
                <w:spacing w:val="-6"/>
                <w:szCs w:val="20"/>
              </w:rPr>
              <w:t xml:space="preserve"> </w:t>
            </w:r>
            <w:r w:rsidRPr="007155C1">
              <w:rPr>
                <w:szCs w:val="20"/>
              </w:rPr>
              <w:t>each</w:t>
            </w:r>
            <w:r w:rsidRPr="007155C1">
              <w:rPr>
                <w:spacing w:val="-6"/>
                <w:szCs w:val="20"/>
              </w:rPr>
              <w:t xml:space="preserve"> </w:t>
            </w:r>
            <w:r w:rsidRPr="007155C1">
              <w:rPr>
                <w:szCs w:val="20"/>
              </w:rPr>
              <w:t xml:space="preserve">component of the exposure pathway, </w:t>
            </w:r>
            <w:r w:rsidRPr="007155C1">
              <w:rPr>
                <w:b/>
                <w:bCs/>
                <w:szCs w:val="20"/>
                <w:highlight w:val="yellow"/>
              </w:rPr>
              <w:t>and combining with dose-response models</w:t>
            </w:r>
            <w:r w:rsidRPr="007155C1">
              <w:rPr>
                <w:szCs w:val="20"/>
              </w:rPr>
              <w:t>, estimating health outcome. The outcome of a QMRA is a quantitative assessment of risk and is most applicable for answering quantitative</w:t>
            </w:r>
            <w:r w:rsidRPr="007155C1">
              <w:rPr>
                <w:spacing w:val="-6"/>
                <w:szCs w:val="20"/>
              </w:rPr>
              <w:t xml:space="preserve"> </w:t>
            </w:r>
            <w:r w:rsidRPr="007155C1">
              <w:rPr>
                <w:szCs w:val="20"/>
              </w:rPr>
              <w:t>questions</w:t>
            </w:r>
            <w:r w:rsidRPr="007155C1">
              <w:rPr>
                <w:spacing w:val="-6"/>
                <w:szCs w:val="20"/>
              </w:rPr>
              <w:t xml:space="preserve"> </w:t>
            </w:r>
            <w:r w:rsidRPr="007155C1">
              <w:rPr>
                <w:szCs w:val="20"/>
              </w:rPr>
              <w:t>such</w:t>
            </w:r>
            <w:r w:rsidRPr="007155C1">
              <w:rPr>
                <w:spacing w:val="-6"/>
                <w:szCs w:val="20"/>
              </w:rPr>
              <w:t xml:space="preserve"> </w:t>
            </w:r>
            <w:r w:rsidRPr="007155C1">
              <w:rPr>
                <w:szCs w:val="20"/>
              </w:rPr>
              <w:t>as:</w:t>
            </w:r>
            <w:r w:rsidRPr="007155C1">
              <w:rPr>
                <w:spacing w:val="-6"/>
                <w:szCs w:val="20"/>
              </w:rPr>
              <w:t xml:space="preserve"> </w:t>
            </w:r>
            <w:r w:rsidRPr="007155C1">
              <w:rPr>
                <w:szCs w:val="20"/>
              </w:rPr>
              <w:t>“</w:t>
            </w:r>
            <w:r w:rsidRPr="007155C1">
              <w:rPr>
                <w:strike/>
                <w:szCs w:val="20"/>
              </w:rPr>
              <w:t>What</w:t>
            </w:r>
            <w:r w:rsidRPr="007155C1">
              <w:rPr>
                <w:strike/>
                <w:spacing w:val="-6"/>
                <w:szCs w:val="20"/>
              </w:rPr>
              <w:t xml:space="preserve"> </w:t>
            </w:r>
            <w:r w:rsidRPr="007155C1">
              <w:rPr>
                <w:szCs w:val="20"/>
              </w:rPr>
              <w:t>Is</w:t>
            </w:r>
            <w:r w:rsidRPr="007155C1">
              <w:rPr>
                <w:spacing w:val="-6"/>
                <w:szCs w:val="20"/>
              </w:rPr>
              <w:t xml:space="preserve"> </w:t>
            </w:r>
            <w:r w:rsidRPr="007155C1">
              <w:rPr>
                <w:b/>
                <w:bCs/>
                <w:spacing w:val="-6"/>
                <w:szCs w:val="20"/>
                <w:highlight w:val="yellow"/>
              </w:rPr>
              <w:t>my system</w:t>
            </w:r>
            <w:r w:rsidRPr="007155C1">
              <w:rPr>
                <w:spacing w:val="-6"/>
                <w:szCs w:val="20"/>
              </w:rPr>
              <w:t xml:space="preserve"> </w:t>
            </w:r>
            <w:r w:rsidRPr="007155C1">
              <w:rPr>
                <w:szCs w:val="20"/>
              </w:rPr>
              <w:t>safe?”</w:t>
            </w:r>
            <w:r w:rsidRPr="007155C1">
              <w:rPr>
                <w:spacing w:val="-6"/>
                <w:szCs w:val="20"/>
              </w:rPr>
              <w:t xml:space="preserve"> </w:t>
            </w:r>
            <w:r w:rsidRPr="007155C1">
              <w:rPr>
                <w:szCs w:val="20"/>
              </w:rPr>
              <w:t>and</w:t>
            </w:r>
            <w:r w:rsidRPr="007155C1">
              <w:rPr>
                <w:spacing w:val="-6"/>
                <w:szCs w:val="20"/>
              </w:rPr>
              <w:t xml:space="preserve"> </w:t>
            </w:r>
            <w:r w:rsidRPr="007155C1">
              <w:rPr>
                <w:szCs w:val="20"/>
              </w:rPr>
              <w:t>“How</w:t>
            </w:r>
            <w:r w:rsidRPr="007155C1">
              <w:rPr>
                <w:spacing w:val="-6"/>
                <w:szCs w:val="20"/>
              </w:rPr>
              <w:t xml:space="preserve"> </w:t>
            </w:r>
            <w:r w:rsidRPr="007155C1">
              <w:rPr>
                <w:szCs w:val="20"/>
              </w:rPr>
              <w:t>much</w:t>
            </w:r>
            <w:r w:rsidRPr="007155C1">
              <w:rPr>
                <w:spacing w:val="-6"/>
                <w:szCs w:val="20"/>
              </w:rPr>
              <w:t xml:space="preserve"> </w:t>
            </w:r>
            <w:r w:rsidRPr="007155C1">
              <w:rPr>
                <w:szCs w:val="20"/>
              </w:rPr>
              <w:t>treatment</w:t>
            </w:r>
            <w:r w:rsidRPr="007155C1">
              <w:rPr>
                <w:spacing w:val="-6"/>
                <w:szCs w:val="20"/>
              </w:rPr>
              <w:t xml:space="preserve"> </w:t>
            </w:r>
            <w:r w:rsidRPr="007155C1">
              <w:rPr>
                <w:szCs w:val="20"/>
              </w:rPr>
              <w:t>is</w:t>
            </w:r>
            <w:r w:rsidRPr="007155C1">
              <w:rPr>
                <w:spacing w:val="-6"/>
                <w:szCs w:val="20"/>
              </w:rPr>
              <w:t xml:space="preserve"> </w:t>
            </w:r>
            <w:r w:rsidRPr="007155C1">
              <w:rPr>
                <w:szCs w:val="20"/>
              </w:rPr>
              <w:t>required</w:t>
            </w:r>
            <w:r w:rsidRPr="007155C1">
              <w:rPr>
                <w:spacing w:val="-6"/>
                <w:szCs w:val="20"/>
              </w:rPr>
              <w:t xml:space="preserve"> </w:t>
            </w:r>
            <w:r w:rsidRPr="007155C1">
              <w:rPr>
                <w:szCs w:val="20"/>
              </w:rPr>
              <w:t>to achieve safety?” (</w:t>
            </w:r>
            <w:r w:rsidRPr="007155C1">
              <w:rPr>
                <w:b/>
                <w:bCs/>
                <w:szCs w:val="20"/>
                <w:highlight w:val="yellow"/>
              </w:rPr>
              <w:t>The safety benchmark being 1 µDALY pppy, see Section 5.4.3</w:t>
            </w:r>
            <w:r w:rsidRPr="007155C1">
              <w:rPr>
                <w:szCs w:val="20"/>
              </w:rPr>
              <w:t xml:space="preserve">).  </w:t>
            </w:r>
          </w:p>
          <w:p w14:paraId="19EBD762" w14:textId="36B51F77" w:rsidR="00143232" w:rsidRPr="007155C1" w:rsidRDefault="00143232" w:rsidP="007155C1">
            <w:pPr>
              <w:spacing w:before="60" w:after="120" w:line="240" w:lineRule="atLeast"/>
              <w:rPr>
                <w:szCs w:val="20"/>
              </w:rPr>
            </w:pPr>
          </w:p>
        </w:tc>
      </w:tr>
      <w:tr w:rsidR="00BD15D3" w:rsidRPr="007155C1" w14:paraId="5B1D754C" w14:textId="77777777" w:rsidTr="1D6DD25F">
        <w:tc>
          <w:tcPr>
            <w:tcW w:w="565" w:type="dxa"/>
          </w:tcPr>
          <w:p w14:paraId="0328B3CA" w14:textId="355F49F4" w:rsidR="00BD15D3" w:rsidRPr="007155C1" w:rsidRDefault="00DC1D1C" w:rsidP="007155C1">
            <w:pPr>
              <w:spacing w:before="60" w:after="120" w:line="240" w:lineRule="atLeast"/>
              <w:rPr>
                <w:szCs w:val="20"/>
              </w:rPr>
            </w:pPr>
            <w:r>
              <w:rPr>
                <w:szCs w:val="20"/>
              </w:rPr>
              <w:lastRenderedPageBreak/>
              <w:t>6</w:t>
            </w:r>
          </w:p>
        </w:tc>
        <w:tc>
          <w:tcPr>
            <w:tcW w:w="2129" w:type="dxa"/>
          </w:tcPr>
          <w:p w14:paraId="259BB08F" w14:textId="371F9895" w:rsidR="00873134" w:rsidRDefault="00873134" w:rsidP="007155C1">
            <w:pPr>
              <w:spacing w:before="60" w:after="120" w:line="240" w:lineRule="atLeast"/>
              <w:rPr>
                <w:szCs w:val="20"/>
              </w:rPr>
            </w:pPr>
            <w:r>
              <w:rPr>
                <w:szCs w:val="20"/>
              </w:rPr>
              <w:t xml:space="preserve">Visit </w:t>
            </w:r>
            <w:r w:rsidR="00DA0AB6">
              <w:rPr>
                <w:szCs w:val="20"/>
              </w:rPr>
              <w:t xml:space="preserve">Chapter </w:t>
            </w:r>
            <w:r w:rsidR="00DA0AB6" w:rsidRPr="007155C1">
              <w:rPr>
                <w:szCs w:val="20"/>
              </w:rPr>
              <w:t>5.3 Assessing microbial risk</w:t>
            </w:r>
            <w:r w:rsidR="00DA0AB6">
              <w:rPr>
                <w:szCs w:val="20"/>
              </w:rPr>
              <w:t xml:space="preserve">, </w:t>
            </w:r>
            <w:hyperlink r:id="rId21" w:anchor="fig-5-1" w:history="1">
              <w:r w:rsidRPr="00A26264">
                <w:rPr>
                  <w:rStyle w:val="Hyperlink"/>
                  <w:szCs w:val="20"/>
                </w:rPr>
                <w:t xml:space="preserve">Figure 5.1 </w:t>
              </w:r>
              <w:r w:rsidR="00A26264" w:rsidRPr="00A26264">
                <w:rPr>
                  <w:rStyle w:val="Hyperlink"/>
                  <w:szCs w:val="20"/>
                </w:rPr>
                <w:t>QMRA and epidemiological approaches to characterising risks from drinking water sources</w:t>
              </w:r>
            </w:hyperlink>
            <w:r w:rsidR="00A26264">
              <w:rPr>
                <w:szCs w:val="20"/>
              </w:rPr>
              <w:t xml:space="preserve"> </w:t>
            </w:r>
            <w:r>
              <w:rPr>
                <w:szCs w:val="20"/>
              </w:rPr>
              <w:t>of the Guidelines</w:t>
            </w:r>
          </w:p>
          <w:p w14:paraId="67CB2818" w14:textId="77777777" w:rsidR="00DA0AB6" w:rsidRDefault="00DA0AB6" w:rsidP="00DA0AB6">
            <w:pPr>
              <w:spacing w:before="60" w:after="120" w:line="240" w:lineRule="atLeast"/>
              <w:rPr>
                <w:szCs w:val="20"/>
              </w:rPr>
            </w:pPr>
            <w:r>
              <w:rPr>
                <w:szCs w:val="20"/>
              </w:rPr>
              <w:t>(p77 of PDF)</w:t>
            </w:r>
          </w:p>
          <w:p w14:paraId="4B85F9B7" w14:textId="158ACE45" w:rsidR="00DA0AB6" w:rsidRPr="007155C1" w:rsidRDefault="00DA0AB6" w:rsidP="007155C1">
            <w:pPr>
              <w:spacing w:before="60" w:after="120" w:line="240" w:lineRule="atLeast"/>
              <w:rPr>
                <w:szCs w:val="20"/>
              </w:rPr>
            </w:pPr>
          </w:p>
        </w:tc>
        <w:tc>
          <w:tcPr>
            <w:tcW w:w="5919" w:type="dxa"/>
          </w:tcPr>
          <w:p w14:paraId="74A6046C" w14:textId="249E8A90" w:rsidR="00BD15D3" w:rsidRPr="007155C1" w:rsidRDefault="008B3FC1" w:rsidP="007155C1">
            <w:pPr>
              <w:spacing w:before="60" w:after="120" w:line="240" w:lineRule="atLeast"/>
              <w:rPr>
                <w:color w:val="006385"/>
                <w:spacing w:val="-6"/>
                <w:szCs w:val="20"/>
              </w:rPr>
            </w:pPr>
            <w:r w:rsidRPr="007155C1">
              <w:rPr>
                <w:color w:val="006385"/>
                <w:spacing w:val="-6"/>
                <w:szCs w:val="20"/>
              </w:rPr>
              <w:lastRenderedPageBreak/>
              <w:t>Figure 5.1 QMRA</w:t>
            </w:r>
            <w:r w:rsidRPr="007155C1">
              <w:rPr>
                <w:color w:val="006385"/>
                <w:spacing w:val="-2"/>
                <w:szCs w:val="20"/>
              </w:rPr>
              <w:t xml:space="preserve"> </w:t>
            </w:r>
            <w:r w:rsidRPr="007155C1">
              <w:rPr>
                <w:color w:val="006385"/>
                <w:spacing w:val="-6"/>
                <w:szCs w:val="20"/>
              </w:rPr>
              <w:t>and</w:t>
            </w:r>
            <w:r w:rsidRPr="007155C1">
              <w:rPr>
                <w:color w:val="006385"/>
                <w:spacing w:val="-2"/>
                <w:szCs w:val="20"/>
              </w:rPr>
              <w:t xml:space="preserve"> </w:t>
            </w:r>
            <w:r w:rsidRPr="007155C1">
              <w:rPr>
                <w:color w:val="006385"/>
                <w:spacing w:val="-6"/>
                <w:szCs w:val="20"/>
              </w:rPr>
              <w:t>epidemiological</w:t>
            </w:r>
            <w:r w:rsidRPr="007155C1">
              <w:rPr>
                <w:color w:val="006385"/>
                <w:spacing w:val="-2"/>
                <w:szCs w:val="20"/>
              </w:rPr>
              <w:t xml:space="preserve"> </w:t>
            </w:r>
            <w:r w:rsidRPr="007155C1">
              <w:rPr>
                <w:color w:val="006385"/>
                <w:spacing w:val="-6"/>
                <w:szCs w:val="20"/>
              </w:rPr>
              <w:t>approaches</w:t>
            </w:r>
            <w:r w:rsidRPr="007155C1">
              <w:rPr>
                <w:color w:val="006385"/>
                <w:spacing w:val="-1"/>
                <w:szCs w:val="20"/>
              </w:rPr>
              <w:t xml:space="preserve"> </w:t>
            </w:r>
            <w:r w:rsidRPr="007155C1">
              <w:rPr>
                <w:color w:val="006385"/>
                <w:spacing w:val="-6"/>
                <w:szCs w:val="20"/>
              </w:rPr>
              <w:t>to</w:t>
            </w:r>
            <w:r w:rsidRPr="007155C1">
              <w:rPr>
                <w:color w:val="006385"/>
                <w:spacing w:val="-2"/>
                <w:szCs w:val="20"/>
              </w:rPr>
              <w:t xml:space="preserve"> </w:t>
            </w:r>
            <w:r w:rsidRPr="007155C1">
              <w:rPr>
                <w:color w:val="006385"/>
                <w:spacing w:val="-6"/>
                <w:szCs w:val="20"/>
              </w:rPr>
              <w:t>characterising</w:t>
            </w:r>
            <w:r w:rsidRPr="007155C1">
              <w:rPr>
                <w:color w:val="006385"/>
                <w:spacing w:val="-2"/>
                <w:szCs w:val="20"/>
              </w:rPr>
              <w:t xml:space="preserve"> </w:t>
            </w:r>
            <w:r w:rsidRPr="007155C1">
              <w:rPr>
                <w:color w:val="006385"/>
                <w:spacing w:val="-6"/>
                <w:szCs w:val="20"/>
              </w:rPr>
              <w:t>risks</w:t>
            </w:r>
            <w:r w:rsidRPr="007155C1">
              <w:rPr>
                <w:color w:val="006385"/>
                <w:spacing w:val="-2"/>
                <w:szCs w:val="20"/>
              </w:rPr>
              <w:t xml:space="preserve"> </w:t>
            </w:r>
            <w:r w:rsidRPr="007155C1">
              <w:rPr>
                <w:color w:val="006385"/>
                <w:spacing w:val="-6"/>
                <w:szCs w:val="20"/>
              </w:rPr>
              <w:t>from</w:t>
            </w:r>
            <w:r w:rsidRPr="007155C1">
              <w:rPr>
                <w:color w:val="006385"/>
                <w:spacing w:val="-2"/>
                <w:szCs w:val="20"/>
              </w:rPr>
              <w:t xml:space="preserve"> </w:t>
            </w:r>
            <w:r w:rsidRPr="007155C1">
              <w:rPr>
                <w:color w:val="006385"/>
                <w:spacing w:val="-6"/>
                <w:szCs w:val="20"/>
              </w:rPr>
              <w:t>drinking</w:t>
            </w:r>
            <w:r w:rsidRPr="007155C1">
              <w:rPr>
                <w:color w:val="006385"/>
                <w:spacing w:val="-2"/>
                <w:szCs w:val="20"/>
              </w:rPr>
              <w:t xml:space="preserve"> </w:t>
            </w:r>
            <w:r w:rsidRPr="007155C1">
              <w:rPr>
                <w:color w:val="006385"/>
                <w:spacing w:val="-6"/>
                <w:szCs w:val="20"/>
              </w:rPr>
              <w:t>water</w:t>
            </w:r>
            <w:r w:rsidRPr="007155C1">
              <w:rPr>
                <w:color w:val="006385"/>
                <w:spacing w:val="-1"/>
                <w:szCs w:val="20"/>
              </w:rPr>
              <w:t xml:space="preserve"> </w:t>
            </w:r>
            <w:r w:rsidRPr="007155C1">
              <w:rPr>
                <w:color w:val="006385"/>
                <w:spacing w:val="-6"/>
                <w:szCs w:val="20"/>
              </w:rPr>
              <w:t>sources</w:t>
            </w:r>
          </w:p>
          <w:p w14:paraId="6822C735" w14:textId="63271B72" w:rsidR="008B3FC1" w:rsidRPr="007155C1" w:rsidRDefault="008F058F" w:rsidP="007155C1">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3EAE6743" w14:textId="07C25D24" w:rsidR="00ED465C" w:rsidRPr="007155C1" w:rsidRDefault="00ED465C" w:rsidP="007155C1">
            <w:pPr>
              <w:pStyle w:val="ListParagraph"/>
              <w:widowControl w:val="0"/>
              <w:numPr>
                <w:ilvl w:val="0"/>
                <w:numId w:val="23"/>
              </w:numPr>
              <w:tabs>
                <w:tab w:val="left" w:pos="500"/>
              </w:tabs>
              <w:autoSpaceDE w:val="0"/>
              <w:autoSpaceDN w:val="0"/>
              <w:spacing w:before="60" w:after="120" w:line="240" w:lineRule="atLeast"/>
              <w:ind w:right="528"/>
              <w:rPr>
                <w:szCs w:val="20"/>
              </w:rPr>
            </w:pPr>
            <w:r w:rsidRPr="007155C1">
              <w:rPr>
                <w:szCs w:val="20"/>
              </w:rPr>
              <w:t>Starting point is pathogen concentration</w:t>
            </w:r>
            <w:r w:rsidRPr="007155C1">
              <w:rPr>
                <w:spacing w:val="5"/>
                <w:szCs w:val="20"/>
              </w:rPr>
              <w:t xml:space="preserve"> </w:t>
            </w:r>
            <w:r w:rsidRPr="007155C1">
              <w:rPr>
                <w:szCs w:val="20"/>
              </w:rPr>
              <w:t>at</w:t>
            </w:r>
            <w:r w:rsidRPr="007155C1">
              <w:rPr>
                <w:spacing w:val="6"/>
                <w:szCs w:val="20"/>
              </w:rPr>
              <w:t xml:space="preserve"> </w:t>
            </w:r>
            <w:r w:rsidRPr="007155C1">
              <w:rPr>
                <w:szCs w:val="20"/>
              </w:rPr>
              <w:t>a</w:t>
            </w:r>
            <w:r w:rsidRPr="007155C1">
              <w:rPr>
                <w:spacing w:val="5"/>
                <w:szCs w:val="20"/>
              </w:rPr>
              <w:t xml:space="preserve"> </w:t>
            </w:r>
            <w:r w:rsidRPr="007155C1">
              <w:rPr>
                <w:szCs w:val="20"/>
              </w:rPr>
              <w:t>defined</w:t>
            </w:r>
            <w:r w:rsidRPr="007155C1">
              <w:rPr>
                <w:spacing w:val="6"/>
                <w:szCs w:val="20"/>
              </w:rPr>
              <w:t xml:space="preserve"> </w:t>
            </w:r>
            <w:r w:rsidRPr="007155C1">
              <w:rPr>
                <w:spacing w:val="-4"/>
                <w:szCs w:val="20"/>
              </w:rPr>
              <w:t>point</w:t>
            </w:r>
          </w:p>
          <w:p w14:paraId="43BC4417" w14:textId="494C7B68" w:rsidR="00ED465C" w:rsidRPr="007155C1" w:rsidRDefault="009A1BDB" w:rsidP="007155C1">
            <w:pPr>
              <w:pStyle w:val="ListParagraph"/>
              <w:widowControl w:val="0"/>
              <w:numPr>
                <w:ilvl w:val="0"/>
                <w:numId w:val="23"/>
              </w:numPr>
              <w:tabs>
                <w:tab w:val="left" w:pos="500"/>
              </w:tabs>
              <w:autoSpaceDE w:val="0"/>
              <w:autoSpaceDN w:val="0"/>
              <w:spacing w:before="60" w:after="120" w:line="240" w:lineRule="atLeast"/>
              <w:ind w:right="645"/>
              <w:rPr>
                <w:szCs w:val="20"/>
              </w:rPr>
            </w:pPr>
            <w:r w:rsidRPr="007155C1">
              <w:rPr>
                <w:szCs w:val="20"/>
              </w:rPr>
              <w:t>R</w:t>
            </w:r>
            <w:r w:rsidR="00ED465C" w:rsidRPr="007155C1">
              <w:rPr>
                <w:szCs w:val="20"/>
              </w:rPr>
              <w:t xml:space="preserve">eduction capacity of drinking water processes </w:t>
            </w:r>
          </w:p>
          <w:p w14:paraId="6DC9B733" w14:textId="51E0269D" w:rsidR="00B927E3" w:rsidRPr="007155C1" w:rsidRDefault="00ED465C" w:rsidP="007155C1">
            <w:pPr>
              <w:pStyle w:val="ListParagraph"/>
              <w:widowControl w:val="0"/>
              <w:numPr>
                <w:ilvl w:val="0"/>
                <w:numId w:val="23"/>
              </w:numPr>
              <w:tabs>
                <w:tab w:val="left" w:pos="500"/>
              </w:tabs>
              <w:autoSpaceDE w:val="0"/>
              <w:autoSpaceDN w:val="0"/>
              <w:spacing w:before="60" w:after="120" w:line="240" w:lineRule="atLeast"/>
              <w:ind w:right="381"/>
              <w:rPr>
                <w:szCs w:val="20"/>
              </w:rPr>
            </w:pPr>
            <w:r w:rsidRPr="007155C1">
              <w:rPr>
                <w:szCs w:val="20"/>
              </w:rPr>
              <w:t>Uses infectivity and health impact data for estimation</w:t>
            </w:r>
          </w:p>
        </w:tc>
        <w:tc>
          <w:tcPr>
            <w:tcW w:w="7264" w:type="dxa"/>
          </w:tcPr>
          <w:p w14:paraId="09D2BE3A" w14:textId="77777777" w:rsidR="00BD15D3" w:rsidRPr="007155C1" w:rsidRDefault="008B3FC1" w:rsidP="007155C1">
            <w:pPr>
              <w:spacing w:before="60" w:after="120" w:line="240" w:lineRule="atLeast"/>
              <w:rPr>
                <w:color w:val="006385"/>
                <w:spacing w:val="-6"/>
                <w:szCs w:val="20"/>
              </w:rPr>
            </w:pPr>
            <w:r w:rsidRPr="007155C1">
              <w:rPr>
                <w:color w:val="006385"/>
                <w:spacing w:val="-6"/>
                <w:szCs w:val="20"/>
              </w:rPr>
              <w:t>Figure 5.1 QMRA</w:t>
            </w:r>
            <w:r w:rsidRPr="007155C1">
              <w:rPr>
                <w:color w:val="006385"/>
                <w:spacing w:val="-2"/>
                <w:szCs w:val="20"/>
              </w:rPr>
              <w:t xml:space="preserve"> </w:t>
            </w:r>
            <w:r w:rsidRPr="007155C1">
              <w:rPr>
                <w:color w:val="006385"/>
                <w:spacing w:val="-6"/>
                <w:szCs w:val="20"/>
              </w:rPr>
              <w:t>and</w:t>
            </w:r>
            <w:r w:rsidRPr="007155C1">
              <w:rPr>
                <w:color w:val="006385"/>
                <w:spacing w:val="-2"/>
                <w:szCs w:val="20"/>
              </w:rPr>
              <w:t xml:space="preserve"> </w:t>
            </w:r>
            <w:r w:rsidRPr="007155C1">
              <w:rPr>
                <w:color w:val="006385"/>
                <w:spacing w:val="-6"/>
                <w:szCs w:val="20"/>
              </w:rPr>
              <w:t>epidemiological</w:t>
            </w:r>
            <w:r w:rsidRPr="007155C1">
              <w:rPr>
                <w:color w:val="006385"/>
                <w:spacing w:val="-2"/>
                <w:szCs w:val="20"/>
              </w:rPr>
              <w:t xml:space="preserve"> </w:t>
            </w:r>
            <w:r w:rsidRPr="007155C1">
              <w:rPr>
                <w:color w:val="006385"/>
                <w:spacing w:val="-6"/>
                <w:szCs w:val="20"/>
              </w:rPr>
              <w:t>approaches</w:t>
            </w:r>
            <w:r w:rsidRPr="007155C1">
              <w:rPr>
                <w:color w:val="006385"/>
                <w:spacing w:val="-1"/>
                <w:szCs w:val="20"/>
              </w:rPr>
              <w:t xml:space="preserve"> </w:t>
            </w:r>
            <w:r w:rsidRPr="007155C1">
              <w:rPr>
                <w:color w:val="006385"/>
                <w:spacing w:val="-6"/>
                <w:szCs w:val="20"/>
              </w:rPr>
              <w:t>to</w:t>
            </w:r>
            <w:r w:rsidRPr="007155C1">
              <w:rPr>
                <w:color w:val="006385"/>
                <w:spacing w:val="-2"/>
                <w:szCs w:val="20"/>
              </w:rPr>
              <w:t xml:space="preserve"> </w:t>
            </w:r>
            <w:r w:rsidRPr="007155C1">
              <w:rPr>
                <w:color w:val="006385"/>
                <w:spacing w:val="-6"/>
                <w:szCs w:val="20"/>
              </w:rPr>
              <w:t>characterising</w:t>
            </w:r>
            <w:r w:rsidRPr="007155C1">
              <w:rPr>
                <w:color w:val="006385"/>
                <w:spacing w:val="-2"/>
                <w:szCs w:val="20"/>
              </w:rPr>
              <w:t xml:space="preserve"> </w:t>
            </w:r>
            <w:r w:rsidRPr="007155C1">
              <w:rPr>
                <w:color w:val="006385"/>
                <w:spacing w:val="-6"/>
                <w:szCs w:val="20"/>
              </w:rPr>
              <w:t>risks</w:t>
            </w:r>
            <w:r w:rsidRPr="007155C1">
              <w:rPr>
                <w:color w:val="006385"/>
                <w:spacing w:val="-2"/>
                <w:szCs w:val="20"/>
              </w:rPr>
              <w:t xml:space="preserve"> </w:t>
            </w:r>
            <w:r w:rsidRPr="007155C1">
              <w:rPr>
                <w:color w:val="006385"/>
                <w:spacing w:val="-6"/>
                <w:szCs w:val="20"/>
              </w:rPr>
              <w:t>from</w:t>
            </w:r>
            <w:r w:rsidRPr="007155C1">
              <w:rPr>
                <w:color w:val="006385"/>
                <w:spacing w:val="-2"/>
                <w:szCs w:val="20"/>
              </w:rPr>
              <w:t xml:space="preserve"> </w:t>
            </w:r>
            <w:r w:rsidRPr="007155C1">
              <w:rPr>
                <w:color w:val="006385"/>
                <w:spacing w:val="-6"/>
                <w:szCs w:val="20"/>
              </w:rPr>
              <w:t>drinking</w:t>
            </w:r>
            <w:r w:rsidRPr="007155C1">
              <w:rPr>
                <w:color w:val="006385"/>
                <w:spacing w:val="-2"/>
                <w:szCs w:val="20"/>
              </w:rPr>
              <w:t xml:space="preserve"> </w:t>
            </w:r>
            <w:r w:rsidRPr="007155C1">
              <w:rPr>
                <w:color w:val="006385"/>
                <w:spacing w:val="-6"/>
                <w:szCs w:val="20"/>
              </w:rPr>
              <w:t>water</w:t>
            </w:r>
            <w:r w:rsidRPr="007155C1">
              <w:rPr>
                <w:color w:val="006385"/>
                <w:spacing w:val="-1"/>
                <w:szCs w:val="20"/>
              </w:rPr>
              <w:t xml:space="preserve"> </w:t>
            </w:r>
            <w:r w:rsidRPr="007155C1">
              <w:rPr>
                <w:color w:val="006385"/>
                <w:spacing w:val="-6"/>
                <w:szCs w:val="20"/>
              </w:rPr>
              <w:t>sources</w:t>
            </w:r>
          </w:p>
          <w:p w14:paraId="74D879AE" w14:textId="0D71E5E1" w:rsidR="00ED465C" w:rsidRPr="007155C1" w:rsidRDefault="008F058F" w:rsidP="007155C1">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2FC0F469" w14:textId="77777777" w:rsidR="00ED465C" w:rsidRPr="007155C1" w:rsidRDefault="00ED465C" w:rsidP="007155C1">
            <w:pPr>
              <w:pStyle w:val="ListParagraph"/>
              <w:widowControl w:val="0"/>
              <w:numPr>
                <w:ilvl w:val="0"/>
                <w:numId w:val="23"/>
              </w:numPr>
              <w:tabs>
                <w:tab w:val="left" w:pos="500"/>
              </w:tabs>
              <w:autoSpaceDE w:val="0"/>
              <w:autoSpaceDN w:val="0"/>
              <w:spacing w:before="60" w:after="120" w:line="240" w:lineRule="atLeast"/>
              <w:ind w:right="528"/>
              <w:rPr>
                <w:szCs w:val="20"/>
              </w:rPr>
            </w:pPr>
            <w:r w:rsidRPr="007155C1">
              <w:rPr>
                <w:szCs w:val="20"/>
              </w:rPr>
              <w:t>Starting point is pathogen concentration</w:t>
            </w:r>
            <w:r w:rsidRPr="007155C1">
              <w:rPr>
                <w:spacing w:val="5"/>
                <w:szCs w:val="20"/>
              </w:rPr>
              <w:t xml:space="preserve"> </w:t>
            </w:r>
            <w:r w:rsidRPr="007155C1">
              <w:rPr>
                <w:szCs w:val="20"/>
              </w:rPr>
              <w:t>at</w:t>
            </w:r>
            <w:r w:rsidRPr="007155C1">
              <w:rPr>
                <w:spacing w:val="6"/>
                <w:szCs w:val="20"/>
              </w:rPr>
              <w:t xml:space="preserve"> </w:t>
            </w:r>
            <w:r w:rsidRPr="007155C1">
              <w:rPr>
                <w:szCs w:val="20"/>
              </w:rPr>
              <w:t>a</w:t>
            </w:r>
            <w:r w:rsidRPr="007155C1">
              <w:rPr>
                <w:spacing w:val="5"/>
                <w:szCs w:val="20"/>
              </w:rPr>
              <w:t xml:space="preserve"> </w:t>
            </w:r>
            <w:r w:rsidRPr="007155C1">
              <w:rPr>
                <w:szCs w:val="20"/>
              </w:rPr>
              <w:t>defined</w:t>
            </w:r>
            <w:r w:rsidRPr="007155C1">
              <w:rPr>
                <w:spacing w:val="6"/>
                <w:szCs w:val="20"/>
              </w:rPr>
              <w:t xml:space="preserve"> </w:t>
            </w:r>
            <w:r w:rsidRPr="007155C1">
              <w:rPr>
                <w:spacing w:val="-4"/>
                <w:szCs w:val="20"/>
              </w:rPr>
              <w:t>point</w:t>
            </w:r>
          </w:p>
          <w:p w14:paraId="186D1EB6" w14:textId="1627327B" w:rsidR="00ED465C" w:rsidRPr="007155C1" w:rsidRDefault="00ED465C" w:rsidP="007155C1">
            <w:pPr>
              <w:pStyle w:val="ListParagraph"/>
              <w:widowControl w:val="0"/>
              <w:numPr>
                <w:ilvl w:val="0"/>
                <w:numId w:val="23"/>
              </w:numPr>
              <w:tabs>
                <w:tab w:val="left" w:pos="500"/>
              </w:tabs>
              <w:autoSpaceDE w:val="0"/>
              <w:autoSpaceDN w:val="0"/>
              <w:spacing w:before="60" w:after="120" w:line="240" w:lineRule="atLeast"/>
              <w:ind w:right="645"/>
              <w:rPr>
                <w:szCs w:val="20"/>
              </w:rPr>
            </w:pPr>
            <w:r w:rsidRPr="007155C1">
              <w:rPr>
                <w:b/>
                <w:bCs/>
                <w:szCs w:val="20"/>
                <w:highlight w:val="yellow"/>
              </w:rPr>
              <w:t xml:space="preserve">Pathogen </w:t>
            </w:r>
            <w:r w:rsidRPr="007155C1">
              <w:rPr>
                <w:szCs w:val="20"/>
                <w:highlight w:val="yellow"/>
              </w:rPr>
              <w:t>r</w:t>
            </w:r>
            <w:r w:rsidRPr="007155C1">
              <w:rPr>
                <w:szCs w:val="20"/>
              </w:rPr>
              <w:t xml:space="preserve">eduction capacity of drinking water processes </w:t>
            </w:r>
            <w:r w:rsidRPr="007155C1">
              <w:rPr>
                <w:b/>
                <w:bCs/>
                <w:szCs w:val="20"/>
                <w:highlight w:val="yellow"/>
              </w:rPr>
              <w:t>and barriers</w:t>
            </w:r>
          </w:p>
          <w:p w14:paraId="6E860893" w14:textId="2D3FF94B" w:rsidR="00ED465C" w:rsidRPr="007155C1" w:rsidRDefault="00ED465C" w:rsidP="007155C1">
            <w:pPr>
              <w:pStyle w:val="ListParagraph"/>
              <w:widowControl w:val="0"/>
              <w:numPr>
                <w:ilvl w:val="0"/>
                <w:numId w:val="23"/>
              </w:numPr>
              <w:tabs>
                <w:tab w:val="left" w:pos="500"/>
              </w:tabs>
              <w:autoSpaceDE w:val="0"/>
              <w:autoSpaceDN w:val="0"/>
              <w:spacing w:before="60" w:after="120" w:line="240" w:lineRule="atLeast"/>
              <w:ind w:right="381"/>
              <w:rPr>
                <w:szCs w:val="20"/>
              </w:rPr>
            </w:pPr>
            <w:r w:rsidRPr="007155C1">
              <w:rPr>
                <w:szCs w:val="20"/>
              </w:rPr>
              <w:t>Uses infectivity and health impact data for estimation</w:t>
            </w:r>
          </w:p>
        </w:tc>
      </w:tr>
      <w:tr w:rsidR="00BD15D3" w:rsidRPr="007155C1" w14:paraId="71403BA6" w14:textId="77777777" w:rsidTr="1D6DD25F">
        <w:tc>
          <w:tcPr>
            <w:tcW w:w="565" w:type="dxa"/>
          </w:tcPr>
          <w:p w14:paraId="1429D741" w14:textId="23A4DACD" w:rsidR="00BD15D3" w:rsidRPr="007155C1" w:rsidRDefault="00DC1D1C" w:rsidP="007155C1">
            <w:pPr>
              <w:spacing w:before="60" w:after="120" w:line="240" w:lineRule="atLeast"/>
              <w:rPr>
                <w:szCs w:val="20"/>
              </w:rPr>
            </w:pPr>
            <w:r>
              <w:rPr>
                <w:szCs w:val="20"/>
              </w:rPr>
              <w:t>7</w:t>
            </w:r>
          </w:p>
        </w:tc>
        <w:tc>
          <w:tcPr>
            <w:tcW w:w="2129" w:type="dxa"/>
          </w:tcPr>
          <w:p w14:paraId="6143E1AD" w14:textId="77777777" w:rsidR="002D2CBC" w:rsidRDefault="002D2CBC" w:rsidP="007155C1">
            <w:pPr>
              <w:spacing w:before="60" w:after="120" w:line="240" w:lineRule="atLeast"/>
              <w:rPr>
                <w:szCs w:val="20"/>
              </w:rPr>
            </w:pPr>
            <w:r>
              <w:rPr>
                <w:szCs w:val="20"/>
              </w:rPr>
              <w:t xml:space="preserve">Visit </w:t>
            </w:r>
            <w:hyperlink r:id="rId22" w:history="1">
              <w:r w:rsidRPr="000A41AD">
                <w:rPr>
                  <w:rStyle w:val="Hyperlink"/>
                  <w:szCs w:val="20"/>
                </w:rPr>
                <w:t>Chapter 5.3 Assessing microbial risk</w:t>
              </w:r>
            </w:hyperlink>
            <w:r>
              <w:rPr>
                <w:szCs w:val="20"/>
              </w:rPr>
              <w:t xml:space="preserve"> of the Guidelines </w:t>
            </w:r>
          </w:p>
          <w:p w14:paraId="4E743660" w14:textId="6DC2B26D" w:rsidR="00BD15D3" w:rsidRDefault="00403D43" w:rsidP="007155C1">
            <w:pPr>
              <w:spacing w:before="60" w:after="120" w:line="240" w:lineRule="atLeast"/>
              <w:rPr>
                <w:szCs w:val="20"/>
              </w:rPr>
            </w:pPr>
            <w:r>
              <w:rPr>
                <w:szCs w:val="20"/>
              </w:rPr>
              <w:t>(p</w:t>
            </w:r>
            <w:r w:rsidR="0023738C">
              <w:rPr>
                <w:szCs w:val="20"/>
              </w:rPr>
              <w:t>77 of PDF)</w:t>
            </w:r>
          </w:p>
          <w:p w14:paraId="243388A5" w14:textId="6F5CEC5C" w:rsidR="000A41AD" w:rsidRPr="007155C1" w:rsidRDefault="000A41AD" w:rsidP="007155C1">
            <w:pPr>
              <w:spacing w:before="60" w:after="120" w:line="240" w:lineRule="atLeast"/>
              <w:rPr>
                <w:szCs w:val="20"/>
              </w:rPr>
            </w:pPr>
          </w:p>
        </w:tc>
        <w:tc>
          <w:tcPr>
            <w:tcW w:w="5919" w:type="dxa"/>
          </w:tcPr>
          <w:p w14:paraId="2D413560" w14:textId="33652BA0" w:rsidR="00BD15D3" w:rsidRPr="007155C1" w:rsidRDefault="008F058F" w:rsidP="007155C1">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680DE5F9" w14:textId="095459BF" w:rsidR="00E529AA" w:rsidRPr="007155C1" w:rsidRDefault="00E529AA" w:rsidP="007155C1">
            <w:pPr>
              <w:spacing w:before="60" w:after="120" w:line="240" w:lineRule="atLeast"/>
              <w:rPr>
                <w:szCs w:val="20"/>
              </w:rPr>
            </w:pPr>
            <w:r w:rsidRPr="007155C1">
              <w:rPr>
                <w:szCs w:val="20"/>
              </w:rPr>
              <w:t xml:space="preserve">Given the limitations of disease surveillance mechanisms to measure endemic disease, an alternative approach is needed to estimate and manage endemic disease burdens to ensure that water is safe. QMRA investigates the likelihood of disease along a risk pathway from the point at which pathogen concentration is quantified (e.g. in a water source) to the receptor (e.g. a consumer of drinking water). </w:t>
            </w:r>
            <w:r w:rsidR="00BF7D4F" w:rsidRPr="007155C1">
              <w:rPr>
                <w:szCs w:val="20"/>
              </w:rPr>
              <w:t>…….</w:t>
            </w:r>
          </w:p>
        </w:tc>
        <w:tc>
          <w:tcPr>
            <w:tcW w:w="7264" w:type="dxa"/>
          </w:tcPr>
          <w:p w14:paraId="5B2B8D2D" w14:textId="527C70C4" w:rsidR="00BD15D3" w:rsidRPr="007155C1" w:rsidRDefault="008F058F" w:rsidP="007155C1">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783C7EF5" w14:textId="19533C55" w:rsidR="00F61747" w:rsidRPr="007155C1" w:rsidRDefault="00F61747" w:rsidP="007155C1">
            <w:pPr>
              <w:pStyle w:val="BodyText"/>
              <w:spacing w:before="60" w:after="120" w:line="240" w:lineRule="atLeast"/>
              <w:ind w:left="4" w:right="892"/>
              <w:rPr>
                <w:sz w:val="20"/>
                <w:szCs w:val="20"/>
              </w:rPr>
            </w:pPr>
            <w:r w:rsidRPr="007155C1">
              <w:rPr>
                <w:sz w:val="20"/>
                <w:szCs w:val="20"/>
              </w:rPr>
              <w:t xml:space="preserve">Given the limitations of disease surveillance mechanisms to measure endemic disease, </w:t>
            </w:r>
            <w:r w:rsidRPr="007155C1">
              <w:rPr>
                <w:b/>
                <w:bCs/>
                <w:sz w:val="20"/>
                <w:szCs w:val="20"/>
                <w:highlight w:val="yellow"/>
              </w:rPr>
              <w:t>as for chemical contaminants, quantitative risk assessment is used</w:t>
            </w:r>
            <w:r w:rsidRPr="007155C1">
              <w:rPr>
                <w:sz w:val="20"/>
                <w:szCs w:val="20"/>
              </w:rPr>
              <w:t xml:space="preserve"> to</w:t>
            </w:r>
            <w:r w:rsidRPr="007155C1">
              <w:rPr>
                <w:spacing w:val="-5"/>
                <w:sz w:val="20"/>
                <w:szCs w:val="20"/>
              </w:rPr>
              <w:t xml:space="preserve"> </w:t>
            </w:r>
            <w:r w:rsidRPr="007155C1">
              <w:rPr>
                <w:sz w:val="20"/>
                <w:szCs w:val="20"/>
              </w:rPr>
              <w:t>estimate</w:t>
            </w:r>
            <w:r w:rsidRPr="007155C1">
              <w:rPr>
                <w:spacing w:val="-5"/>
                <w:sz w:val="20"/>
                <w:szCs w:val="20"/>
              </w:rPr>
              <w:t xml:space="preserve"> </w:t>
            </w:r>
            <w:r w:rsidRPr="007155C1">
              <w:rPr>
                <w:sz w:val="20"/>
                <w:szCs w:val="20"/>
              </w:rPr>
              <w:t>and</w:t>
            </w:r>
            <w:r w:rsidRPr="007155C1">
              <w:rPr>
                <w:spacing w:val="-5"/>
                <w:sz w:val="20"/>
                <w:szCs w:val="20"/>
              </w:rPr>
              <w:t xml:space="preserve"> </w:t>
            </w:r>
            <w:r w:rsidRPr="007155C1">
              <w:rPr>
                <w:sz w:val="20"/>
                <w:szCs w:val="20"/>
              </w:rPr>
              <w:t>manage</w:t>
            </w:r>
            <w:r w:rsidRPr="007155C1">
              <w:rPr>
                <w:spacing w:val="-5"/>
                <w:sz w:val="20"/>
                <w:szCs w:val="20"/>
              </w:rPr>
              <w:t xml:space="preserve"> </w:t>
            </w:r>
            <w:r w:rsidRPr="007155C1">
              <w:rPr>
                <w:sz w:val="20"/>
                <w:szCs w:val="20"/>
              </w:rPr>
              <w:t>endemic</w:t>
            </w:r>
            <w:r w:rsidRPr="007155C1">
              <w:rPr>
                <w:spacing w:val="-5"/>
                <w:sz w:val="20"/>
                <w:szCs w:val="20"/>
              </w:rPr>
              <w:t xml:space="preserve"> </w:t>
            </w:r>
            <w:r w:rsidRPr="007155C1">
              <w:rPr>
                <w:sz w:val="20"/>
                <w:szCs w:val="20"/>
              </w:rPr>
              <w:t>disease</w:t>
            </w:r>
            <w:r w:rsidRPr="007155C1">
              <w:rPr>
                <w:spacing w:val="-5"/>
                <w:sz w:val="20"/>
                <w:szCs w:val="20"/>
              </w:rPr>
              <w:t xml:space="preserve"> </w:t>
            </w:r>
            <w:r w:rsidRPr="007155C1">
              <w:rPr>
                <w:sz w:val="20"/>
                <w:szCs w:val="20"/>
              </w:rPr>
              <w:t>burdens</w:t>
            </w:r>
            <w:r w:rsidRPr="007155C1">
              <w:rPr>
                <w:spacing w:val="-5"/>
                <w:sz w:val="20"/>
                <w:szCs w:val="20"/>
              </w:rPr>
              <w:t xml:space="preserve"> </w:t>
            </w:r>
            <w:r w:rsidRPr="007155C1">
              <w:rPr>
                <w:sz w:val="20"/>
                <w:szCs w:val="20"/>
              </w:rPr>
              <w:t>to</w:t>
            </w:r>
            <w:r w:rsidR="001D58EE" w:rsidRPr="007155C1">
              <w:rPr>
                <w:sz w:val="20"/>
                <w:szCs w:val="20"/>
              </w:rPr>
              <w:t xml:space="preserve"> </w:t>
            </w:r>
            <w:r w:rsidRPr="007155C1">
              <w:rPr>
                <w:b/>
                <w:bCs/>
                <w:sz w:val="20"/>
                <w:szCs w:val="20"/>
                <w:highlight w:val="yellow"/>
              </w:rPr>
              <w:t>provide safe</w:t>
            </w:r>
            <w:r w:rsidRPr="007155C1">
              <w:rPr>
                <w:sz w:val="20"/>
                <w:szCs w:val="20"/>
              </w:rPr>
              <w:t xml:space="preserve"> water. QMRA investigates the likelihood of disease along a risk pathway from the point at which pathogen concentration is quantified (e.g. in a water source) to the receptor (e.g. a consumer of drinking water</w:t>
            </w:r>
            <w:r w:rsidR="00BF7D4F" w:rsidRPr="007155C1">
              <w:rPr>
                <w:sz w:val="20"/>
                <w:szCs w:val="20"/>
              </w:rPr>
              <w:t>). …….</w:t>
            </w:r>
          </w:p>
        </w:tc>
      </w:tr>
      <w:tr w:rsidR="00A974F7" w:rsidRPr="007155C1" w14:paraId="172A79B0" w14:textId="77777777" w:rsidTr="1D6DD25F">
        <w:trPr>
          <w:trHeight w:val="3540"/>
        </w:trPr>
        <w:tc>
          <w:tcPr>
            <w:tcW w:w="565" w:type="dxa"/>
          </w:tcPr>
          <w:p w14:paraId="483D4458" w14:textId="6CC84BBC" w:rsidR="00A974F7" w:rsidRPr="007155C1" w:rsidRDefault="00A974F7" w:rsidP="007155C1">
            <w:pPr>
              <w:spacing w:before="60" w:after="120" w:line="240" w:lineRule="atLeast"/>
              <w:rPr>
                <w:szCs w:val="20"/>
              </w:rPr>
            </w:pPr>
            <w:r>
              <w:rPr>
                <w:szCs w:val="20"/>
              </w:rPr>
              <w:t>8</w:t>
            </w:r>
          </w:p>
        </w:tc>
        <w:tc>
          <w:tcPr>
            <w:tcW w:w="2129" w:type="dxa"/>
          </w:tcPr>
          <w:p w14:paraId="1B4E1895" w14:textId="1F7DF896" w:rsidR="000A41AD" w:rsidRDefault="00BE4ECF" w:rsidP="002D2CBC">
            <w:pPr>
              <w:spacing w:before="60" w:after="120" w:line="240" w:lineRule="atLeast"/>
              <w:rPr>
                <w:szCs w:val="20"/>
              </w:rPr>
            </w:pPr>
            <w:r>
              <w:rPr>
                <w:szCs w:val="20"/>
              </w:rPr>
              <w:t xml:space="preserve">Visit </w:t>
            </w:r>
            <w:r w:rsidR="002D2CBC">
              <w:t xml:space="preserve">Chapter </w:t>
            </w:r>
            <w:r w:rsidR="002D2CBC" w:rsidRPr="00BE4ECF">
              <w:rPr>
                <w:szCs w:val="20"/>
              </w:rPr>
              <w:t>5.4 Enteric pathogens</w:t>
            </w:r>
            <w:r w:rsidR="002D2CBC">
              <w:rPr>
                <w:szCs w:val="20"/>
              </w:rPr>
              <w:t xml:space="preserve">, </w:t>
            </w:r>
            <w:hyperlink r:id="rId23" w:anchor="table-5-1" w:history="1">
              <w:r w:rsidRPr="00EE2036">
                <w:rPr>
                  <w:rStyle w:val="Hyperlink"/>
                  <w:szCs w:val="20"/>
                </w:rPr>
                <w:t xml:space="preserve">Table 5.1 </w:t>
              </w:r>
              <w:r w:rsidR="00EE2036" w:rsidRPr="00EE2036">
                <w:rPr>
                  <w:rStyle w:val="Hyperlink"/>
                  <w:szCs w:val="20"/>
                </w:rPr>
                <w:t>Enteric pathogens of concern in Australian drinking water</w:t>
              </w:r>
            </w:hyperlink>
            <w:r w:rsidR="00EE2036">
              <w:rPr>
                <w:szCs w:val="20"/>
              </w:rPr>
              <w:t xml:space="preserve"> </w:t>
            </w:r>
            <w:r>
              <w:rPr>
                <w:szCs w:val="20"/>
              </w:rPr>
              <w:t>of the Guidelines</w:t>
            </w:r>
          </w:p>
          <w:p w14:paraId="1E11C753" w14:textId="77777777" w:rsidR="002D2CBC" w:rsidRDefault="002D2CBC" w:rsidP="002D2CBC">
            <w:pPr>
              <w:spacing w:before="60" w:after="120" w:line="240" w:lineRule="atLeast"/>
              <w:rPr>
                <w:szCs w:val="20"/>
              </w:rPr>
            </w:pPr>
            <w:r>
              <w:rPr>
                <w:szCs w:val="20"/>
              </w:rPr>
              <w:t>(p79 of PDF)</w:t>
            </w:r>
          </w:p>
          <w:p w14:paraId="7173B351" w14:textId="592392CA" w:rsidR="002D2CBC" w:rsidRPr="007155C1" w:rsidRDefault="002D2CBC" w:rsidP="002D2CBC">
            <w:pPr>
              <w:spacing w:before="60" w:after="120" w:line="240" w:lineRule="atLeast"/>
              <w:rPr>
                <w:szCs w:val="20"/>
              </w:rPr>
            </w:pPr>
          </w:p>
        </w:tc>
        <w:tc>
          <w:tcPr>
            <w:tcW w:w="5919" w:type="dxa"/>
          </w:tcPr>
          <w:p w14:paraId="164247AF" w14:textId="77777777" w:rsidR="00A974F7" w:rsidRPr="007155C1" w:rsidRDefault="00A974F7" w:rsidP="007155C1">
            <w:pPr>
              <w:spacing w:before="60" w:after="120" w:line="240" w:lineRule="atLeast"/>
              <w:rPr>
                <w:color w:val="006385"/>
                <w:spacing w:val="-2"/>
                <w:szCs w:val="20"/>
              </w:rPr>
            </w:pPr>
            <w:r w:rsidRPr="007155C1">
              <w:rPr>
                <w:color w:val="006385"/>
                <w:szCs w:val="20"/>
              </w:rPr>
              <w:t>Table</w:t>
            </w:r>
            <w:r w:rsidRPr="007155C1">
              <w:rPr>
                <w:color w:val="006385"/>
                <w:spacing w:val="-6"/>
                <w:szCs w:val="20"/>
              </w:rPr>
              <w:t xml:space="preserve"> </w:t>
            </w:r>
            <w:r w:rsidRPr="007155C1">
              <w:rPr>
                <w:color w:val="006385"/>
                <w:szCs w:val="20"/>
              </w:rPr>
              <w:t>5.1</w:t>
            </w:r>
            <w:r w:rsidRPr="007155C1">
              <w:rPr>
                <w:color w:val="006385"/>
                <w:spacing w:val="-6"/>
                <w:szCs w:val="20"/>
              </w:rPr>
              <w:t xml:space="preserve"> </w:t>
            </w:r>
            <w:r w:rsidRPr="007155C1">
              <w:rPr>
                <w:color w:val="006385"/>
                <w:szCs w:val="20"/>
              </w:rPr>
              <w:t>Enteric</w:t>
            </w:r>
            <w:r w:rsidRPr="007155C1">
              <w:rPr>
                <w:color w:val="006385"/>
                <w:spacing w:val="-6"/>
                <w:szCs w:val="20"/>
              </w:rPr>
              <w:t xml:space="preserve"> </w:t>
            </w:r>
            <w:r w:rsidRPr="007155C1">
              <w:rPr>
                <w:color w:val="006385"/>
                <w:szCs w:val="20"/>
              </w:rPr>
              <w:t>pathogens</w:t>
            </w:r>
            <w:r w:rsidRPr="007155C1">
              <w:rPr>
                <w:color w:val="006385"/>
                <w:spacing w:val="-6"/>
                <w:szCs w:val="20"/>
              </w:rPr>
              <w:t xml:space="preserve"> </w:t>
            </w:r>
            <w:r w:rsidRPr="007155C1">
              <w:rPr>
                <w:color w:val="006385"/>
                <w:szCs w:val="20"/>
              </w:rPr>
              <w:t>of</w:t>
            </w:r>
            <w:r w:rsidRPr="007155C1">
              <w:rPr>
                <w:color w:val="006385"/>
                <w:spacing w:val="-6"/>
                <w:szCs w:val="20"/>
              </w:rPr>
              <w:t xml:space="preserve"> </w:t>
            </w:r>
            <w:r w:rsidRPr="007155C1">
              <w:rPr>
                <w:color w:val="006385"/>
                <w:szCs w:val="20"/>
              </w:rPr>
              <w:t>concern</w:t>
            </w:r>
            <w:r w:rsidRPr="007155C1">
              <w:rPr>
                <w:color w:val="006385"/>
                <w:spacing w:val="-6"/>
                <w:szCs w:val="20"/>
              </w:rPr>
              <w:t xml:space="preserve"> </w:t>
            </w:r>
            <w:r w:rsidRPr="007155C1">
              <w:rPr>
                <w:color w:val="006385"/>
                <w:szCs w:val="20"/>
              </w:rPr>
              <w:t>in</w:t>
            </w:r>
            <w:r w:rsidRPr="007155C1">
              <w:rPr>
                <w:color w:val="006385"/>
                <w:spacing w:val="-6"/>
                <w:szCs w:val="20"/>
              </w:rPr>
              <w:t xml:space="preserve"> </w:t>
            </w:r>
            <w:r w:rsidRPr="007155C1">
              <w:rPr>
                <w:color w:val="006385"/>
                <w:szCs w:val="20"/>
              </w:rPr>
              <w:t>Australian</w:t>
            </w:r>
            <w:r w:rsidRPr="007155C1">
              <w:rPr>
                <w:color w:val="006385"/>
                <w:spacing w:val="-5"/>
                <w:szCs w:val="20"/>
              </w:rPr>
              <w:t xml:space="preserve"> </w:t>
            </w:r>
            <w:r w:rsidRPr="007155C1">
              <w:rPr>
                <w:color w:val="006385"/>
                <w:szCs w:val="20"/>
              </w:rPr>
              <w:t>drinking</w:t>
            </w:r>
            <w:r w:rsidRPr="007155C1">
              <w:rPr>
                <w:color w:val="006385"/>
                <w:spacing w:val="-6"/>
                <w:szCs w:val="20"/>
              </w:rPr>
              <w:t xml:space="preserve"> </w:t>
            </w:r>
            <w:r w:rsidRPr="007155C1">
              <w:rPr>
                <w:color w:val="006385"/>
                <w:spacing w:val="-2"/>
                <w:szCs w:val="20"/>
              </w:rPr>
              <w:t>water</w:t>
            </w:r>
          </w:p>
          <w:p w14:paraId="2362E9BE" w14:textId="77777777" w:rsidR="00A974F7" w:rsidRPr="007155C1" w:rsidRDefault="00A974F7" w:rsidP="007155C1">
            <w:pPr>
              <w:spacing w:before="60" w:after="120" w:line="240" w:lineRule="atLeast"/>
              <w:rPr>
                <w:b/>
                <w:bCs/>
                <w:color w:val="auto"/>
                <w:spacing w:val="-2"/>
                <w:szCs w:val="20"/>
                <w:u w:val="single"/>
              </w:rPr>
            </w:pPr>
            <w:r w:rsidRPr="007155C1">
              <w:rPr>
                <w:b/>
                <w:bCs/>
                <w:color w:val="auto"/>
                <w:spacing w:val="-2"/>
                <w:szCs w:val="20"/>
                <w:u w:val="single"/>
              </w:rPr>
              <w:t>Group</w:t>
            </w:r>
          </w:p>
          <w:p w14:paraId="32CA83F0" w14:textId="77777777" w:rsidR="00A974F7" w:rsidRPr="007155C1" w:rsidRDefault="00A974F7" w:rsidP="007155C1">
            <w:pPr>
              <w:spacing w:before="60" w:after="120" w:line="240" w:lineRule="atLeast"/>
              <w:rPr>
                <w:szCs w:val="20"/>
              </w:rPr>
            </w:pPr>
            <w:r w:rsidRPr="007155C1">
              <w:rPr>
                <w:b/>
                <w:bCs/>
                <w:color w:val="auto"/>
                <w:spacing w:val="-2"/>
                <w:szCs w:val="20"/>
              </w:rPr>
              <w:t>Bacteria</w:t>
            </w:r>
          </w:p>
          <w:p w14:paraId="1E346EEC" w14:textId="77777777" w:rsidR="00A974F7" w:rsidRPr="007155C1" w:rsidRDefault="00A974F7" w:rsidP="007155C1">
            <w:pPr>
              <w:pStyle w:val="Pa8"/>
              <w:spacing w:before="60" w:after="120" w:line="240" w:lineRule="atLeast"/>
              <w:rPr>
                <w:rFonts w:ascii="Gotham Book" w:hAnsi="Gotham Book" w:cs="Gotham"/>
                <w:color w:val="000000"/>
                <w:sz w:val="20"/>
                <w:szCs w:val="20"/>
              </w:rPr>
            </w:pPr>
            <w:r w:rsidRPr="007155C1">
              <w:rPr>
                <w:rFonts w:ascii="Gotham Book" w:hAnsi="Gotham Book" w:cs="Gotham"/>
                <w:i/>
                <w:iCs/>
                <w:color w:val="000000"/>
                <w:sz w:val="20"/>
                <w:szCs w:val="20"/>
              </w:rPr>
              <w:t xml:space="preserve">Salmonella </w:t>
            </w:r>
            <w:r w:rsidRPr="007155C1">
              <w:rPr>
                <w:rFonts w:ascii="Gotham Book" w:hAnsi="Gotham Book" w:cs="Gotham"/>
                <w:color w:val="000000"/>
                <w:sz w:val="20"/>
                <w:szCs w:val="20"/>
              </w:rPr>
              <w:t xml:space="preserve">spp. </w:t>
            </w:r>
          </w:p>
          <w:p w14:paraId="5C901A51" w14:textId="77777777" w:rsidR="00A974F7" w:rsidRPr="007155C1" w:rsidRDefault="00A974F7" w:rsidP="007155C1">
            <w:pPr>
              <w:spacing w:before="60" w:after="120" w:line="240" w:lineRule="atLeast"/>
              <w:rPr>
                <w:b/>
                <w:bCs/>
                <w:szCs w:val="20"/>
              </w:rPr>
            </w:pPr>
            <w:r w:rsidRPr="007155C1">
              <w:rPr>
                <w:b/>
                <w:bCs/>
                <w:szCs w:val="20"/>
              </w:rPr>
              <w:t>Viruses</w:t>
            </w:r>
          </w:p>
          <w:p w14:paraId="1F4E7350" w14:textId="77777777" w:rsidR="00A974F7" w:rsidRPr="007155C1" w:rsidRDefault="00A974F7" w:rsidP="007155C1">
            <w:pPr>
              <w:pStyle w:val="Pa8"/>
              <w:spacing w:before="60" w:after="120" w:line="240" w:lineRule="atLeast"/>
              <w:rPr>
                <w:rFonts w:ascii="Gotham Book" w:hAnsi="Gotham Book" w:cs="Gotham"/>
                <w:color w:val="000000"/>
                <w:sz w:val="20"/>
                <w:szCs w:val="20"/>
              </w:rPr>
            </w:pPr>
            <w:r w:rsidRPr="007155C1">
              <w:rPr>
                <w:rFonts w:ascii="Gotham Book" w:hAnsi="Gotham Book" w:cs="Gotham"/>
                <w:color w:val="000000"/>
                <w:sz w:val="20"/>
                <w:szCs w:val="20"/>
              </w:rPr>
              <w:t xml:space="preserve">Adenoviruses </w:t>
            </w:r>
          </w:p>
          <w:p w14:paraId="1FAA8E65" w14:textId="521458BA" w:rsidR="00A974F7" w:rsidRPr="007155C1" w:rsidRDefault="008F058F" w:rsidP="007155C1">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6D25735C" w14:textId="77777777" w:rsidR="00A974F7" w:rsidRPr="007155C1" w:rsidRDefault="00A974F7" w:rsidP="007155C1">
            <w:pPr>
              <w:spacing w:before="60" w:after="120" w:line="240" w:lineRule="atLeast"/>
              <w:rPr>
                <w:szCs w:val="20"/>
              </w:rPr>
            </w:pPr>
            <w:r w:rsidRPr="007155C1">
              <w:rPr>
                <w:szCs w:val="20"/>
              </w:rPr>
              <w:t>Enteric hepatitis viruses</w:t>
            </w:r>
            <w:r w:rsidRPr="007155C1">
              <w:rPr>
                <w:spacing w:val="-13"/>
                <w:szCs w:val="20"/>
              </w:rPr>
              <w:t xml:space="preserve"> </w:t>
            </w:r>
            <w:r w:rsidRPr="007155C1">
              <w:rPr>
                <w:szCs w:val="20"/>
              </w:rPr>
              <w:t>(hepatitis</w:t>
            </w:r>
            <w:r w:rsidRPr="007155C1">
              <w:rPr>
                <w:spacing w:val="-13"/>
                <w:szCs w:val="20"/>
              </w:rPr>
              <w:t xml:space="preserve"> </w:t>
            </w:r>
            <w:r w:rsidRPr="007155C1">
              <w:rPr>
                <w:szCs w:val="20"/>
              </w:rPr>
              <w:t>A)</w:t>
            </w:r>
          </w:p>
          <w:p w14:paraId="7EB311F9" w14:textId="50C772E1" w:rsidR="00A974F7" w:rsidRPr="007155C1" w:rsidRDefault="00A974F7" w:rsidP="007155C1">
            <w:pPr>
              <w:pStyle w:val="Pa8"/>
              <w:spacing w:before="60" w:after="120" w:line="240" w:lineRule="atLeast"/>
              <w:rPr>
                <w:szCs w:val="20"/>
              </w:rPr>
            </w:pPr>
            <w:r w:rsidRPr="007155C1">
              <w:rPr>
                <w:rFonts w:ascii="Gotham Book" w:hAnsi="Gotham Book" w:cs="Gotham"/>
                <w:b/>
                <w:bCs/>
                <w:color w:val="000000"/>
                <w:sz w:val="20"/>
                <w:szCs w:val="20"/>
              </w:rPr>
              <w:t xml:space="preserve">Protozoa </w:t>
            </w:r>
          </w:p>
        </w:tc>
        <w:tc>
          <w:tcPr>
            <w:tcW w:w="7264" w:type="dxa"/>
          </w:tcPr>
          <w:p w14:paraId="62F2D434" w14:textId="77777777" w:rsidR="00A974F7" w:rsidRPr="007155C1" w:rsidRDefault="00A974F7" w:rsidP="007155C1">
            <w:pPr>
              <w:spacing w:before="60" w:after="120" w:line="240" w:lineRule="atLeast"/>
              <w:rPr>
                <w:color w:val="006385"/>
                <w:spacing w:val="-2"/>
                <w:szCs w:val="20"/>
              </w:rPr>
            </w:pPr>
            <w:r w:rsidRPr="007155C1">
              <w:rPr>
                <w:color w:val="006385"/>
                <w:szCs w:val="20"/>
              </w:rPr>
              <w:t>Table</w:t>
            </w:r>
            <w:r w:rsidRPr="007155C1">
              <w:rPr>
                <w:color w:val="006385"/>
                <w:spacing w:val="-6"/>
                <w:szCs w:val="20"/>
              </w:rPr>
              <w:t xml:space="preserve"> </w:t>
            </w:r>
            <w:r w:rsidRPr="007155C1">
              <w:rPr>
                <w:color w:val="006385"/>
                <w:szCs w:val="20"/>
              </w:rPr>
              <w:t>5.1</w:t>
            </w:r>
            <w:r w:rsidRPr="007155C1">
              <w:rPr>
                <w:color w:val="006385"/>
                <w:spacing w:val="-6"/>
                <w:szCs w:val="20"/>
              </w:rPr>
              <w:t xml:space="preserve"> </w:t>
            </w:r>
            <w:r w:rsidRPr="007155C1">
              <w:rPr>
                <w:color w:val="006385"/>
                <w:szCs w:val="20"/>
              </w:rPr>
              <w:t>Enteric</w:t>
            </w:r>
            <w:r w:rsidRPr="007155C1">
              <w:rPr>
                <w:color w:val="006385"/>
                <w:spacing w:val="-6"/>
                <w:szCs w:val="20"/>
              </w:rPr>
              <w:t xml:space="preserve"> </w:t>
            </w:r>
            <w:r w:rsidRPr="007155C1">
              <w:rPr>
                <w:color w:val="006385"/>
                <w:szCs w:val="20"/>
              </w:rPr>
              <w:t>pathogens</w:t>
            </w:r>
            <w:r w:rsidRPr="007155C1">
              <w:rPr>
                <w:color w:val="006385"/>
                <w:spacing w:val="-6"/>
                <w:szCs w:val="20"/>
              </w:rPr>
              <w:t xml:space="preserve"> </w:t>
            </w:r>
            <w:r w:rsidRPr="007155C1">
              <w:rPr>
                <w:color w:val="006385"/>
                <w:szCs w:val="20"/>
              </w:rPr>
              <w:t>of</w:t>
            </w:r>
            <w:r w:rsidRPr="007155C1">
              <w:rPr>
                <w:color w:val="006385"/>
                <w:spacing w:val="-6"/>
                <w:szCs w:val="20"/>
              </w:rPr>
              <w:t xml:space="preserve"> </w:t>
            </w:r>
            <w:r w:rsidRPr="007155C1">
              <w:rPr>
                <w:color w:val="006385"/>
                <w:szCs w:val="20"/>
              </w:rPr>
              <w:t>concern</w:t>
            </w:r>
            <w:r w:rsidRPr="007155C1">
              <w:rPr>
                <w:color w:val="006385"/>
                <w:spacing w:val="-6"/>
                <w:szCs w:val="20"/>
              </w:rPr>
              <w:t xml:space="preserve"> </w:t>
            </w:r>
            <w:r w:rsidRPr="007155C1">
              <w:rPr>
                <w:color w:val="006385"/>
                <w:szCs w:val="20"/>
              </w:rPr>
              <w:t>in</w:t>
            </w:r>
            <w:r w:rsidRPr="007155C1">
              <w:rPr>
                <w:color w:val="006385"/>
                <w:spacing w:val="-6"/>
                <w:szCs w:val="20"/>
              </w:rPr>
              <w:t xml:space="preserve"> </w:t>
            </w:r>
            <w:r w:rsidRPr="007155C1">
              <w:rPr>
                <w:color w:val="006385"/>
                <w:szCs w:val="20"/>
              </w:rPr>
              <w:t>Australian</w:t>
            </w:r>
            <w:r w:rsidRPr="007155C1">
              <w:rPr>
                <w:color w:val="006385"/>
                <w:spacing w:val="-5"/>
                <w:szCs w:val="20"/>
              </w:rPr>
              <w:t xml:space="preserve"> </w:t>
            </w:r>
            <w:r w:rsidRPr="007155C1">
              <w:rPr>
                <w:color w:val="006385"/>
                <w:szCs w:val="20"/>
              </w:rPr>
              <w:t>drinking</w:t>
            </w:r>
            <w:r w:rsidRPr="007155C1">
              <w:rPr>
                <w:color w:val="006385"/>
                <w:spacing w:val="-6"/>
                <w:szCs w:val="20"/>
              </w:rPr>
              <w:t xml:space="preserve"> </w:t>
            </w:r>
            <w:r w:rsidRPr="007155C1">
              <w:rPr>
                <w:color w:val="006385"/>
                <w:spacing w:val="-2"/>
                <w:szCs w:val="20"/>
              </w:rPr>
              <w:t>water</w:t>
            </w:r>
          </w:p>
          <w:p w14:paraId="18C3BCF7" w14:textId="77777777" w:rsidR="00A974F7" w:rsidRPr="007155C1" w:rsidRDefault="00A974F7" w:rsidP="007155C1">
            <w:pPr>
              <w:spacing w:before="60" w:after="120" w:line="240" w:lineRule="atLeast"/>
              <w:rPr>
                <w:b/>
                <w:bCs/>
                <w:color w:val="auto"/>
                <w:spacing w:val="-2"/>
                <w:szCs w:val="20"/>
                <w:u w:val="single"/>
              </w:rPr>
            </w:pPr>
            <w:r w:rsidRPr="007155C1">
              <w:rPr>
                <w:b/>
                <w:bCs/>
                <w:color w:val="auto"/>
                <w:spacing w:val="-2"/>
                <w:szCs w:val="20"/>
                <w:u w:val="single"/>
              </w:rPr>
              <w:t>Group</w:t>
            </w:r>
          </w:p>
          <w:p w14:paraId="27DEFE7E" w14:textId="77777777" w:rsidR="00A974F7" w:rsidRPr="007155C1" w:rsidRDefault="00A974F7" w:rsidP="007155C1">
            <w:pPr>
              <w:spacing w:before="60" w:after="120" w:line="240" w:lineRule="atLeast"/>
              <w:rPr>
                <w:szCs w:val="20"/>
              </w:rPr>
            </w:pPr>
            <w:r w:rsidRPr="007155C1">
              <w:rPr>
                <w:b/>
                <w:bCs/>
                <w:color w:val="auto"/>
                <w:spacing w:val="-2"/>
                <w:szCs w:val="20"/>
              </w:rPr>
              <w:t>Bacteria</w:t>
            </w:r>
          </w:p>
          <w:p w14:paraId="30D5EFC8" w14:textId="77777777" w:rsidR="00A974F7" w:rsidRPr="007155C1" w:rsidRDefault="00A974F7" w:rsidP="007155C1">
            <w:pPr>
              <w:pStyle w:val="Pa8"/>
              <w:spacing w:before="60" w:after="120" w:line="240" w:lineRule="atLeast"/>
              <w:rPr>
                <w:rFonts w:ascii="Gotham Book" w:hAnsi="Gotham Book" w:cs="Gotham"/>
                <w:color w:val="000000"/>
                <w:sz w:val="20"/>
                <w:szCs w:val="20"/>
              </w:rPr>
            </w:pPr>
            <w:r w:rsidRPr="007155C1">
              <w:rPr>
                <w:rFonts w:ascii="Gotham Book" w:hAnsi="Gotham Book" w:cs="Gotham"/>
                <w:i/>
                <w:iCs/>
                <w:color w:val="000000"/>
                <w:sz w:val="20"/>
                <w:szCs w:val="20"/>
              </w:rPr>
              <w:t xml:space="preserve">Salmonella </w:t>
            </w:r>
            <w:r w:rsidRPr="007155C1">
              <w:rPr>
                <w:rFonts w:ascii="Gotham Book" w:hAnsi="Gotham Book" w:cs="Gotham"/>
                <w:b/>
                <w:bCs/>
                <w:i/>
                <w:iCs/>
                <w:color w:val="000000"/>
                <w:sz w:val="20"/>
                <w:szCs w:val="20"/>
                <w:highlight w:val="yellow"/>
              </w:rPr>
              <w:t>enterica</w:t>
            </w:r>
          </w:p>
          <w:p w14:paraId="1A5C947D" w14:textId="77777777" w:rsidR="00A974F7" w:rsidRPr="007155C1" w:rsidRDefault="00A974F7" w:rsidP="007155C1">
            <w:pPr>
              <w:spacing w:before="60" w:after="120" w:line="240" w:lineRule="atLeast"/>
              <w:rPr>
                <w:b/>
                <w:bCs/>
                <w:szCs w:val="20"/>
              </w:rPr>
            </w:pPr>
            <w:r w:rsidRPr="007155C1">
              <w:rPr>
                <w:b/>
                <w:bCs/>
                <w:szCs w:val="20"/>
              </w:rPr>
              <w:t>Viruses</w:t>
            </w:r>
          </w:p>
          <w:p w14:paraId="6CB9482A" w14:textId="77777777" w:rsidR="00A974F7" w:rsidRPr="007155C1" w:rsidRDefault="00A974F7" w:rsidP="007155C1">
            <w:pPr>
              <w:pStyle w:val="Pa8"/>
              <w:spacing w:before="60" w:after="120" w:line="240" w:lineRule="atLeast"/>
              <w:rPr>
                <w:rFonts w:ascii="Gotham Book" w:hAnsi="Gotham Book" w:cs="Gotham"/>
                <w:color w:val="000000"/>
                <w:sz w:val="20"/>
                <w:szCs w:val="20"/>
              </w:rPr>
            </w:pPr>
            <w:r w:rsidRPr="007155C1">
              <w:rPr>
                <w:rFonts w:ascii="Gotham Book" w:hAnsi="Gotham Book" w:cs="Gotham"/>
                <w:b/>
                <w:bCs/>
                <w:color w:val="000000"/>
                <w:sz w:val="20"/>
                <w:szCs w:val="20"/>
                <w:highlight w:val="yellow"/>
              </w:rPr>
              <w:t>Masta</w:t>
            </w:r>
            <w:r w:rsidRPr="007155C1">
              <w:rPr>
                <w:rFonts w:ascii="Gotham Book" w:hAnsi="Gotham Book" w:cs="Gotham"/>
                <w:color w:val="000000"/>
                <w:sz w:val="20"/>
                <w:szCs w:val="20"/>
              </w:rPr>
              <w:t xml:space="preserve">denoviruses </w:t>
            </w:r>
            <w:r w:rsidRPr="007155C1">
              <w:rPr>
                <w:rFonts w:ascii="Gotham Book" w:hAnsi="Gotham Book" w:cs="Gotham"/>
                <w:b/>
                <w:bCs/>
                <w:color w:val="000000"/>
                <w:sz w:val="20"/>
                <w:szCs w:val="20"/>
                <w:highlight w:val="yellow"/>
              </w:rPr>
              <w:t>(human adenoviruses)</w:t>
            </w:r>
          </w:p>
          <w:p w14:paraId="1B125B69" w14:textId="32E0F268" w:rsidR="00A974F7" w:rsidRPr="007155C1" w:rsidRDefault="008F058F" w:rsidP="007155C1">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2A499134" w14:textId="77777777" w:rsidR="00A974F7" w:rsidRPr="007155C1" w:rsidRDefault="00A974F7" w:rsidP="007155C1">
            <w:pPr>
              <w:spacing w:before="60" w:after="120" w:line="240" w:lineRule="atLeast"/>
              <w:rPr>
                <w:szCs w:val="20"/>
              </w:rPr>
            </w:pPr>
            <w:r w:rsidRPr="007155C1">
              <w:rPr>
                <w:szCs w:val="20"/>
              </w:rPr>
              <w:t>Enteric hepatitis viruses</w:t>
            </w:r>
            <w:r w:rsidRPr="007155C1">
              <w:rPr>
                <w:spacing w:val="-13"/>
                <w:szCs w:val="20"/>
              </w:rPr>
              <w:t xml:space="preserve"> </w:t>
            </w:r>
            <w:r w:rsidRPr="007155C1">
              <w:rPr>
                <w:szCs w:val="20"/>
              </w:rPr>
              <w:t>(hepatitis</w:t>
            </w:r>
            <w:r w:rsidRPr="007155C1">
              <w:rPr>
                <w:spacing w:val="-13"/>
                <w:szCs w:val="20"/>
              </w:rPr>
              <w:t xml:space="preserve"> </w:t>
            </w:r>
            <w:r w:rsidRPr="007155C1">
              <w:rPr>
                <w:szCs w:val="20"/>
              </w:rPr>
              <w:t xml:space="preserve">A </w:t>
            </w:r>
            <w:r w:rsidRPr="007155C1">
              <w:rPr>
                <w:b/>
                <w:bCs/>
                <w:szCs w:val="20"/>
                <w:highlight w:val="yellow"/>
              </w:rPr>
              <w:t>and E</w:t>
            </w:r>
            <w:r w:rsidRPr="007155C1">
              <w:rPr>
                <w:b/>
                <w:bCs/>
                <w:szCs w:val="20"/>
              </w:rPr>
              <w:t>)</w:t>
            </w:r>
          </w:p>
          <w:p w14:paraId="36C57EDC" w14:textId="63544B5C" w:rsidR="00A974F7" w:rsidRPr="007155C1" w:rsidRDefault="00A974F7" w:rsidP="007155C1">
            <w:pPr>
              <w:spacing w:before="60" w:after="120" w:line="240" w:lineRule="atLeast"/>
              <w:rPr>
                <w:szCs w:val="20"/>
              </w:rPr>
            </w:pPr>
            <w:r w:rsidRPr="007155C1">
              <w:rPr>
                <w:rFonts w:cs="Gotham"/>
                <w:b/>
                <w:bCs/>
                <w:color w:val="000000"/>
                <w:szCs w:val="20"/>
                <w:highlight w:val="yellow"/>
              </w:rPr>
              <w:t>Parasitic</w:t>
            </w:r>
            <w:r w:rsidRPr="007155C1">
              <w:rPr>
                <w:rFonts w:cs="Gotham"/>
                <w:b/>
                <w:bCs/>
                <w:color w:val="000000"/>
                <w:szCs w:val="20"/>
              </w:rPr>
              <w:t xml:space="preserve"> Protozoa</w:t>
            </w:r>
          </w:p>
        </w:tc>
      </w:tr>
      <w:tr w:rsidR="00BD15D3" w:rsidRPr="007155C1" w14:paraId="78C230F3" w14:textId="77777777" w:rsidTr="1D6DD25F">
        <w:tc>
          <w:tcPr>
            <w:tcW w:w="565" w:type="dxa"/>
          </w:tcPr>
          <w:p w14:paraId="27D28962" w14:textId="4892135F" w:rsidR="00BD15D3" w:rsidRPr="007155C1" w:rsidRDefault="00A974F7" w:rsidP="007155C1">
            <w:pPr>
              <w:spacing w:before="60" w:after="120" w:line="240" w:lineRule="atLeast"/>
              <w:rPr>
                <w:szCs w:val="20"/>
              </w:rPr>
            </w:pPr>
            <w:r>
              <w:rPr>
                <w:szCs w:val="20"/>
              </w:rPr>
              <w:t>9</w:t>
            </w:r>
          </w:p>
        </w:tc>
        <w:tc>
          <w:tcPr>
            <w:tcW w:w="2129" w:type="dxa"/>
          </w:tcPr>
          <w:p w14:paraId="152660BD" w14:textId="77777777" w:rsidR="002D2CBC" w:rsidRPr="007155C1" w:rsidRDefault="002D2CBC" w:rsidP="002D2CBC">
            <w:pPr>
              <w:spacing w:before="60" w:after="120" w:line="240" w:lineRule="atLeast"/>
              <w:rPr>
                <w:szCs w:val="20"/>
              </w:rPr>
            </w:pPr>
            <w:r>
              <w:rPr>
                <w:szCs w:val="20"/>
              </w:rPr>
              <w:t xml:space="preserve">Visit </w:t>
            </w:r>
            <w:hyperlink r:id="rId24" w:history="1">
              <w:r w:rsidRPr="00BE4ECF">
                <w:rPr>
                  <w:rStyle w:val="Hyperlink"/>
                </w:rPr>
                <w:t xml:space="preserve">Chapter </w:t>
              </w:r>
              <w:r w:rsidRPr="00BE4ECF">
                <w:rPr>
                  <w:rStyle w:val="Hyperlink"/>
                  <w:szCs w:val="20"/>
                </w:rPr>
                <w:t>5.4.2 Contamination of source waters with enteric pathogens</w:t>
              </w:r>
            </w:hyperlink>
            <w:r>
              <w:t xml:space="preserve"> of the Guidelines</w:t>
            </w:r>
          </w:p>
          <w:p w14:paraId="1084775C" w14:textId="3AB3E68C" w:rsidR="00BA31DF" w:rsidRDefault="00BA31DF" w:rsidP="007155C1">
            <w:pPr>
              <w:spacing w:before="60" w:after="120" w:line="240" w:lineRule="atLeast"/>
              <w:rPr>
                <w:szCs w:val="20"/>
              </w:rPr>
            </w:pPr>
            <w:r>
              <w:rPr>
                <w:szCs w:val="20"/>
              </w:rPr>
              <w:lastRenderedPageBreak/>
              <w:t>(p</w:t>
            </w:r>
            <w:r w:rsidR="0084626D">
              <w:rPr>
                <w:szCs w:val="20"/>
              </w:rPr>
              <w:t>79 of PDF)</w:t>
            </w:r>
          </w:p>
          <w:p w14:paraId="52ED3D35" w14:textId="77777777" w:rsidR="00BD15D3" w:rsidRPr="007155C1" w:rsidRDefault="00BD15D3" w:rsidP="002D2CBC">
            <w:pPr>
              <w:spacing w:before="60" w:after="120" w:line="240" w:lineRule="atLeast"/>
              <w:rPr>
                <w:szCs w:val="20"/>
              </w:rPr>
            </w:pPr>
          </w:p>
        </w:tc>
        <w:tc>
          <w:tcPr>
            <w:tcW w:w="5919" w:type="dxa"/>
          </w:tcPr>
          <w:p w14:paraId="34E8EBB0" w14:textId="4A0C8CA9" w:rsidR="00351A14" w:rsidRPr="007155C1" w:rsidRDefault="00351A14" w:rsidP="007155C1">
            <w:pPr>
              <w:pStyle w:val="BodyText"/>
              <w:spacing w:before="60" w:after="120" w:line="240" w:lineRule="atLeast"/>
              <w:ind w:left="0"/>
              <w:rPr>
                <w:sz w:val="20"/>
                <w:szCs w:val="20"/>
              </w:rPr>
            </w:pPr>
            <w:r w:rsidRPr="007155C1">
              <w:rPr>
                <w:sz w:val="20"/>
                <w:szCs w:val="20"/>
              </w:rPr>
              <w:lastRenderedPageBreak/>
              <w:t>Source</w:t>
            </w:r>
            <w:r w:rsidRPr="007155C1">
              <w:rPr>
                <w:spacing w:val="-6"/>
                <w:sz w:val="20"/>
                <w:szCs w:val="20"/>
              </w:rPr>
              <w:t xml:space="preserve"> </w:t>
            </w:r>
            <w:r w:rsidRPr="007155C1">
              <w:rPr>
                <w:sz w:val="20"/>
                <w:szCs w:val="20"/>
              </w:rPr>
              <w:t>water</w:t>
            </w:r>
            <w:r w:rsidRPr="007155C1">
              <w:rPr>
                <w:spacing w:val="-6"/>
                <w:sz w:val="20"/>
                <w:szCs w:val="20"/>
              </w:rPr>
              <w:t xml:space="preserve"> </w:t>
            </w:r>
            <w:r w:rsidRPr="007155C1">
              <w:rPr>
                <w:sz w:val="20"/>
                <w:szCs w:val="20"/>
              </w:rPr>
              <w:t>for</w:t>
            </w:r>
            <w:r w:rsidRPr="007155C1">
              <w:rPr>
                <w:spacing w:val="-6"/>
                <w:sz w:val="20"/>
                <w:szCs w:val="20"/>
              </w:rPr>
              <w:t xml:space="preserve"> </w:t>
            </w:r>
            <w:r w:rsidRPr="007155C1">
              <w:rPr>
                <w:sz w:val="20"/>
                <w:szCs w:val="20"/>
              </w:rPr>
              <w:t>drinking</w:t>
            </w:r>
            <w:r w:rsidRPr="007155C1">
              <w:rPr>
                <w:spacing w:val="-6"/>
                <w:sz w:val="20"/>
                <w:szCs w:val="20"/>
              </w:rPr>
              <w:t xml:space="preserve"> </w:t>
            </w:r>
            <w:r w:rsidRPr="007155C1">
              <w:rPr>
                <w:sz w:val="20"/>
                <w:szCs w:val="20"/>
              </w:rPr>
              <w:t>water</w:t>
            </w:r>
            <w:r w:rsidRPr="007155C1">
              <w:rPr>
                <w:spacing w:val="-6"/>
                <w:sz w:val="20"/>
                <w:szCs w:val="20"/>
              </w:rPr>
              <w:t xml:space="preserve"> </w:t>
            </w:r>
            <w:r w:rsidRPr="007155C1">
              <w:rPr>
                <w:sz w:val="20"/>
                <w:szCs w:val="20"/>
              </w:rPr>
              <w:t>supplies</w:t>
            </w:r>
            <w:r w:rsidRPr="007155C1">
              <w:rPr>
                <w:spacing w:val="-6"/>
                <w:sz w:val="20"/>
                <w:szCs w:val="20"/>
              </w:rPr>
              <w:t xml:space="preserve"> </w:t>
            </w:r>
            <w:r w:rsidRPr="007155C1">
              <w:rPr>
                <w:sz w:val="20"/>
                <w:szCs w:val="20"/>
              </w:rPr>
              <w:t>is</w:t>
            </w:r>
            <w:r w:rsidRPr="007155C1">
              <w:rPr>
                <w:spacing w:val="-6"/>
                <w:sz w:val="20"/>
                <w:szCs w:val="20"/>
              </w:rPr>
              <w:t xml:space="preserve"> </w:t>
            </w:r>
            <w:r w:rsidRPr="007155C1">
              <w:rPr>
                <w:sz w:val="20"/>
                <w:szCs w:val="20"/>
              </w:rPr>
              <w:t>susceptible</w:t>
            </w:r>
            <w:r w:rsidRPr="007155C1">
              <w:rPr>
                <w:spacing w:val="-6"/>
                <w:sz w:val="20"/>
                <w:szCs w:val="20"/>
              </w:rPr>
              <w:t xml:space="preserve"> </w:t>
            </w:r>
            <w:r w:rsidRPr="007155C1">
              <w:rPr>
                <w:sz w:val="20"/>
                <w:szCs w:val="20"/>
              </w:rPr>
              <w:t>to</w:t>
            </w:r>
            <w:r w:rsidRPr="007155C1">
              <w:rPr>
                <w:spacing w:val="-6"/>
                <w:sz w:val="20"/>
                <w:szCs w:val="20"/>
              </w:rPr>
              <w:t xml:space="preserve"> </w:t>
            </w:r>
            <w:r w:rsidRPr="007155C1">
              <w:rPr>
                <w:sz w:val="20"/>
                <w:szCs w:val="20"/>
              </w:rPr>
              <w:t>contamination</w:t>
            </w:r>
            <w:r w:rsidRPr="007155C1">
              <w:rPr>
                <w:spacing w:val="-6"/>
                <w:sz w:val="20"/>
                <w:szCs w:val="20"/>
              </w:rPr>
              <w:t xml:space="preserve"> </w:t>
            </w:r>
            <w:r w:rsidRPr="007155C1">
              <w:rPr>
                <w:sz w:val="20"/>
                <w:szCs w:val="20"/>
              </w:rPr>
              <w:t>with</w:t>
            </w:r>
            <w:r w:rsidRPr="007155C1">
              <w:rPr>
                <w:spacing w:val="-6"/>
                <w:sz w:val="20"/>
                <w:szCs w:val="20"/>
              </w:rPr>
              <w:t xml:space="preserve"> </w:t>
            </w:r>
            <w:r w:rsidRPr="007155C1">
              <w:rPr>
                <w:sz w:val="20"/>
                <w:szCs w:val="20"/>
              </w:rPr>
              <w:t>enteric</w:t>
            </w:r>
            <w:r w:rsidRPr="007155C1">
              <w:rPr>
                <w:spacing w:val="-6"/>
                <w:sz w:val="20"/>
                <w:szCs w:val="20"/>
              </w:rPr>
              <w:t xml:space="preserve"> </w:t>
            </w:r>
            <w:r w:rsidRPr="007155C1">
              <w:rPr>
                <w:sz w:val="20"/>
                <w:szCs w:val="20"/>
              </w:rPr>
              <w:t>pathogens via faecal material from animals or humans. The extent of contamination depends upon the number of faecal sources and the level of protection of source water catchments.</w:t>
            </w:r>
          </w:p>
          <w:p w14:paraId="164DE385" w14:textId="11A07959" w:rsidR="00BD15D3" w:rsidRPr="007155C1" w:rsidRDefault="004B22D9" w:rsidP="007155C1">
            <w:pPr>
              <w:spacing w:before="60" w:after="120" w:line="240" w:lineRule="atLeast"/>
              <w:rPr>
                <w:szCs w:val="20"/>
              </w:rPr>
            </w:pPr>
            <w:r w:rsidRPr="005452AC">
              <w:rPr>
                <w:b/>
                <w:bCs/>
                <w:szCs w:val="20"/>
              </w:rPr>
              <w:lastRenderedPageBreak/>
              <w:t>[</w:t>
            </w:r>
            <w:r w:rsidRPr="005452AC">
              <w:rPr>
                <w:b/>
                <w:bCs/>
                <w:i/>
                <w:iCs/>
                <w:szCs w:val="20"/>
              </w:rPr>
              <w:t>unchanged text omitted</w:t>
            </w:r>
            <w:r w:rsidRPr="005452AC">
              <w:rPr>
                <w:b/>
                <w:bCs/>
                <w:szCs w:val="20"/>
              </w:rPr>
              <w:t>]</w:t>
            </w:r>
            <w:r>
              <w:rPr>
                <w:szCs w:val="20"/>
              </w:rPr>
              <w:t xml:space="preserve"> </w:t>
            </w:r>
          </w:p>
          <w:p w14:paraId="354758D4" w14:textId="2A7E4337" w:rsidR="007221D1" w:rsidRPr="007221D1" w:rsidRDefault="002D2DAE" w:rsidP="007155C1">
            <w:pPr>
              <w:pStyle w:val="BodyText"/>
              <w:spacing w:before="60" w:after="120" w:line="240" w:lineRule="atLeast"/>
              <w:ind w:left="-55" w:right="225"/>
              <w:rPr>
                <w:sz w:val="20"/>
                <w:szCs w:val="20"/>
              </w:rPr>
            </w:pPr>
            <w:r w:rsidRPr="007155C1">
              <w:rPr>
                <w:sz w:val="20"/>
                <w:szCs w:val="20"/>
              </w:rPr>
              <w:t>Animals more likely to carry higher concentrations of pathogens include:</w:t>
            </w:r>
          </w:p>
          <w:p w14:paraId="72D83208" w14:textId="6E89C30E" w:rsidR="007221D1" w:rsidRPr="007155C1" w:rsidRDefault="007221D1" w:rsidP="00783B7F">
            <w:pPr>
              <w:pStyle w:val="ListParagraph"/>
              <w:widowControl w:val="0"/>
              <w:numPr>
                <w:ilvl w:val="3"/>
                <w:numId w:val="24"/>
              </w:numPr>
              <w:tabs>
                <w:tab w:val="left" w:pos="142"/>
              </w:tabs>
              <w:autoSpaceDE w:val="0"/>
              <w:autoSpaceDN w:val="0"/>
              <w:spacing w:before="60" w:after="120" w:line="240" w:lineRule="atLeast"/>
              <w:ind w:left="367" w:hanging="225"/>
              <w:rPr>
                <w:rFonts w:eastAsia="Gotham Book" w:cs="Gotham Book"/>
                <w:color w:val="auto"/>
                <w:szCs w:val="20"/>
              </w:rPr>
            </w:pPr>
            <w:r w:rsidRPr="007221D1">
              <w:rPr>
                <w:szCs w:val="20"/>
              </w:rPr>
              <w:t>animals</w:t>
            </w:r>
            <w:r w:rsidRPr="007221D1">
              <w:rPr>
                <w:rFonts w:eastAsia="Gotham Book" w:cs="Gotham Book"/>
                <w:color w:val="auto"/>
                <w:szCs w:val="20"/>
              </w:rPr>
              <w:t xml:space="preserve"> living in close proximity to human populations, especially animals most closely associated with humans (e.g. similar gastrointestinal tracts) </w:t>
            </w:r>
          </w:p>
          <w:p w14:paraId="5141596D" w14:textId="77777777" w:rsidR="002D2DAE" w:rsidRPr="007155C1" w:rsidRDefault="002D2DAE" w:rsidP="00783B7F">
            <w:pPr>
              <w:pStyle w:val="ListParagraph"/>
              <w:widowControl w:val="0"/>
              <w:numPr>
                <w:ilvl w:val="3"/>
                <w:numId w:val="24"/>
              </w:numPr>
              <w:tabs>
                <w:tab w:val="left" w:pos="142"/>
              </w:tabs>
              <w:autoSpaceDE w:val="0"/>
              <w:autoSpaceDN w:val="0"/>
              <w:spacing w:before="60" w:after="120" w:line="240" w:lineRule="atLeast"/>
              <w:ind w:left="367" w:hanging="225"/>
              <w:rPr>
                <w:szCs w:val="20"/>
              </w:rPr>
            </w:pPr>
            <w:r w:rsidRPr="007155C1">
              <w:rPr>
                <w:szCs w:val="20"/>
              </w:rPr>
              <w:t>more</w:t>
            </w:r>
            <w:r w:rsidRPr="007155C1">
              <w:rPr>
                <w:spacing w:val="-6"/>
                <w:szCs w:val="20"/>
              </w:rPr>
              <w:t xml:space="preserve"> </w:t>
            </w:r>
            <w:r w:rsidRPr="007155C1">
              <w:rPr>
                <w:szCs w:val="20"/>
              </w:rPr>
              <w:t>intensively</w:t>
            </w:r>
            <w:r w:rsidRPr="007155C1">
              <w:rPr>
                <w:spacing w:val="-4"/>
                <w:szCs w:val="20"/>
              </w:rPr>
              <w:t xml:space="preserve"> </w:t>
            </w:r>
            <w:r w:rsidRPr="007155C1">
              <w:rPr>
                <w:szCs w:val="20"/>
              </w:rPr>
              <w:t>reared</w:t>
            </w:r>
            <w:r w:rsidRPr="007155C1">
              <w:rPr>
                <w:spacing w:val="-4"/>
                <w:szCs w:val="20"/>
              </w:rPr>
              <w:t xml:space="preserve"> </w:t>
            </w:r>
            <w:r w:rsidRPr="007155C1">
              <w:rPr>
                <w:szCs w:val="20"/>
              </w:rPr>
              <w:t>and</w:t>
            </w:r>
            <w:r w:rsidRPr="007155C1">
              <w:rPr>
                <w:spacing w:val="-4"/>
                <w:szCs w:val="20"/>
              </w:rPr>
              <w:t xml:space="preserve"> </w:t>
            </w:r>
            <w:r w:rsidRPr="007155C1">
              <w:rPr>
                <w:szCs w:val="20"/>
              </w:rPr>
              <w:t>dense</w:t>
            </w:r>
            <w:r w:rsidRPr="007155C1">
              <w:rPr>
                <w:spacing w:val="-4"/>
                <w:szCs w:val="20"/>
              </w:rPr>
              <w:t xml:space="preserve"> </w:t>
            </w:r>
            <w:r w:rsidRPr="007155C1">
              <w:rPr>
                <w:szCs w:val="20"/>
              </w:rPr>
              <w:t>animal</w:t>
            </w:r>
            <w:r w:rsidRPr="007155C1">
              <w:rPr>
                <w:spacing w:val="-4"/>
                <w:szCs w:val="20"/>
              </w:rPr>
              <w:t xml:space="preserve"> </w:t>
            </w:r>
            <w:r w:rsidRPr="007155C1">
              <w:rPr>
                <w:spacing w:val="-2"/>
                <w:szCs w:val="20"/>
              </w:rPr>
              <w:t>populations</w:t>
            </w:r>
          </w:p>
          <w:p w14:paraId="3EFCA3D1" w14:textId="4097EEB7" w:rsidR="002D2DAE" w:rsidRPr="007155C1" w:rsidRDefault="004B22D9" w:rsidP="007155C1">
            <w:pPr>
              <w:tabs>
                <w:tab w:val="left" w:pos="675"/>
              </w:tabs>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r w:rsidR="00264498" w:rsidRPr="007155C1">
              <w:rPr>
                <w:szCs w:val="20"/>
              </w:rPr>
              <w:tab/>
            </w:r>
          </w:p>
          <w:p w14:paraId="7D256349" w14:textId="77777777" w:rsidR="00264498" w:rsidRPr="007155C1" w:rsidRDefault="00264498" w:rsidP="007155C1">
            <w:pPr>
              <w:pStyle w:val="BodyText"/>
              <w:spacing w:before="60" w:after="120" w:line="240" w:lineRule="atLeast"/>
              <w:ind w:left="0"/>
              <w:rPr>
                <w:sz w:val="20"/>
                <w:szCs w:val="20"/>
              </w:rPr>
            </w:pPr>
            <w:r w:rsidRPr="007155C1">
              <w:rPr>
                <w:sz w:val="20"/>
                <w:szCs w:val="20"/>
              </w:rPr>
              <w:t>International</w:t>
            </w:r>
            <w:r w:rsidRPr="007155C1">
              <w:rPr>
                <w:spacing w:val="-7"/>
                <w:sz w:val="20"/>
                <w:szCs w:val="20"/>
              </w:rPr>
              <w:t xml:space="preserve"> </w:t>
            </w:r>
            <w:r w:rsidRPr="007155C1">
              <w:rPr>
                <w:sz w:val="20"/>
                <w:szCs w:val="20"/>
              </w:rPr>
              <w:t>studies</w:t>
            </w:r>
            <w:r w:rsidRPr="007155C1">
              <w:rPr>
                <w:spacing w:val="-7"/>
                <w:sz w:val="20"/>
                <w:szCs w:val="20"/>
              </w:rPr>
              <w:t xml:space="preserve"> </w:t>
            </w:r>
            <w:r w:rsidRPr="007155C1">
              <w:rPr>
                <w:sz w:val="20"/>
                <w:szCs w:val="20"/>
              </w:rPr>
              <w:t>reporting</w:t>
            </w:r>
            <w:r w:rsidRPr="007155C1">
              <w:rPr>
                <w:spacing w:val="-7"/>
                <w:sz w:val="20"/>
                <w:szCs w:val="20"/>
              </w:rPr>
              <w:t xml:space="preserve"> </w:t>
            </w:r>
            <w:r w:rsidRPr="007155C1">
              <w:rPr>
                <w:sz w:val="20"/>
                <w:szCs w:val="20"/>
              </w:rPr>
              <w:t>on</w:t>
            </w:r>
            <w:r w:rsidRPr="007155C1">
              <w:rPr>
                <w:spacing w:val="-7"/>
                <w:sz w:val="20"/>
                <w:szCs w:val="20"/>
              </w:rPr>
              <w:t xml:space="preserve"> </w:t>
            </w:r>
            <w:r w:rsidRPr="007155C1">
              <w:rPr>
                <w:sz w:val="20"/>
                <w:szCs w:val="20"/>
              </w:rPr>
              <w:t>the</w:t>
            </w:r>
            <w:r w:rsidRPr="007155C1">
              <w:rPr>
                <w:spacing w:val="-7"/>
                <w:sz w:val="20"/>
                <w:szCs w:val="20"/>
              </w:rPr>
              <w:t xml:space="preserve"> </w:t>
            </w:r>
            <w:r w:rsidRPr="007155C1">
              <w:rPr>
                <w:sz w:val="20"/>
                <w:szCs w:val="20"/>
              </w:rPr>
              <w:t>environmental</w:t>
            </w:r>
            <w:r w:rsidRPr="007155C1">
              <w:rPr>
                <w:spacing w:val="-7"/>
                <w:sz w:val="20"/>
                <w:szCs w:val="20"/>
              </w:rPr>
              <w:t xml:space="preserve"> </w:t>
            </w:r>
            <w:r w:rsidRPr="007155C1">
              <w:rPr>
                <w:sz w:val="20"/>
                <w:szCs w:val="20"/>
              </w:rPr>
              <w:t>monitoring</w:t>
            </w:r>
            <w:r w:rsidRPr="007155C1">
              <w:rPr>
                <w:spacing w:val="-7"/>
                <w:sz w:val="20"/>
                <w:szCs w:val="20"/>
              </w:rPr>
              <w:t xml:space="preserve"> </w:t>
            </w:r>
            <w:r w:rsidRPr="007155C1">
              <w:rPr>
                <w:sz w:val="20"/>
                <w:szCs w:val="20"/>
              </w:rPr>
              <w:t>of</w:t>
            </w:r>
            <w:r w:rsidRPr="007155C1">
              <w:rPr>
                <w:spacing w:val="-7"/>
                <w:sz w:val="20"/>
                <w:szCs w:val="20"/>
              </w:rPr>
              <w:t xml:space="preserve"> </w:t>
            </w:r>
            <w:r w:rsidRPr="007155C1">
              <w:rPr>
                <w:sz w:val="20"/>
                <w:szCs w:val="20"/>
              </w:rPr>
              <w:t>pathogens</w:t>
            </w:r>
            <w:r w:rsidRPr="007155C1">
              <w:rPr>
                <w:spacing w:val="-7"/>
                <w:sz w:val="20"/>
                <w:szCs w:val="20"/>
              </w:rPr>
              <w:t xml:space="preserve"> </w:t>
            </w:r>
            <w:r w:rsidRPr="007155C1">
              <w:rPr>
                <w:sz w:val="20"/>
                <w:szCs w:val="20"/>
              </w:rPr>
              <w:t>in</w:t>
            </w:r>
            <w:r w:rsidRPr="007155C1">
              <w:rPr>
                <w:spacing w:val="-7"/>
                <w:sz w:val="20"/>
                <w:szCs w:val="20"/>
              </w:rPr>
              <w:t xml:space="preserve"> </w:t>
            </w:r>
            <w:r w:rsidRPr="007155C1">
              <w:rPr>
                <w:sz w:val="20"/>
                <w:szCs w:val="20"/>
              </w:rPr>
              <w:t>surface</w:t>
            </w:r>
            <w:r w:rsidRPr="007155C1">
              <w:rPr>
                <w:spacing w:val="-7"/>
                <w:sz w:val="20"/>
                <w:szCs w:val="20"/>
              </w:rPr>
              <w:t xml:space="preserve"> </w:t>
            </w:r>
            <w:r w:rsidRPr="007155C1">
              <w:rPr>
                <w:sz w:val="20"/>
                <w:szCs w:val="20"/>
              </w:rPr>
              <w:t>waters show that the presence and concentration of enteric pathogens:</w:t>
            </w:r>
          </w:p>
          <w:p w14:paraId="3A42B213" w14:textId="098ECD0A" w:rsidR="00264498" w:rsidRPr="007155C1" w:rsidRDefault="004B22D9" w:rsidP="00783B7F">
            <w:pPr>
              <w:pStyle w:val="ListParagraph"/>
              <w:widowControl w:val="0"/>
              <w:numPr>
                <w:ilvl w:val="3"/>
                <w:numId w:val="24"/>
              </w:numPr>
              <w:tabs>
                <w:tab w:val="left" w:pos="367"/>
                <w:tab w:val="left" w:pos="369"/>
              </w:tabs>
              <w:autoSpaceDE w:val="0"/>
              <w:autoSpaceDN w:val="0"/>
              <w:spacing w:before="60" w:after="120" w:line="240" w:lineRule="atLeast"/>
              <w:ind w:right="252"/>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2BB65AB8" w14:textId="07BECE87" w:rsidR="00264498" w:rsidRPr="007155C1" w:rsidRDefault="00264498" w:rsidP="00783B7F">
            <w:pPr>
              <w:pStyle w:val="ListParagraph"/>
              <w:widowControl w:val="0"/>
              <w:numPr>
                <w:ilvl w:val="3"/>
                <w:numId w:val="24"/>
              </w:numPr>
              <w:tabs>
                <w:tab w:val="left" w:pos="367"/>
              </w:tabs>
              <w:autoSpaceDE w:val="0"/>
              <w:autoSpaceDN w:val="0"/>
              <w:spacing w:before="60" w:after="120" w:line="240" w:lineRule="atLeast"/>
              <w:ind w:left="367" w:hanging="225"/>
              <w:rPr>
                <w:szCs w:val="20"/>
              </w:rPr>
            </w:pPr>
            <w:r w:rsidRPr="007155C1">
              <w:rPr>
                <w:szCs w:val="20"/>
              </w:rPr>
              <w:t>generally</w:t>
            </w:r>
            <w:r w:rsidRPr="007155C1">
              <w:rPr>
                <w:spacing w:val="-3"/>
                <w:szCs w:val="20"/>
              </w:rPr>
              <w:t xml:space="preserve"> </w:t>
            </w:r>
            <w:r w:rsidRPr="007155C1">
              <w:rPr>
                <w:szCs w:val="20"/>
              </w:rPr>
              <w:t>reach</w:t>
            </w:r>
            <w:r w:rsidRPr="007155C1">
              <w:rPr>
                <w:spacing w:val="-3"/>
                <w:szCs w:val="20"/>
              </w:rPr>
              <w:t xml:space="preserve"> </w:t>
            </w:r>
            <w:r w:rsidRPr="007155C1">
              <w:rPr>
                <w:szCs w:val="20"/>
              </w:rPr>
              <w:t>peak</w:t>
            </w:r>
            <w:r w:rsidRPr="007155C1">
              <w:rPr>
                <w:spacing w:val="-3"/>
                <w:szCs w:val="20"/>
              </w:rPr>
              <w:t xml:space="preserve"> </w:t>
            </w:r>
            <w:r w:rsidRPr="007155C1">
              <w:rPr>
                <w:szCs w:val="20"/>
              </w:rPr>
              <w:t>concentrations</w:t>
            </w:r>
            <w:r w:rsidRPr="007155C1">
              <w:rPr>
                <w:spacing w:val="-2"/>
                <w:szCs w:val="20"/>
              </w:rPr>
              <w:t xml:space="preserve"> </w:t>
            </w:r>
            <w:r w:rsidRPr="007155C1">
              <w:rPr>
                <w:szCs w:val="20"/>
              </w:rPr>
              <w:t>with</w:t>
            </w:r>
            <w:r w:rsidRPr="007155C1">
              <w:rPr>
                <w:spacing w:val="-3"/>
                <w:szCs w:val="20"/>
              </w:rPr>
              <w:t xml:space="preserve"> </w:t>
            </w:r>
            <w:r w:rsidRPr="007155C1">
              <w:rPr>
                <w:szCs w:val="20"/>
              </w:rPr>
              <w:t>increasing</w:t>
            </w:r>
            <w:r w:rsidRPr="007155C1">
              <w:rPr>
                <w:spacing w:val="-3"/>
                <w:szCs w:val="20"/>
              </w:rPr>
              <w:t xml:space="preserve"> </w:t>
            </w:r>
            <w:r w:rsidRPr="007155C1">
              <w:rPr>
                <w:szCs w:val="20"/>
              </w:rPr>
              <w:t>human</w:t>
            </w:r>
            <w:r w:rsidRPr="007155C1">
              <w:rPr>
                <w:spacing w:val="-2"/>
                <w:szCs w:val="20"/>
              </w:rPr>
              <w:t xml:space="preserve"> </w:t>
            </w:r>
            <w:r w:rsidRPr="007155C1">
              <w:rPr>
                <w:szCs w:val="20"/>
              </w:rPr>
              <w:t>activity</w:t>
            </w:r>
            <w:r w:rsidRPr="007155C1">
              <w:rPr>
                <w:spacing w:val="-3"/>
                <w:szCs w:val="20"/>
              </w:rPr>
              <w:t xml:space="preserve"> </w:t>
            </w:r>
            <w:r w:rsidRPr="007155C1">
              <w:rPr>
                <w:szCs w:val="20"/>
              </w:rPr>
              <w:t>in</w:t>
            </w:r>
            <w:r w:rsidRPr="007155C1">
              <w:rPr>
                <w:spacing w:val="-3"/>
                <w:szCs w:val="20"/>
              </w:rPr>
              <w:t xml:space="preserve"> </w:t>
            </w:r>
            <w:r w:rsidRPr="007155C1">
              <w:rPr>
                <w:szCs w:val="20"/>
              </w:rPr>
              <w:t>the</w:t>
            </w:r>
            <w:r w:rsidRPr="007155C1">
              <w:rPr>
                <w:spacing w:val="-2"/>
                <w:szCs w:val="20"/>
              </w:rPr>
              <w:t xml:space="preserve"> catchment</w:t>
            </w:r>
          </w:p>
          <w:p w14:paraId="0DC31A31" w14:textId="77777777" w:rsidR="00264498" w:rsidRPr="007155C1" w:rsidRDefault="00264498" w:rsidP="00783B7F">
            <w:pPr>
              <w:pStyle w:val="ListParagraph"/>
              <w:widowControl w:val="0"/>
              <w:numPr>
                <w:ilvl w:val="3"/>
                <w:numId w:val="24"/>
              </w:numPr>
              <w:tabs>
                <w:tab w:val="left" w:pos="367"/>
              </w:tabs>
              <w:autoSpaceDE w:val="0"/>
              <w:autoSpaceDN w:val="0"/>
              <w:spacing w:before="60" w:after="120" w:line="240" w:lineRule="atLeast"/>
              <w:ind w:left="367" w:hanging="225"/>
              <w:rPr>
                <w:szCs w:val="20"/>
              </w:rPr>
            </w:pPr>
            <w:r w:rsidRPr="007155C1">
              <w:rPr>
                <w:szCs w:val="20"/>
              </w:rPr>
              <w:t>increase</w:t>
            </w:r>
            <w:r w:rsidRPr="007155C1">
              <w:rPr>
                <w:spacing w:val="-5"/>
                <w:szCs w:val="20"/>
              </w:rPr>
              <w:t xml:space="preserve"> </w:t>
            </w:r>
            <w:r w:rsidRPr="007155C1">
              <w:rPr>
                <w:szCs w:val="20"/>
              </w:rPr>
              <w:t>with</w:t>
            </w:r>
            <w:r w:rsidRPr="007155C1">
              <w:rPr>
                <w:spacing w:val="-4"/>
                <w:szCs w:val="20"/>
              </w:rPr>
              <w:t xml:space="preserve"> </w:t>
            </w:r>
            <w:r w:rsidRPr="007155C1">
              <w:rPr>
                <w:szCs w:val="20"/>
              </w:rPr>
              <w:t>increasing</w:t>
            </w:r>
            <w:r w:rsidRPr="007155C1">
              <w:rPr>
                <w:spacing w:val="-5"/>
                <w:szCs w:val="20"/>
              </w:rPr>
              <w:t xml:space="preserve"> </w:t>
            </w:r>
            <w:r w:rsidRPr="007155C1">
              <w:rPr>
                <w:szCs w:val="20"/>
              </w:rPr>
              <w:t>average</w:t>
            </w:r>
            <w:r w:rsidRPr="007155C1">
              <w:rPr>
                <w:spacing w:val="-5"/>
                <w:szCs w:val="20"/>
              </w:rPr>
              <w:t xml:space="preserve"> </w:t>
            </w:r>
            <w:r w:rsidRPr="007155C1">
              <w:rPr>
                <w:i/>
                <w:szCs w:val="20"/>
              </w:rPr>
              <w:t>E.</w:t>
            </w:r>
            <w:r w:rsidRPr="007155C1">
              <w:rPr>
                <w:i/>
                <w:spacing w:val="-4"/>
                <w:szCs w:val="20"/>
              </w:rPr>
              <w:t xml:space="preserve"> </w:t>
            </w:r>
            <w:r w:rsidRPr="007155C1">
              <w:rPr>
                <w:i/>
                <w:szCs w:val="20"/>
              </w:rPr>
              <w:t>coli</w:t>
            </w:r>
            <w:r w:rsidRPr="007155C1">
              <w:rPr>
                <w:i/>
                <w:spacing w:val="-5"/>
                <w:szCs w:val="20"/>
              </w:rPr>
              <w:t xml:space="preserve"> </w:t>
            </w:r>
            <w:r w:rsidRPr="007155C1">
              <w:rPr>
                <w:spacing w:val="-2"/>
                <w:szCs w:val="20"/>
              </w:rPr>
              <w:t>concentrations.</w:t>
            </w:r>
          </w:p>
          <w:p w14:paraId="10D07902" w14:textId="7FCA390A" w:rsidR="00264498" w:rsidRPr="007155C1" w:rsidRDefault="00264498" w:rsidP="007155C1">
            <w:pPr>
              <w:pStyle w:val="BodyText"/>
              <w:spacing w:before="60" w:after="120" w:line="240" w:lineRule="atLeast"/>
              <w:ind w:left="0"/>
              <w:rPr>
                <w:sz w:val="20"/>
                <w:szCs w:val="20"/>
              </w:rPr>
            </w:pPr>
            <w:r w:rsidRPr="007155C1">
              <w:rPr>
                <w:sz w:val="20"/>
                <w:szCs w:val="20"/>
              </w:rPr>
              <w:t>A</w:t>
            </w:r>
            <w:r w:rsidRPr="007155C1">
              <w:rPr>
                <w:spacing w:val="-4"/>
                <w:sz w:val="20"/>
                <w:szCs w:val="20"/>
              </w:rPr>
              <w:t xml:space="preserve"> </w:t>
            </w:r>
            <w:r w:rsidRPr="007155C1">
              <w:rPr>
                <w:sz w:val="20"/>
                <w:szCs w:val="20"/>
              </w:rPr>
              <w:t>summary</w:t>
            </w:r>
            <w:r w:rsidRPr="007155C1">
              <w:rPr>
                <w:spacing w:val="-4"/>
                <w:sz w:val="20"/>
                <w:szCs w:val="20"/>
              </w:rPr>
              <w:t xml:space="preserve"> </w:t>
            </w:r>
            <w:r w:rsidRPr="007155C1">
              <w:rPr>
                <w:sz w:val="20"/>
                <w:szCs w:val="20"/>
              </w:rPr>
              <w:t>of</w:t>
            </w:r>
            <w:r w:rsidRPr="007155C1">
              <w:rPr>
                <w:spacing w:val="-4"/>
                <w:sz w:val="20"/>
                <w:szCs w:val="20"/>
              </w:rPr>
              <w:t xml:space="preserve"> </w:t>
            </w:r>
            <w:r w:rsidRPr="007155C1">
              <w:rPr>
                <w:sz w:val="20"/>
                <w:szCs w:val="20"/>
              </w:rPr>
              <w:t>these</w:t>
            </w:r>
            <w:r w:rsidRPr="007155C1">
              <w:rPr>
                <w:spacing w:val="-4"/>
                <w:sz w:val="20"/>
                <w:szCs w:val="20"/>
              </w:rPr>
              <w:t xml:space="preserve"> </w:t>
            </w:r>
            <w:r w:rsidRPr="007155C1">
              <w:rPr>
                <w:sz w:val="20"/>
                <w:szCs w:val="20"/>
              </w:rPr>
              <w:t>international</w:t>
            </w:r>
            <w:r w:rsidRPr="007155C1">
              <w:rPr>
                <w:spacing w:val="-4"/>
                <w:sz w:val="20"/>
                <w:szCs w:val="20"/>
              </w:rPr>
              <w:t xml:space="preserve"> </w:t>
            </w:r>
            <w:r w:rsidRPr="007155C1">
              <w:rPr>
                <w:sz w:val="20"/>
                <w:szCs w:val="20"/>
              </w:rPr>
              <w:t>studies</w:t>
            </w:r>
            <w:r w:rsidRPr="007155C1">
              <w:rPr>
                <w:spacing w:val="-4"/>
                <w:sz w:val="20"/>
                <w:szCs w:val="20"/>
              </w:rPr>
              <w:t xml:space="preserve"> </w:t>
            </w:r>
            <w:r w:rsidRPr="007155C1">
              <w:rPr>
                <w:sz w:val="20"/>
                <w:szCs w:val="20"/>
              </w:rPr>
              <w:t>is</w:t>
            </w:r>
            <w:r w:rsidRPr="007155C1">
              <w:rPr>
                <w:spacing w:val="-4"/>
                <w:sz w:val="20"/>
                <w:szCs w:val="20"/>
              </w:rPr>
              <w:t xml:space="preserve"> </w:t>
            </w:r>
            <w:r w:rsidRPr="007155C1">
              <w:rPr>
                <w:sz w:val="20"/>
                <w:szCs w:val="20"/>
              </w:rPr>
              <w:t>provided</w:t>
            </w:r>
            <w:r w:rsidRPr="007155C1">
              <w:rPr>
                <w:spacing w:val="-4"/>
                <w:sz w:val="20"/>
                <w:szCs w:val="20"/>
              </w:rPr>
              <w:t xml:space="preserve"> </w:t>
            </w:r>
            <w:r w:rsidRPr="007155C1">
              <w:rPr>
                <w:sz w:val="20"/>
                <w:szCs w:val="20"/>
              </w:rPr>
              <w:t>in</w:t>
            </w:r>
            <w:r w:rsidRPr="007155C1">
              <w:rPr>
                <w:spacing w:val="-4"/>
                <w:sz w:val="20"/>
                <w:szCs w:val="20"/>
              </w:rPr>
              <w:t xml:space="preserve"> </w:t>
            </w:r>
            <w:r w:rsidRPr="007155C1">
              <w:rPr>
                <w:sz w:val="20"/>
                <w:szCs w:val="20"/>
              </w:rPr>
              <w:t>Appendix</w:t>
            </w:r>
            <w:r w:rsidRPr="007155C1">
              <w:rPr>
                <w:spacing w:val="-4"/>
                <w:sz w:val="20"/>
                <w:szCs w:val="20"/>
              </w:rPr>
              <w:t xml:space="preserve"> </w:t>
            </w:r>
            <w:r w:rsidRPr="007155C1">
              <w:rPr>
                <w:sz w:val="20"/>
                <w:szCs w:val="20"/>
              </w:rPr>
              <w:t>3</w:t>
            </w:r>
            <w:r w:rsidRPr="007155C1">
              <w:rPr>
                <w:i/>
                <w:sz w:val="20"/>
                <w:szCs w:val="20"/>
              </w:rPr>
              <w:t>.</w:t>
            </w:r>
            <w:r w:rsidRPr="007155C1">
              <w:rPr>
                <w:i/>
                <w:spacing w:val="-4"/>
                <w:sz w:val="20"/>
                <w:szCs w:val="20"/>
              </w:rPr>
              <w:t xml:space="preserve"> </w:t>
            </w:r>
            <w:r w:rsidRPr="007155C1">
              <w:rPr>
                <w:sz w:val="20"/>
                <w:szCs w:val="20"/>
              </w:rPr>
              <w:t>Limited</w:t>
            </w:r>
            <w:r w:rsidRPr="007155C1">
              <w:rPr>
                <w:spacing w:val="-4"/>
                <w:sz w:val="20"/>
                <w:szCs w:val="20"/>
              </w:rPr>
              <w:t xml:space="preserve"> </w:t>
            </w:r>
            <w:r w:rsidRPr="007155C1">
              <w:rPr>
                <w:sz w:val="20"/>
                <w:szCs w:val="20"/>
              </w:rPr>
              <w:t>published</w:t>
            </w:r>
            <w:r w:rsidRPr="007155C1">
              <w:rPr>
                <w:spacing w:val="-4"/>
                <w:sz w:val="20"/>
                <w:szCs w:val="20"/>
              </w:rPr>
              <w:t xml:space="preserve"> </w:t>
            </w:r>
            <w:r w:rsidRPr="007155C1">
              <w:rPr>
                <w:sz w:val="20"/>
                <w:szCs w:val="20"/>
              </w:rPr>
              <w:t xml:space="preserve">and extensive unpublished data from Australian systems confirms these trends for a variety of pathogens and faecal indicators, particularly for </w:t>
            </w:r>
            <w:r w:rsidRPr="007155C1">
              <w:rPr>
                <w:i/>
                <w:sz w:val="20"/>
                <w:szCs w:val="20"/>
              </w:rPr>
              <w:t xml:space="preserve">Cryptosporidium </w:t>
            </w:r>
            <w:r w:rsidRPr="007155C1">
              <w:rPr>
                <w:sz w:val="20"/>
                <w:szCs w:val="20"/>
              </w:rPr>
              <w:t xml:space="preserve">spp. oocysts and </w:t>
            </w:r>
            <w:r w:rsidRPr="007155C1">
              <w:rPr>
                <w:i/>
                <w:sz w:val="20"/>
                <w:szCs w:val="20"/>
              </w:rPr>
              <w:t xml:space="preserve">E. coli </w:t>
            </w:r>
            <w:r w:rsidRPr="007155C1">
              <w:rPr>
                <w:sz w:val="20"/>
                <w:szCs w:val="20"/>
              </w:rPr>
              <w:t>(Petterson et al. 2015</w:t>
            </w:r>
            <w:r w:rsidR="00B34DEF" w:rsidRPr="007155C1">
              <w:rPr>
                <w:sz w:val="20"/>
                <w:szCs w:val="20"/>
              </w:rPr>
              <w:t>).</w:t>
            </w:r>
          </w:p>
          <w:p w14:paraId="4C31536E" w14:textId="77777777" w:rsidR="00153141" w:rsidRPr="007155C1" w:rsidRDefault="00153141" w:rsidP="007155C1">
            <w:pPr>
              <w:pStyle w:val="BodyText"/>
              <w:spacing w:before="60" w:after="120" w:line="240" w:lineRule="atLeast"/>
              <w:ind w:left="-55"/>
              <w:rPr>
                <w:color w:val="006385"/>
                <w:spacing w:val="-2"/>
                <w:sz w:val="20"/>
                <w:szCs w:val="20"/>
              </w:rPr>
            </w:pPr>
            <w:r w:rsidRPr="007155C1">
              <w:rPr>
                <w:color w:val="006385"/>
                <w:spacing w:val="-2"/>
                <w:sz w:val="20"/>
                <w:szCs w:val="20"/>
              </w:rPr>
              <w:t>Groundwater</w:t>
            </w:r>
          </w:p>
          <w:p w14:paraId="57F33736" w14:textId="77777777" w:rsidR="008C1CF5" w:rsidRPr="007155C1" w:rsidRDefault="008C1CF5" w:rsidP="007155C1">
            <w:pPr>
              <w:pStyle w:val="BodyText"/>
              <w:spacing w:before="60" w:after="120" w:line="240" w:lineRule="atLeast"/>
              <w:ind w:left="-55" w:right="755"/>
              <w:rPr>
                <w:sz w:val="20"/>
                <w:szCs w:val="20"/>
              </w:rPr>
            </w:pPr>
            <w:r w:rsidRPr="007155C1">
              <w:rPr>
                <w:sz w:val="20"/>
                <w:szCs w:val="20"/>
              </w:rPr>
              <w:t>Groundwater</w:t>
            </w:r>
            <w:r w:rsidRPr="007155C1">
              <w:rPr>
                <w:spacing w:val="-7"/>
                <w:sz w:val="20"/>
                <w:szCs w:val="20"/>
              </w:rPr>
              <w:t xml:space="preserve"> </w:t>
            </w:r>
            <w:r w:rsidRPr="007155C1">
              <w:rPr>
                <w:sz w:val="20"/>
                <w:szCs w:val="20"/>
              </w:rPr>
              <w:t>sources</w:t>
            </w:r>
            <w:r w:rsidRPr="007155C1">
              <w:rPr>
                <w:spacing w:val="-7"/>
                <w:sz w:val="20"/>
                <w:szCs w:val="20"/>
              </w:rPr>
              <w:t xml:space="preserve"> </w:t>
            </w:r>
            <w:r w:rsidRPr="007155C1">
              <w:rPr>
                <w:sz w:val="20"/>
                <w:szCs w:val="20"/>
              </w:rPr>
              <w:t>can</w:t>
            </w:r>
            <w:r w:rsidRPr="007155C1">
              <w:rPr>
                <w:spacing w:val="-7"/>
                <w:sz w:val="20"/>
                <w:szCs w:val="20"/>
              </w:rPr>
              <w:t xml:space="preserve"> </w:t>
            </w:r>
            <w:r w:rsidRPr="007155C1">
              <w:rPr>
                <w:sz w:val="20"/>
                <w:szCs w:val="20"/>
              </w:rPr>
              <w:t>become</w:t>
            </w:r>
            <w:r w:rsidRPr="007155C1">
              <w:rPr>
                <w:spacing w:val="-7"/>
                <w:sz w:val="20"/>
                <w:szCs w:val="20"/>
              </w:rPr>
              <w:t xml:space="preserve"> </w:t>
            </w:r>
            <w:r w:rsidRPr="007155C1">
              <w:rPr>
                <w:sz w:val="20"/>
                <w:szCs w:val="20"/>
              </w:rPr>
              <w:t>contaminated</w:t>
            </w:r>
            <w:r w:rsidRPr="007155C1">
              <w:rPr>
                <w:spacing w:val="-7"/>
                <w:sz w:val="20"/>
                <w:szCs w:val="20"/>
              </w:rPr>
              <w:t xml:space="preserve"> </w:t>
            </w:r>
            <w:r w:rsidRPr="007155C1">
              <w:rPr>
                <w:sz w:val="20"/>
                <w:szCs w:val="20"/>
              </w:rPr>
              <w:t>with</w:t>
            </w:r>
            <w:r w:rsidRPr="007155C1">
              <w:rPr>
                <w:spacing w:val="-7"/>
                <w:sz w:val="20"/>
                <w:szCs w:val="20"/>
              </w:rPr>
              <w:t xml:space="preserve"> </w:t>
            </w:r>
            <w:r w:rsidRPr="007155C1">
              <w:rPr>
                <w:sz w:val="20"/>
                <w:szCs w:val="20"/>
              </w:rPr>
              <w:t>enteric</w:t>
            </w:r>
            <w:r w:rsidRPr="007155C1">
              <w:rPr>
                <w:spacing w:val="-7"/>
                <w:sz w:val="20"/>
                <w:szCs w:val="20"/>
              </w:rPr>
              <w:t xml:space="preserve"> </w:t>
            </w:r>
            <w:r w:rsidRPr="007155C1">
              <w:rPr>
                <w:sz w:val="20"/>
                <w:szCs w:val="20"/>
              </w:rPr>
              <w:t>pathogens</w:t>
            </w:r>
            <w:r w:rsidRPr="007155C1">
              <w:rPr>
                <w:spacing w:val="-7"/>
                <w:sz w:val="20"/>
                <w:szCs w:val="20"/>
              </w:rPr>
              <w:t xml:space="preserve"> </w:t>
            </w:r>
            <w:r w:rsidRPr="007155C1">
              <w:rPr>
                <w:sz w:val="20"/>
                <w:szCs w:val="20"/>
              </w:rPr>
              <w:t>by</w:t>
            </w:r>
            <w:r w:rsidRPr="007155C1">
              <w:rPr>
                <w:spacing w:val="-7"/>
                <w:sz w:val="20"/>
                <w:szCs w:val="20"/>
              </w:rPr>
              <w:t xml:space="preserve"> </w:t>
            </w:r>
            <w:r w:rsidRPr="007155C1">
              <w:rPr>
                <w:sz w:val="20"/>
                <w:szCs w:val="20"/>
              </w:rPr>
              <w:t>a</w:t>
            </w:r>
            <w:r w:rsidRPr="007155C1">
              <w:rPr>
                <w:spacing w:val="-7"/>
                <w:sz w:val="20"/>
                <w:szCs w:val="20"/>
              </w:rPr>
              <w:t xml:space="preserve"> </w:t>
            </w:r>
            <w:r w:rsidRPr="007155C1">
              <w:rPr>
                <w:sz w:val="20"/>
                <w:szCs w:val="20"/>
              </w:rPr>
              <w:t>range</w:t>
            </w:r>
            <w:r w:rsidRPr="007155C1">
              <w:rPr>
                <w:spacing w:val="-7"/>
                <w:sz w:val="20"/>
                <w:szCs w:val="20"/>
              </w:rPr>
              <w:t xml:space="preserve"> </w:t>
            </w:r>
            <w:r w:rsidRPr="007155C1">
              <w:rPr>
                <w:sz w:val="20"/>
                <w:szCs w:val="20"/>
              </w:rPr>
              <w:t xml:space="preserve">of events </w:t>
            </w:r>
            <w:r w:rsidRPr="007155C1">
              <w:rPr>
                <w:sz w:val="20"/>
                <w:szCs w:val="20"/>
              </w:rPr>
              <w:lastRenderedPageBreak/>
              <w:t>including:</w:t>
            </w:r>
          </w:p>
          <w:p w14:paraId="037F2F93" w14:textId="00D7C4DF" w:rsidR="00264498" w:rsidRPr="007155C1" w:rsidRDefault="004B22D9" w:rsidP="007155C1">
            <w:pPr>
              <w:tabs>
                <w:tab w:val="left" w:pos="675"/>
              </w:tabs>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7251F477" w14:textId="26CEEA85" w:rsidR="002A4A54" w:rsidRPr="007155C1" w:rsidRDefault="002A4A54" w:rsidP="00783B7F">
            <w:pPr>
              <w:pStyle w:val="ListParagraph"/>
              <w:widowControl w:val="0"/>
              <w:numPr>
                <w:ilvl w:val="3"/>
                <w:numId w:val="24"/>
              </w:numPr>
              <w:tabs>
                <w:tab w:val="left" w:pos="367"/>
              </w:tabs>
              <w:autoSpaceDE w:val="0"/>
              <w:autoSpaceDN w:val="0"/>
              <w:spacing w:before="60" w:after="120" w:line="240" w:lineRule="atLeast"/>
              <w:ind w:left="367" w:hanging="225"/>
              <w:rPr>
                <w:szCs w:val="20"/>
              </w:rPr>
            </w:pPr>
            <w:r w:rsidRPr="007155C1">
              <w:rPr>
                <w:szCs w:val="20"/>
              </w:rPr>
              <w:t>wildlife</w:t>
            </w:r>
            <w:r w:rsidRPr="007155C1">
              <w:rPr>
                <w:spacing w:val="-2"/>
                <w:szCs w:val="20"/>
              </w:rPr>
              <w:t xml:space="preserve"> </w:t>
            </w:r>
            <w:r w:rsidRPr="007155C1">
              <w:rPr>
                <w:szCs w:val="20"/>
              </w:rPr>
              <w:t>carrying</w:t>
            </w:r>
            <w:r w:rsidRPr="007155C1">
              <w:rPr>
                <w:spacing w:val="-2"/>
                <w:szCs w:val="20"/>
              </w:rPr>
              <w:t xml:space="preserve"> </w:t>
            </w:r>
            <w:r w:rsidRPr="007155C1">
              <w:rPr>
                <w:szCs w:val="20"/>
              </w:rPr>
              <w:t>zoonotic</w:t>
            </w:r>
            <w:r w:rsidRPr="007155C1">
              <w:rPr>
                <w:spacing w:val="-2"/>
                <w:szCs w:val="20"/>
              </w:rPr>
              <w:t xml:space="preserve"> </w:t>
            </w:r>
            <w:r w:rsidRPr="007155C1">
              <w:rPr>
                <w:szCs w:val="20"/>
              </w:rPr>
              <w:t>pathogens</w:t>
            </w:r>
            <w:r w:rsidRPr="007155C1">
              <w:rPr>
                <w:spacing w:val="-2"/>
                <w:szCs w:val="20"/>
              </w:rPr>
              <w:t xml:space="preserve"> </w:t>
            </w:r>
            <w:r w:rsidRPr="007155C1">
              <w:rPr>
                <w:szCs w:val="20"/>
              </w:rPr>
              <w:t>into</w:t>
            </w:r>
            <w:r w:rsidRPr="007155C1">
              <w:rPr>
                <w:spacing w:val="-1"/>
                <w:szCs w:val="20"/>
              </w:rPr>
              <w:t xml:space="preserve"> </w:t>
            </w:r>
            <w:r w:rsidRPr="007155C1">
              <w:rPr>
                <w:spacing w:val="-4"/>
                <w:szCs w:val="20"/>
              </w:rPr>
              <w:t xml:space="preserve">bores </w:t>
            </w:r>
          </w:p>
        </w:tc>
        <w:tc>
          <w:tcPr>
            <w:tcW w:w="7264" w:type="dxa"/>
          </w:tcPr>
          <w:p w14:paraId="5FDF9B71" w14:textId="0EDCAB4A" w:rsidR="00192714" w:rsidRPr="007155C1" w:rsidRDefault="00192714" w:rsidP="007155C1">
            <w:pPr>
              <w:pStyle w:val="BodyText"/>
              <w:spacing w:before="60" w:after="120" w:line="240" w:lineRule="atLeast"/>
              <w:ind w:left="0"/>
              <w:rPr>
                <w:sz w:val="20"/>
                <w:szCs w:val="20"/>
              </w:rPr>
            </w:pPr>
            <w:r w:rsidRPr="007155C1">
              <w:rPr>
                <w:sz w:val="20"/>
                <w:szCs w:val="20"/>
              </w:rPr>
              <w:lastRenderedPageBreak/>
              <w:t>Source</w:t>
            </w:r>
            <w:r w:rsidRPr="007155C1">
              <w:rPr>
                <w:spacing w:val="-6"/>
                <w:sz w:val="20"/>
                <w:szCs w:val="20"/>
              </w:rPr>
              <w:t xml:space="preserve"> </w:t>
            </w:r>
            <w:r w:rsidRPr="007155C1">
              <w:rPr>
                <w:sz w:val="20"/>
                <w:szCs w:val="20"/>
              </w:rPr>
              <w:t>water</w:t>
            </w:r>
            <w:r w:rsidRPr="007155C1">
              <w:rPr>
                <w:spacing w:val="-6"/>
                <w:sz w:val="20"/>
                <w:szCs w:val="20"/>
              </w:rPr>
              <w:t xml:space="preserve"> </w:t>
            </w:r>
            <w:r w:rsidRPr="007155C1">
              <w:rPr>
                <w:sz w:val="20"/>
                <w:szCs w:val="20"/>
              </w:rPr>
              <w:t>for</w:t>
            </w:r>
            <w:r w:rsidRPr="007155C1">
              <w:rPr>
                <w:spacing w:val="-6"/>
                <w:sz w:val="20"/>
                <w:szCs w:val="20"/>
              </w:rPr>
              <w:t xml:space="preserve"> </w:t>
            </w:r>
            <w:r w:rsidRPr="007155C1">
              <w:rPr>
                <w:sz w:val="20"/>
                <w:szCs w:val="20"/>
              </w:rPr>
              <w:t>drinking</w:t>
            </w:r>
            <w:r w:rsidRPr="007155C1">
              <w:rPr>
                <w:spacing w:val="-6"/>
                <w:sz w:val="20"/>
                <w:szCs w:val="20"/>
              </w:rPr>
              <w:t xml:space="preserve"> </w:t>
            </w:r>
            <w:r w:rsidRPr="007155C1">
              <w:rPr>
                <w:sz w:val="20"/>
                <w:szCs w:val="20"/>
              </w:rPr>
              <w:t>water</w:t>
            </w:r>
            <w:r w:rsidRPr="007155C1">
              <w:rPr>
                <w:spacing w:val="-6"/>
                <w:sz w:val="20"/>
                <w:szCs w:val="20"/>
              </w:rPr>
              <w:t xml:space="preserve"> </w:t>
            </w:r>
            <w:r w:rsidRPr="007155C1">
              <w:rPr>
                <w:sz w:val="20"/>
                <w:szCs w:val="20"/>
              </w:rPr>
              <w:t>supplies</w:t>
            </w:r>
            <w:r w:rsidRPr="007155C1">
              <w:rPr>
                <w:spacing w:val="-6"/>
                <w:sz w:val="20"/>
                <w:szCs w:val="20"/>
              </w:rPr>
              <w:t xml:space="preserve"> </w:t>
            </w:r>
            <w:r w:rsidRPr="007155C1">
              <w:rPr>
                <w:sz w:val="20"/>
                <w:szCs w:val="20"/>
              </w:rPr>
              <w:t>is</w:t>
            </w:r>
            <w:r w:rsidRPr="007155C1">
              <w:rPr>
                <w:spacing w:val="-6"/>
                <w:sz w:val="20"/>
                <w:szCs w:val="20"/>
              </w:rPr>
              <w:t xml:space="preserve"> </w:t>
            </w:r>
            <w:r w:rsidRPr="007155C1">
              <w:rPr>
                <w:sz w:val="20"/>
                <w:szCs w:val="20"/>
              </w:rPr>
              <w:t>susceptible</w:t>
            </w:r>
            <w:r w:rsidRPr="007155C1">
              <w:rPr>
                <w:spacing w:val="-6"/>
                <w:sz w:val="20"/>
                <w:szCs w:val="20"/>
              </w:rPr>
              <w:t xml:space="preserve"> </w:t>
            </w:r>
            <w:r w:rsidRPr="007155C1">
              <w:rPr>
                <w:sz w:val="20"/>
                <w:szCs w:val="20"/>
              </w:rPr>
              <w:t>to</w:t>
            </w:r>
            <w:r w:rsidRPr="007155C1">
              <w:rPr>
                <w:spacing w:val="-6"/>
                <w:sz w:val="20"/>
                <w:szCs w:val="20"/>
              </w:rPr>
              <w:t xml:space="preserve"> </w:t>
            </w:r>
            <w:r w:rsidRPr="007155C1">
              <w:rPr>
                <w:sz w:val="20"/>
                <w:szCs w:val="20"/>
              </w:rPr>
              <w:t>contamination</w:t>
            </w:r>
            <w:r w:rsidRPr="007155C1">
              <w:rPr>
                <w:spacing w:val="-6"/>
                <w:sz w:val="20"/>
                <w:szCs w:val="20"/>
              </w:rPr>
              <w:t xml:space="preserve"> </w:t>
            </w:r>
            <w:r w:rsidRPr="007155C1">
              <w:rPr>
                <w:sz w:val="20"/>
                <w:szCs w:val="20"/>
              </w:rPr>
              <w:t>with</w:t>
            </w:r>
            <w:r w:rsidRPr="007155C1">
              <w:rPr>
                <w:spacing w:val="-6"/>
                <w:sz w:val="20"/>
                <w:szCs w:val="20"/>
              </w:rPr>
              <w:t xml:space="preserve"> </w:t>
            </w:r>
            <w:r w:rsidRPr="007155C1">
              <w:rPr>
                <w:sz w:val="20"/>
                <w:szCs w:val="20"/>
              </w:rPr>
              <w:t>enteric</w:t>
            </w:r>
            <w:r w:rsidRPr="007155C1">
              <w:rPr>
                <w:spacing w:val="-6"/>
                <w:sz w:val="20"/>
                <w:szCs w:val="20"/>
              </w:rPr>
              <w:t xml:space="preserve"> </w:t>
            </w:r>
            <w:r w:rsidRPr="007155C1">
              <w:rPr>
                <w:sz w:val="20"/>
                <w:szCs w:val="20"/>
              </w:rPr>
              <w:t xml:space="preserve">pathogens via faecal material from animals </w:t>
            </w:r>
            <w:r w:rsidRPr="007155C1">
              <w:rPr>
                <w:b/>
                <w:bCs/>
                <w:sz w:val="20"/>
                <w:szCs w:val="20"/>
                <w:highlight w:val="yellow"/>
              </w:rPr>
              <w:t>and</w:t>
            </w:r>
            <w:r w:rsidRPr="007155C1">
              <w:rPr>
                <w:sz w:val="20"/>
                <w:szCs w:val="20"/>
              </w:rPr>
              <w:t xml:space="preserve"> humans. The extent of contamination depends upon the number of faecal sources and the level of protection of source water catchments.</w:t>
            </w:r>
          </w:p>
          <w:p w14:paraId="45B3FFC9" w14:textId="168BC95D" w:rsidR="00BD15D3" w:rsidRPr="007155C1" w:rsidRDefault="004B22D9" w:rsidP="007155C1">
            <w:pPr>
              <w:spacing w:before="60" w:after="120" w:line="240" w:lineRule="atLeast"/>
              <w:rPr>
                <w:szCs w:val="20"/>
              </w:rPr>
            </w:pPr>
            <w:r w:rsidRPr="005452AC">
              <w:rPr>
                <w:b/>
                <w:bCs/>
                <w:szCs w:val="20"/>
              </w:rPr>
              <w:lastRenderedPageBreak/>
              <w:t>[</w:t>
            </w:r>
            <w:r w:rsidRPr="005452AC">
              <w:rPr>
                <w:b/>
                <w:bCs/>
                <w:i/>
                <w:iCs/>
                <w:szCs w:val="20"/>
              </w:rPr>
              <w:t>unchanged text omitted</w:t>
            </w:r>
            <w:r w:rsidRPr="005452AC">
              <w:rPr>
                <w:b/>
                <w:bCs/>
                <w:szCs w:val="20"/>
              </w:rPr>
              <w:t>]</w:t>
            </w:r>
            <w:r>
              <w:rPr>
                <w:szCs w:val="20"/>
              </w:rPr>
              <w:t xml:space="preserve"> </w:t>
            </w:r>
          </w:p>
          <w:p w14:paraId="256888D5" w14:textId="77777777" w:rsidR="002D2DAE" w:rsidRPr="007155C1" w:rsidRDefault="002D2DAE" w:rsidP="007155C1">
            <w:pPr>
              <w:pStyle w:val="BodyText"/>
              <w:spacing w:before="60" w:after="120" w:line="240" w:lineRule="atLeast"/>
              <w:ind w:left="-55" w:right="225"/>
              <w:rPr>
                <w:sz w:val="20"/>
                <w:szCs w:val="20"/>
              </w:rPr>
            </w:pPr>
            <w:r w:rsidRPr="007155C1">
              <w:rPr>
                <w:sz w:val="20"/>
                <w:szCs w:val="20"/>
              </w:rPr>
              <w:t>Animals more likely to carry higher concentrations of pathogens include:</w:t>
            </w:r>
          </w:p>
          <w:p w14:paraId="36561072" w14:textId="68A2A387" w:rsidR="002D2DAE" w:rsidRPr="007155C1" w:rsidRDefault="002D2DAE" w:rsidP="00783B7F">
            <w:pPr>
              <w:pStyle w:val="ListParagraph"/>
              <w:widowControl w:val="0"/>
              <w:numPr>
                <w:ilvl w:val="3"/>
                <w:numId w:val="24"/>
              </w:numPr>
              <w:tabs>
                <w:tab w:val="left" w:pos="142"/>
              </w:tabs>
              <w:autoSpaceDE w:val="0"/>
              <w:autoSpaceDN w:val="0"/>
              <w:spacing w:before="60" w:after="120" w:line="240" w:lineRule="atLeast"/>
              <w:ind w:left="367" w:hanging="225"/>
              <w:rPr>
                <w:szCs w:val="20"/>
                <w:highlight w:val="yellow"/>
              </w:rPr>
            </w:pPr>
            <w:r w:rsidRPr="007155C1">
              <w:rPr>
                <w:szCs w:val="20"/>
              </w:rPr>
              <w:t>animals</w:t>
            </w:r>
            <w:r w:rsidRPr="007155C1">
              <w:rPr>
                <w:spacing w:val="-5"/>
                <w:szCs w:val="20"/>
              </w:rPr>
              <w:t xml:space="preserve"> </w:t>
            </w:r>
            <w:r w:rsidRPr="007155C1">
              <w:rPr>
                <w:szCs w:val="20"/>
              </w:rPr>
              <w:t>living</w:t>
            </w:r>
            <w:r w:rsidRPr="007155C1">
              <w:rPr>
                <w:spacing w:val="-5"/>
                <w:szCs w:val="20"/>
              </w:rPr>
              <w:t xml:space="preserve"> </w:t>
            </w:r>
            <w:r w:rsidRPr="007155C1">
              <w:rPr>
                <w:szCs w:val="20"/>
              </w:rPr>
              <w:t>in</w:t>
            </w:r>
            <w:r w:rsidRPr="007155C1">
              <w:rPr>
                <w:spacing w:val="-5"/>
                <w:szCs w:val="20"/>
              </w:rPr>
              <w:t xml:space="preserve"> </w:t>
            </w:r>
            <w:r w:rsidRPr="007155C1">
              <w:rPr>
                <w:szCs w:val="20"/>
              </w:rPr>
              <w:t>close</w:t>
            </w:r>
            <w:r w:rsidRPr="007155C1">
              <w:rPr>
                <w:spacing w:val="-5"/>
                <w:szCs w:val="20"/>
              </w:rPr>
              <w:t xml:space="preserve"> </w:t>
            </w:r>
            <w:r w:rsidRPr="007155C1">
              <w:rPr>
                <w:szCs w:val="20"/>
              </w:rPr>
              <w:t>proximity</w:t>
            </w:r>
            <w:r w:rsidRPr="007155C1">
              <w:rPr>
                <w:spacing w:val="-5"/>
                <w:szCs w:val="20"/>
              </w:rPr>
              <w:t xml:space="preserve"> </w:t>
            </w:r>
            <w:r w:rsidRPr="007155C1">
              <w:rPr>
                <w:szCs w:val="20"/>
              </w:rPr>
              <w:t>to</w:t>
            </w:r>
            <w:r w:rsidRPr="007155C1">
              <w:rPr>
                <w:spacing w:val="-5"/>
                <w:szCs w:val="20"/>
              </w:rPr>
              <w:t xml:space="preserve"> </w:t>
            </w:r>
            <w:r w:rsidRPr="007155C1">
              <w:rPr>
                <w:szCs w:val="20"/>
              </w:rPr>
              <w:t>human</w:t>
            </w:r>
            <w:r w:rsidRPr="007155C1">
              <w:rPr>
                <w:spacing w:val="-5"/>
                <w:szCs w:val="20"/>
              </w:rPr>
              <w:t xml:space="preserve"> </w:t>
            </w:r>
            <w:r w:rsidRPr="007155C1">
              <w:rPr>
                <w:szCs w:val="20"/>
              </w:rPr>
              <w:t>populations,</w:t>
            </w:r>
            <w:r w:rsidRPr="007155C1">
              <w:rPr>
                <w:spacing w:val="-5"/>
                <w:szCs w:val="20"/>
              </w:rPr>
              <w:t xml:space="preserve"> </w:t>
            </w:r>
            <w:r w:rsidRPr="007155C1">
              <w:rPr>
                <w:szCs w:val="20"/>
              </w:rPr>
              <w:t>especially</w:t>
            </w:r>
            <w:r w:rsidRPr="007155C1">
              <w:rPr>
                <w:spacing w:val="-5"/>
                <w:szCs w:val="20"/>
              </w:rPr>
              <w:t xml:space="preserve"> </w:t>
            </w:r>
            <w:r w:rsidRPr="007155C1">
              <w:rPr>
                <w:szCs w:val="20"/>
              </w:rPr>
              <w:t>animals</w:t>
            </w:r>
            <w:r w:rsidRPr="007155C1">
              <w:rPr>
                <w:spacing w:val="-5"/>
                <w:szCs w:val="20"/>
              </w:rPr>
              <w:t xml:space="preserve"> </w:t>
            </w:r>
            <w:r w:rsidRPr="007155C1">
              <w:rPr>
                <w:szCs w:val="20"/>
              </w:rPr>
              <w:t>most</w:t>
            </w:r>
            <w:r w:rsidRPr="007155C1">
              <w:rPr>
                <w:spacing w:val="-5"/>
                <w:szCs w:val="20"/>
              </w:rPr>
              <w:t xml:space="preserve"> </w:t>
            </w:r>
            <w:r w:rsidRPr="007155C1">
              <w:rPr>
                <w:szCs w:val="20"/>
              </w:rPr>
              <w:t xml:space="preserve">closely associated with humans (e.g. </w:t>
            </w:r>
            <w:r w:rsidRPr="007155C1">
              <w:rPr>
                <w:b/>
                <w:bCs/>
                <w:szCs w:val="20"/>
                <w:highlight w:val="yellow"/>
              </w:rPr>
              <w:t>pigs, poultry and ruminants</w:t>
            </w:r>
            <w:r w:rsidRPr="007155C1">
              <w:rPr>
                <w:szCs w:val="20"/>
                <w:highlight w:val="yellow"/>
              </w:rPr>
              <w:t>)</w:t>
            </w:r>
          </w:p>
          <w:p w14:paraId="1EC1C0AE" w14:textId="77777777" w:rsidR="002D2DAE" w:rsidRPr="007155C1" w:rsidRDefault="002D2DAE" w:rsidP="00783B7F">
            <w:pPr>
              <w:pStyle w:val="ListParagraph"/>
              <w:widowControl w:val="0"/>
              <w:numPr>
                <w:ilvl w:val="3"/>
                <w:numId w:val="24"/>
              </w:numPr>
              <w:tabs>
                <w:tab w:val="left" w:pos="142"/>
              </w:tabs>
              <w:autoSpaceDE w:val="0"/>
              <w:autoSpaceDN w:val="0"/>
              <w:spacing w:before="60" w:after="120" w:line="240" w:lineRule="atLeast"/>
              <w:ind w:left="367" w:hanging="225"/>
              <w:rPr>
                <w:szCs w:val="20"/>
              </w:rPr>
            </w:pPr>
            <w:r w:rsidRPr="007155C1">
              <w:rPr>
                <w:szCs w:val="20"/>
              </w:rPr>
              <w:t>more</w:t>
            </w:r>
            <w:r w:rsidRPr="007155C1">
              <w:rPr>
                <w:spacing w:val="-6"/>
                <w:szCs w:val="20"/>
              </w:rPr>
              <w:t xml:space="preserve"> </w:t>
            </w:r>
            <w:r w:rsidRPr="007155C1">
              <w:rPr>
                <w:szCs w:val="20"/>
              </w:rPr>
              <w:t>intensively</w:t>
            </w:r>
            <w:r w:rsidRPr="007155C1">
              <w:rPr>
                <w:spacing w:val="-4"/>
                <w:szCs w:val="20"/>
              </w:rPr>
              <w:t xml:space="preserve"> </w:t>
            </w:r>
            <w:r w:rsidRPr="007155C1">
              <w:rPr>
                <w:szCs w:val="20"/>
              </w:rPr>
              <w:t>reared</w:t>
            </w:r>
            <w:r w:rsidRPr="007155C1">
              <w:rPr>
                <w:spacing w:val="-4"/>
                <w:szCs w:val="20"/>
              </w:rPr>
              <w:t xml:space="preserve"> </w:t>
            </w:r>
            <w:r w:rsidRPr="007155C1">
              <w:rPr>
                <w:szCs w:val="20"/>
              </w:rPr>
              <w:t>and</w:t>
            </w:r>
            <w:r w:rsidRPr="007155C1">
              <w:rPr>
                <w:spacing w:val="-4"/>
                <w:szCs w:val="20"/>
              </w:rPr>
              <w:t xml:space="preserve"> </w:t>
            </w:r>
            <w:r w:rsidRPr="007155C1">
              <w:rPr>
                <w:szCs w:val="20"/>
              </w:rPr>
              <w:t>dense</w:t>
            </w:r>
            <w:r w:rsidRPr="007155C1">
              <w:rPr>
                <w:spacing w:val="-4"/>
                <w:szCs w:val="20"/>
              </w:rPr>
              <w:t xml:space="preserve"> </w:t>
            </w:r>
            <w:r w:rsidRPr="007155C1">
              <w:rPr>
                <w:szCs w:val="20"/>
              </w:rPr>
              <w:t>animal</w:t>
            </w:r>
            <w:r w:rsidRPr="007155C1">
              <w:rPr>
                <w:spacing w:val="-4"/>
                <w:szCs w:val="20"/>
              </w:rPr>
              <w:t xml:space="preserve"> </w:t>
            </w:r>
            <w:r w:rsidRPr="007155C1">
              <w:rPr>
                <w:spacing w:val="-2"/>
                <w:szCs w:val="20"/>
              </w:rPr>
              <w:t>populations</w:t>
            </w:r>
          </w:p>
          <w:p w14:paraId="34892688" w14:textId="22395F49" w:rsidR="002D2DAE" w:rsidRPr="007155C1" w:rsidRDefault="004B22D9" w:rsidP="007155C1">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0C97FF82" w14:textId="77777777" w:rsidR="00264498" w:rsidRPr="007155C1" w:rsidRDefault="00264498" w:rsidP="007155C1">
            <w:pPr>
              <w:pStyle w:val="BodyText"/>
              <w:spacing w:before="60" w:after="120" w:line="240" w:lineRule="atLeast"/>
              <w:ind w:left="0"/>
              <w:rPr>
                <w:sz w:val="20"/>
                <w:szCs w:val="20"/>
              </w:rPr>
            </w:pPr>
            <w:r w:rsidRPr="007155C1">
              <w:rPr>
                <w:sz w:val="20"/>
                <w:szCs w:val="20"/>
              </w:rPr>
              <w:t>International</w:t>
            </w:r>
            <w:r w:rsidRPr="007155C1">
              <w:rPr>
                <w:spacing w:val="-7"/>
                <w:sz w:val="20"/>
                <w:szCs w:val="20"/>
              </w:rPr>
              <w:t xml:space="preserve"> </w:t>
            </w:r>
            <w:r w:rsidRPr="007155C1">
              <w:rPr>
                <w:sz w:val="20"/>
                <w:szCs w:val="20"/>
              </w:rPr>
              <w:t>studies</w:t>
            </w:r>
            <w:r w:rsidRPr="007155C1">
              <w:rPr>
                <w:spacing w:val="-7"/>
                <w:sz w:val="20"/>
                <w:szCs w:val="20"/>
              </w:rPr>
              <w:t xml:space="preserve"> </w:t>
            </w:r>
            <w:r w:rsidRPr="007155C1">
              <w:rPr>
                <w:sz w:val="20"/>
                <w:szCs w:val="20"/>
              </w:rPr>
              <w:t>reporting</w:t>
            </w:r>
            <w:r w:rsidRPr="007155C1">
              <w:rPr>
                <w:spacing w:val="-7"/>
                <w:sz w:val="20"/>
                <w:szCs w:val="20"/>
              </w:rPr>
              <w:t xml:space="preserve"> </w:t>
            </w:r>
            <w:r w:rsidRPr="007155C1">
              <w:rPr>
                <w:sz w:val="20"/>
                <w:szCs w:val="20"/>
              </w:rPr>
              <w:t>on</w:t>
            </w:r>
            <w:r w:rsidRPr="007155C1">
              <w:rPr>
                <w:spacing w:val="-7"/>
                <w:sz w:val="20"/>
                <w:szCs w:val="20"/>
              </w:rPr>
              <w:t xml:space="preserve"> </w:t>
            </w:r>
            <w:r w:rsidRPr="007155C1">
              <w:rPr>
                <w:sz w:val="20"/>
                <w:szCs w:val="20"/>
              </w:rPr>
              <w:t>the</w:t>
            </w:r>
            <w:r w:rsidRPr="007155C1">
              <w:rPr>
                <w:spacing w:val="-7"/>
                <w:sz w:val="20"/>
                <w:szCs w:val="20"/>
              </w:rPr>
              <w:t xml:space="preserve"> </w:t>
            </w:r>
            <w:r w:rsidRPr="007155C1">
              <w:rPr>
                <w:sz w:val="20"/>
                <w:szCs w:val="20"/>
              </w:rPr>
              <w:t>environmental</w:t>
            </w:r>
            <w:r w:rsidRPr="007155C1">
              <w:rPr>
                <w:spacing w:val="-7"/>
                <w:sz w:val="20"/>
                <w:szCs w:val="20"/>
              </w:rPr>
              <w:t xml:space="preserve"> </w:t>
            </w:r>
            <w:r w:rsidRPr="007155C1">
              <w:rPr>
                <w:sz w:val="20"/>
                <w:szCs w:val="20"/>
              </w:rPr>
              <w:t>monitoring</w:t>
            </w:r>
            <w:r w:rsidRPr="007155C1">
              <w:rPr>
                <w:spacing w:val="-7"/>
                <w:sz w:val="20"/>
                <w:szCs w:val="20"/>
              </w:rPr>
              <w:t xml:space="preserve"> </w:t>
            </w:r>
            <w:r w:rsidRPr="007155C1">
              <w:rPr>
                <w:sz w:val="20"/>
                <w:szCs w:val="20"/>
              </w:rPr>
              <w:t>of</w:t>
            </w:r>
            <w:r w:rsidRPr="007155C1">
              <w:rPr>
                <w:spacing w:val="-7"/>
                <w:sz w:val="20"/>
                <w:szCs w:val="20"/>
              </w:rPr>
              <w:t xml:space="preserve"> </w:t>
            </w:r>
            <w:r w:rsidRPr="007155C1">
              <w:rPr>
                <w:sz w:val="20"/>
                <w:szCs w:val="20"/>
              </w:rPr>
              <w:t>pathogens</w:t>
            </w:r>
            <w:r w:rsidRPr="007155C1">
              <w:rPr>
                <w:spacing w:val="-7"/>
                <w:sz w:val="20"/>
                <w:szCs w:val="20"/>
              </w:rPr>
              <w:t xml:space="preserve"> </w:t>
            </w:r>
            <w:r w:rsidRPr="007155C1">
              <w:rPr>
                <w:sz w:val="20"/>
                <w:szCs w:val="20"/>
              </w:rPr>
              <w:t>in</w:t>
            </w:r>
            <w:r w:rsidRPr="007155C1">
              <w:rPr>
                <w:spacing w:val="-7"/>
                <w:sz w:val="20"/>
                <w:szCs w:val="20"/>
              </w:rPr>
              <w:t xml:space="preserve"> </w:t>
            </w:r>
            <w:r w:rsidRPr="007155C1">
              <w:rPr>
                <w:sz w:val="20"/>
                <w:szCs w:val="20"/>
              </w:rPr>
              <w:t>surface</w:t>
            </w:r>
            <w:r w:rsidRPr="007155C1">
              <w:rPr>
                <w:spacing w:val="-7"/>
                <w:sz w:val="20"/>
                <w:szCs w:val="20"/>
              </w:rPr>
              <w:t xml:space="preserve"> </w:t>
            </w:r>
            <w:r w:rsidRPr="007155C1">
              <w:rPr>
                <w:sz w:val="20"/>
                <w:szCs w:val="20"/>
              </w:rPr>
              <w:t>waters show that the presence and concentration of enteric pathogens:</w:t>
            </w:r>
          </w:p>
          <w:p w14:paraId="45A62ACD" w14:textId="77777777" w:rsidR="004B22D9" w:rsidRDefault="004B22D9" w:rsidP="00BE2089">
            <w:pPr>
              <w:pStyle w:val="ListParagraph"/>
              <w:widowControl w:val="0"/>
              <w:numPr>
                <w:ilvl w:val="3"/>
                <w:numId w:val="24"/>
              </w:numPr>
              <w:tabs>
                <w:tab w:val="left" w:pos="369"/>
              </w:tabs>
              <w:autoSpaceDE w:val="0"/>
              <w:autoSpaceDN w:val="0"/>
              <w:spacing w:before="60" w:after="120" w:line="240" w:lineRule="atLeast"/>
              <w:ind w:left="367" w:right="252" w:hanging="225"/>
              <w:rPr>
                <w:szCs w:val="20"/>
              </w:rPr>
            </w:pPr>
            <w:r w:rsidRPr="004B22D9">
              <w:rPr>
                <w:b/>
                <w:bCs/>
                <w:szCs w:val="20"/>
              </w:rPr>
              <w:t>[</w:t>
            </w:r>
            <w:r w:rsidRPr="004B22D9">
              <w:rPr>
                <w:b/>
                <w:bCs/>
                <w:i/>
                <w:iCs/>
                <w:szCs w:val="20"/>
              </w:rPr>
              <w:t>unchanged text omitted</w:t>
            </w:r>
            <w:r w:rsidRPr="004B22D9">
              <w:rPr>
                <w:b/>
                <w:bCs/>
                <w:szCs w:val="20"/>
              </w:rPr>
              <w:t>]</w:t>
            </w:r>
            <w:r w:rsidRPr="004B22D9">
              <w:rPr>
                <w:szCs w:val="20"/>
              </w:rPr>
              <w:t xml:space="preserve"> </w:t>
            </w:r>
          </w:p>
          <w:p w14:paraId="19468C8E" w14:textId="09776D3B" w:rsidR="00264498" w:rsidRPr="004B22D9" w:rsidRDefault="00264498" w:rsidP="00BE2089">
            <w:pPr>
              <w:pStyle w:val="ListParagraph"/>
              <w:widowControl w:val="0"/>
              <w:numPr>
                <w:ilvl w:val="3"/>
                <w:numId w:val="24"/>
              </w:numPr>
              <w:tabs>
                <w:tab w:val="left" w:pos="369"/>
              </w:tabs>
              <w:autoSpaceDE w:val="0"/>
              <w:autoSpaceDN w:val="0"/>
              <w:spacing w:before="60" w:after="120" w:line="240" w:lineRule="atLeast"/>
              <w:ind w:left="367" w:right="252" w:hanging="225"/>
              <w:rPr>
                <w:szCs w:val="20"/>
              </w:rPr>
            </w:pPr>
            <w:r w:rsidRPr="004B22D9">
              <w:rPr>
                <w:szCs w:val="20"/>
              </w:rPr>
              <w:t>generally</w:t>
            </w:r>
            <w:r w:rsidRPr="004B22D9">
              <w:rPr>
                <w:spacing w:val="-3"/>
                <w:szCs w:val="20"/>
              </w:rPr>
              <w:t xml:space="preserve"> </w:t>
            </w:r>
            <w:r w:rsidRPr="004B22D9">
              <w:rPr>
                <w:szCs w:val="20"/>
              </w:rPr>
              <w:t>reach</w:t>
            </w:r>
            <w:r w:rsidRPr="004B22D9">
              <w:rPr>
                <w:spacing w:val="-3"/>
                <w:szCs w:val="20"/>
              </w:rPr>
              <w:t xml:space="preserve"> </w:t>
            </w:r>
            <w:r w:rsidRPr="004B22D9">
              <w:rPr>
                <w:szCs w:val="20"/>
              </w:rPr>
              <w:t>peak</w:t>
            </w:r>
            <w:r w:rsidRPr="004B22D9">
              <w:rPr>
                <w:spacing w:val="-3"/>
                <w:szCs w:val="20"/>
              </w:rPr>
              <w:t xml:space="preserve"> </w:t>
            </w:r>
            <w:r w:rsidRPr="004B22D9">
              <w:rPr>
                <w:szCs w:val="20"/>
              </w:rPr>
              <w:t>concentrations</w:t>
            </w:r>
            <w:r w:rsidRPr="004B22D9">
              <w:rPr>
                <w:spacing w:val="-2"/>
                <w:szCs w:val="20"/>
              </w:rPr>
              <w:t xml:space="preserve"> </w:t>
            </w:r>
            <w:r w:rsidRPr="004B22D9">
              <w:rPr>
                <w:szCs w:val="20"/>
              </w:rPr>
              <w:t>with</w:t>
            </w:r>
            <w:r w:rsidRPr="004B22D9">
              <w:rPr>
                <w:spacing w:val="-3"/>
                <w:szCs w:val="20"/>
              </w:rPr>
              <w:t xml:space="preserve"> </w:t>
            </w:r>
            <w:r w:rsidRPr="004B22D9">
              <w:rPr>
                <w:szCs w:val="20"/>
              </w:rPr>
              <w:t>increasing</w:t>
            </w:r>
            <w:r w:rsidRPr="004B22D9">
              <w:rPr>
                <w:spacing w:val="-3"/>
                <w:szCs w:val="20"/>
              </w:rPr>
              <w:t xml:space="preserve"> </w:t>
            </w:r>
            <w:r w:rsidRPr="004B22D9">
              <w:rPr>
                <w:szCs w:val="20"/>
              </w:rPr>
              <w:t>human</w:t>
            </w:r>
            <w:r w:rsidRPr="004B22D9">
              <w:rPr>
                <w:spacing w:val="-2"/>
                <w:szCs w:val="20"/>
              </w:rPr>
              <w:t xml:space="preserve"> </w:t>
            </w:r>
            <w:r w:rsidRPr="004B22D9">
              <w:rPr>
                <w:szCs w:val="20"/>
              </w:rPr>
              <w:t>activity</w:t>
            </w:r>
            <w:r w:rsidRPr="004B22D9">
              <w:rPr>
                <w:spacing w:val="-3"/>
                <w:szCs w:val="20"/>
              </w:rPr>
              <w:t xml:space="preserve"> </w:t>
            </w:r>
            <w:r w:rsidRPr="004B22D9">
              <w:rPr>
                <w:b/>
                <w:bCs/>
                <w:spacing w:val="-3"/>
                <w:szCs w:val="20"/>
                <w:highlight w:val="yellow"/>
              </w:rPr>
              <w:t>and during rain events</w:t>
            </w:r>
            <w:r w:rsidRPr="004B22D9">
              <w:rPr>
                <w:spacing w:val="-3"/>
                <w:szCs w:val="20"/>
              </w:rPr>
              <w:t xml:space="preserve"> </w:t>
            </w:r>
            <w:r w:rsidRPr="004B22D9">
              <w:rPr>
                <w:szCs w:val="20"/>
              </w:rPr>
              <w:t>in</w:t>
            </w:r>
            <w:r w:rsidRPr="004B22D9">
              <w:rPr>
                <w:spacing w:val="-3"/>
                <w:szCs w:val="20"/>
              </w:rPr>
              <w:t xml:space="preserve"> </w:t>
            </w:r>
            <w:r w:rsidRPr="004B22D9">
              <w:rPr>
                <w:szCs w:val="20"/>
              </w:rPr>
              <w:t>the</w:t>
            </w:r>
            <w:r w:rsidRPr="004B22D9">
              <w:rPr>
                <w:spacing w:val="-2"/>
                <w:szCs w:val="20"/>
              </w:rPr>
              <w:t xml:space="preserve"> catchment</w:t>
            </w:r>
          </w:p>
          <w:p w14:paraId="428AE779" w14:textId="77777777" w:rsidR="00264498" w:rsidRPr="007155C1" w:rsidRDefault="00264498" w:rsidP="00783B7F">
            <w:pPr>
              <w:pStyle w:val="ListParagraph"/>
              <w:widowControl w:val="0"/>
              <w:numPr>
                <w:ilvl w:val="3"/>
                <w:numId w:val="24"/>
              </w:numPr>
              <w:tabs>
                <w:tab w:val="left" w:pos="367"/>
              </w:tabs>
              <w:autoSpaceDE w:val="0"/>
              <w:autoSpaceDN w:val="0"/>
              <w:spacing w:before="60" w:after="120" w:line="240" w:lineRule="atLeast"/>
              <w:ind w:left="367" w:hanging="225"/>
              <w:rPr>
                <w:szCs w:val="20"/>
              </w:rPr>
            </w:pPr>
            <w:r w:rsidRPr="007155C1">
              <w:rPr>
                <w:szCs w:val="20"/>
              </w:rPr>
              <w:t>increase</w:t>
            </w:r>
            <w:r w:rsidRPr="007155C1">
              <w:rPr>
                <w:spacing w:val="-5"/>
                <w:szCs w:val="20"/>
              </w:rPr>
              <w:t xml:space="preserve"> </w:t>
            </w:r>
            <w:r w:rsidRPr="007155C1">
              <w:rPr>
                <w:szCs w:val="20"/>
              </w:rPr>
              <w:t>with</w:t>
            </w:r>
            <w:r w:rsidRPr="007155C1">
              <w:rPr>
                <w:spacing w:val="-4"/>
                <w:szCs w:val="20"/>
              </w:rPr>
              <w:t xml:space="preserve"> </w:t>
            </w:r>
            <w:r w:rsidRPr="007155C1">
              <w:rPr>
                <w:szCs w:val="20"/>
              </w:rPr>
              <w:t>increasing</w:t>
            </w:r>
            <w:r w:rsidRPr="007155C1">
              <w:rPr>
                <w:spacing w:val="-5"/>
                <w:szCs w:val="20"/>
              </w:rPr>
              <w:t xml:space="preserve"> </w:t>
            </w:r>
            <w:r w:rsidRPr="007155C1">
              <w:rPr>
                <w:szCs w:val="20"/>
              </w:rPr>
              <w:t>average</w:t>
            </w:r>
            <w:r w:rsidRPr="007155C1">
              <w:rPr>
                <w:spacing w:val="-5"/>
                <w:szCs w:val="20"/>
              </w:rPr>
              <w:t xml:space="preserve"> </w:t>
            </w:r>
            <w:r w:rsidRPr="007155C1">
              <w:rPr>
                <w:i/>
                <w:szCs w:val="20"/>
              </w:rPr>
              <w:t>E.</w:t>
            </w:r>
            <w:r w:rsidRPr="007155C1">
              <w:rPr>
                <w:i/>
                <w:spacing w:val="-4"/>
                <w:szCs w:val="20"/>
              </w:rPr>
              <w:t xml:space="preserve"> </w:t>
            </w:r>
            <w:r w:rsidRPr="007155C1">
              <w:rPr>
                <w:i/>
                <w:szCs w:val="20"/>
              </w:rPr>
              <w:t>coli</w:t>
            </w:r>
            <w:r w:rsidRPr="007155C1">
              <w:rPr>
                <w:i/>
                <w:spacing w:val="-5"/>
                <w:szCs w:val="20"/>
              </w:rPr>
              <w:t xml:space="preserve"> </w:t>
            </w:r>
            <w:r w:rsidRPr="007155C1">
              <w:rPr>
                <w:spacing w:val="-2"/>
                <w:szCs w:val="20"/>
              </w:rPr>
              <w:t>concentrations.</w:t>
            </w:r>
          </w:p>
          <w:p w14:paraId="65DED629" w14:textId="77777777" w:rsidR="00264498" w:rsidRPr="007155C1" w:rsidRDefault="00264498" w:rsidP="007155C1">
            <w:pPr>
              <w:pStyle w:val="BodyText"/>
              <w:spacing w:before="60" w:after="120" w:line="240" w:lineRule="atLeast"/>
              <w:ind w:left="0"/>
              <w:rPr>
                <w:b/>
                <w:bCs/>
                <w:sz w:val="20"/>
                <w:szCs w:val="20"/>
              </w:rPr>
            </w:pPr>
            <w:r w:rsidRPr="007155C1">
              <w:rPr>
                <w:sz w:val="20"/>
                <w:szCs w:val="20"/>
              </w:rPr>
              <w:t>A</w:t>
            </w:r>
            <w:r w:rsidRPr="007155C1">
              <w:rPr>
                <w:spacing w:val="-4"/>
                <w:sz w:val="20"/>
                <w:szCs w:val="20"/>
              </w:rPr>
              <w:t xml:space="preserve"> </w:t>
            </w:r>
            <w:r w:rsidRPr="007155C1">
              <w:rPr>
                <w:sz w:val="20"/>
                <w:szCs w:val="20"/>
              </w:rPr>
              <w:t>summary</w:t>
            </w:r>
            <w:r w:rsidRPr="007155C1">
              <w:rPr>
                <w:spacing w:val="-4"/>
                <w:sz w:val="20"/>
                <w:szCs w:val="20"/>
              </w:rPr>
              <w:t xml:space="preserve"> </w:t>
            </w:r>
            <w:r w:rsidRPr="007155C1">
              <w:rPr>
                <w:sz w:val="20"/>
                <w:szCs w:val="20"/>
              </w:rPr>
              <w:t>of</w:t>
            </w:r>
            <w:r w:rsidRPr="007155C1">
              <w:rPr>
                <w:spacing w:val="-4"/>
                <w:sz w:val="20"/>
                <w:szCs w:val="20"/>
              </w:rPr>
              <w:t xml:space="preserve"> </w:t>
            </w:r>
            <w:r w:rsidRPr="007155C1">
              <w:rPr>
                <w:sz w:val="20"/>
                <w:szCs w:val="20"/>
              </w:rPr>
              <w:t>these</w:t>
            </w:r>
            <w:r w:rsidRPr="007155C1">
              <w:rPr>
                <w:spacing w:val="-4"/>
                <w:sz w:val="20"/>
                <w:szCs w:val="20"/>
              </w:rPr>
              <w:t xml:space="preserve"> </w:t>
            </w:r>
            <w:r w:rsidRPr="007155C1">
              <w:rPr>
                <w:sz w:val="20"/>
                <w:szCs w:val="20"/>
              </w:rPr>
              <w:t>international</w:t>
            </w:r>
            <w:r w:rsidRPr="007155C1">
              <w:rPr>
                <w:spacing w:val="-4"/>
                <w:sz w:val="20"/>
                <w:szCs w:val="20"/>
              </w:rPr>
              <w:t xml:space="preserve"> </w:t>
            </w:r>
            <w:r w:rsidRPr="007155C1">
              <w:rPr>
                <w:sz w:val="20"/>
                <w:szCs w:val="20"/>
              </w:rPr>
              <w:t>studies</w:t>
            </w:r>
            <w:r w:rsidRPr="007155C1">
              <w:rPr>
                <w:spacing w:val="-4"/>
                <w:sz w:val="20"/>
                <w:szCs w:val="20"/>
              </w:rPr>
              <w:t xml:space="preserve"> </w:t>
            </w:r>
            <w:r w:rsidRPr="007155C1">
              <w:rPr>
                <w:sz w:val="20"/>
                <w:szCs w:val="20"/>
              </w:rPr>
              <w:t>is</w:t>
            </w:r>
            <w:r w:rsidRPr="007155C1">
              <w:rPr>
                <w:spacing w:val="-4"/>
                <w:sz w:val="20"/>
                <w:szCs w:val="20"/>
              </w:rPr>
              <w:t xml:space="preserve"> </w:t>
            </w:r>
            <w:r w:rsidRPr="007155C1">
              <w:rPr>
                <w:sz w:val="20"/>
                <w:szCs w:val="20"/>
              </w:rPr>
              <w:t>provided</w:t>
            </w:r>
            <w:r w:rsidRPr="007155C1">
              <w:rPr>
                <w:spacing w:val="-4"/>
                <w:sz w:val="20"/>
                <w:szCs w:val="20"/>
              </w:rPr>
              <w:t xml:space="preserve"> </w:t>
            </w:r>
            <w:r w:rsidRPr="007155C1">
              <w:rPr>
                <w:sz w:val="20"/>
                <w:szCs w:val="20"/>
              </w:rPr>
              <w:t>in</w:t>
            </w:r>
            <w:r w:rsidRPr="007155C1">
              <w:rPr>
                <w:spacing w:val="-4"/>
                <w:sz w:val="20"/>
                <w:szCs w:val="20"/>
              </w:rPr>
              <w:t xml:space="preserve"> </w:t>
            </w:r>
            <w:r w:rsidRPr="007155C1">
              <w:rPr>
                <w:sz w:val="20"/>
                <w:szCs w:val="20"/>
              </w:rPr>
              <w:t>Appendix</w:t>
            </w:r>
            <w:r w:rsidRPr="007155C1">
              <w:rPr>
                <w:spacing w:val="-4"/>
                <w:sz w:val="20"/>
                <w:szCs w:val="20"/>
              </w:rPr>
              <w:t xml:space="preserve"> </w:t>
            </w:r>
            <w:r w:rsidRPr="007155C1">
              <w:rPr>
                <w:sz w:val="20"/>
                <w:szCs w:val="20"/>
              </w:rPr>
              <w:t>3</w:t>
            </w:r>
            <w:r w:rsidRPr="007155C1">
              <w:rPr>
                <w:i/>
                <w:sz w:val="20"/>
                <w:szCs w:val="20"/>
              </w:rPr>
              <w:t>.</w:t>
            </w:r>
            <w:r w:rsidRPr="007155C1">
              <w:rPr>
                <w:i/>
                <w:spacing w:val="-4"/>
                <w:sz w:val="20"/>
                <w:szCs w:val="20"/>
              </w:rPr>
              <w:t xml:space="preserve"> </w:t>
            </w:r>
            <w:r w:rsidRPr="007155C1">
              <w:rPr>
                <w:sz w:val="20"/>
                <w:szCs w:val="20"/>
              </w:rPr>
              <w:t>Limited</w:t>
            </w:r>
            <w:r w:rsidRPr="007155C1">
              <w:rPr>
                <w:spacing w:val="-4"/>
                <w:sz w:val="20"/>
                <w:szCs w:val="20"/>
              </w:rPr>
              <w:t xml:space="preserve"> </w:t>
            </w:r>
            <w:r w:rsidRPr="007155C1">
              <w:rPr>
                <w:sz w:val="20"/>
                <w:szCs w:val="20"/>
              </w:rPr>
              <w:t>published</w:t>
            </w:r>
            <w:r w:rsidRPr="007155C1">
              <w:rPr>
                <w:spacing w:val="-4"/>
                <w:sz w:val="20"/>
                <w:szCs w:val="20"/>
              </w:rPr>
              <w:t xml:space="preserve"> </w:t>
            </w:r>
            <w:r w:rsidRPr="007155C1">
              <w:rPr>
                <w:sz w:val="20"/>
                <w:szCs w:val="20"/>
              </w:rPr>
              <w:t xml:space="preserve">and extensive unpublished data from Australian systems confirms these trends for a variety of pathogens and faecal indicators, particularly for </w:t>
            </w:r>
            <w:r w:rsidRPr="007155C1">
              <w:rPr>
                <w:i/>
                <w:sz w:val="20"/>
                <w:szCs w:val="20"/>
              </w:rPr>
              <w:t xml:space="preserve">Cryptosporidium </w:t>
            </w:r>
            <w:r w:rsidRPr="007155C1">
              <w:rPr>
                <w:sz w:val="20"/>
                <w:szCs w:val="20"/>
              </w:rPr>
              <w:t xml:space="preserve">spp. oocysts and </w:t>
            </w:r>
            <w:r w:rsidRPr="007155C1">
              <w:rPr>
                <w:i/>
                <w:sz w:val="20"/>
                <w:szCs w:val="20"/>
              </w:rPr>
              <w:t xml:space="preserve">E. coli </w:t>
            </w:r>
            <w:r w:rsidRPr="007155C1">
              <w:rPr>
                <w:sz w:val="20"/>
                <w:szCs w:val="20"/>
              </w:rPr>
              <w:t xml:space="preserve">(Petterson et al. 2015; </w:t>
            </w:r>
            <w:r w:rsidRPr="007155C1">
              <w:rPr>
                <w:b/>
                <w:bCs/>
                <w:sz w:val="20"/>
                <w:szCs w:val="20"/>
                <w:highlight w:val="yellow"/>
              </w:rPr>
              <w:t>Roser and Ashbolt 2007</w:t>
            </w:r>
            <w:r w:rsidRPr="007155C1">
              <w:rPr>
                <w:b/>
                <w:bCs/>
                <w:sz w:val="20"/>
                <w:szCs w:val="20"/>
              </w:rPr>
              <w:t>).</w:t>
            </w:r>
          </w:p>
          <w:p w14:paraId="27111541" w14:textId="77777777" w:rsidR="002A4A54" w:rsidRPr="007155C1" w:rsidRDefault="002A4A54" w:rsidP="007155C1">
            <w:pPr>
              <w:pStyle w:val="BodyText"/>
              <w:spacing w:before="60" w:after="120" w:line="240" w:lineRule="atLeast"/>
              <w:ind w:left="-55"/>
              <w:rPr>
                <w:color w:val="006385"/>
                <w:spacing w:val="-2"/>
                <w:sz w:val="20"/>
                <w:szCs w:val="20"/>
              </w:rPr>
            </w:pPr>
            <w:r w:rsidRPr="007155C1">
              <w:rPr>
                <w:color w:val="006385"/>
                <w:spacing w:val="-2"/>
                <w:sz w:val="20"/>
                <w:szCs w:val="20"/>
              </w:rPr>
              <w:t>Groundwater</w:t>
            </w:r>
          </w:p>
          <w:p w14:paraId="55692379" w14:textId="77777777" w:rsidR="002A4A54" w:rsidRPr="007155C1" w:rsidRDefault="002A4A54" w:rsidP="007155C1">
            <w:pPr>
              <w:pStyle w:val="BodyText"/>
              <w:spacing w:before="60" w:after="120" w:line="240" w:lineRule="atLeast"/>
              <w:ind w:left="-55" w:right="755"/>
              <w:rPr>
                <w:sz w:val="20"/>
                <w:szCs w:val="20"/>
              </w:rPr>
            </w:pPr>
            <w:r w:rsidRPr="007155C1">
              <w:rPr>
                <w:sz w:val="20"/>
                <w:szCs w:val="20"/>
              </w:rPr>
              <w:t>Groundwater</w:t>
            </w:r>
            <w:r w:rsidRPr="007155C1">
              <w:rPr>
                <w:spacing w:val="-7"/>
                <w:sz w:val="20"/>
                <w:szCs w:val="20"/>
              </w:rPr>
              <w:t xml:space="preserve"> </w:t>
            </w:r>
            <w:r w:rsidRPr="007155C1">
              <w:rPr>
                <w:sz w:val="20"/>
                <w:szCs w:val="20"/>
              </w:rPr>
              <w:t>sources</w:t>
            </w:r>
            <w:r w:rsidRPr="007155C1">
              <w:rPr>
                <w:spacing w:val="-7"/>
                <w:sz w:val="20"/>
                <w:szCs w:val="20"/>
              </w:rPr>
              <w:t xml:space="preserve"> </w:t>
            </w:r>
            <w:r w:rsidRPr="007155C1">
              <w:rPr>
                <w:sz w:val="20"/>
                <w:szCs w:val="20"/>
              </w:rPr>
              <w:t>can</w:t>
            </w:r>
            <w:r w:rsidRPr="007155C1">
              <w:rPr>
                <w:spacing w:val="-7"/>
                <w:sz w:val="20"/>
                <w:szCs w:val="20"/>
              </w:rPr>
              <w:t xml:space="preserve"> </w:t>
            </w:r>
            <w:r w:rsidRPr="007155C1">
              <w:rPr>
                <w:sz w:val="20"/>
                <w:szCs w:val="20"/>
              </w:rPr>
              <w:t>become</w:t>
            </w:r>
            <w:r w:rsidRPr="007155C1">
              <w:rPr>
                <w:spacing w:val="-7"/>
                <w:sz w:val="20"/>
                <w:szCs w:val="20"/>
              </w:rPr>
              <w:t xml:space="preserve"> </w:t>
            </w:r>
            <w:r w:rsidRPr="007155C1">
              <w:rPr>
                <w:sz w:val="20"/>
                <w:szCs w:val="20"/>
              </w:rPr>
              <w:t>contaminated</w:t>
            </w:r>
            <w:r w:rsidRPr="007155C1">
              <w:rPr>
                <w:spacing w:val="-7"/>
                <w:sz w:val="20"/>
                <w:szCs w:val="20"/>
              </w:rPr>
              <w:t xml:space="preserve"> </w:t>
            </w:r>
            <w:r w:rsidRPr="007155C1">
              <w:rPr>
                <w:sz w:val="20"/>
                <w:szCs w:val="20"/>
              </w:rPr>
              <w:t>with</w:t>
            </w:r>
            <w:r w:rsidRPr="007155C1">
              <w:rPr>
                <w:spacing w:val="-7"/>
                <w:sz w:val="20"/>
                <w:szCs w:val="20"/>
              </w:rPr>
              <w:t xml:space="preserve"> </w:t>
            </w:r>
            <w:r w:rsidRPr="007155C1">
              <w:rPr>
                <w:sz w:val="20"/>
                <w:szCs w:val="20"/>
              </w:rPr>
              <w:t>enteric</w:t>
            </w:r>
            <w:r w:rsidRPr="007155C1">
              <w:rPr>
                <w:spacing w:val="-7"/>
                <w:sz w:val="20"/>
                <w:szCs w:val="20"/>
              </w:rPr>
              <w:t xml:space="preserve"> </w:t>
            </w:r>
            <w:r w:rsidRPr="007155C1">
              <w:rPr>
                <w:sz w:val="20"/>
                <w:szCs w:val="20"/>
              </w:rPr>
              <w:t>pathogens</w:t>
            </w:r>
            <w:r w:rsidRPr="007155C1">
              <w:rPr>
                <w:spacing w:val="-7"/>
                <w:sz w:val="20"/>
                <w:szCs w:val="20"/>
              </w:rPr>
              <w:t xml:space="preserve"> </w:t>
            </w:r>
            <w:r w:rsidRPr="007155C1">
              <w:rPr>
                <w:sz w:val="20"/>
                <w:szCs w:val="20"/>
              </w:rPr>
              <w:t>by</w:t>
            </w:r>
            <w:r w:rsidRPr="007155C1">
              <w:rPr>
                <w:spacing w:val="-7"/>
                <w:sz w:val="20"/>
                <w:szCs w:val="20"/>
              </w:rPr>
              <w:t xml:space="preserve"> </w:t>
            </w:r>
            <w:r w:rsidRPr="007155C1">
              <w:rPr>
                <w:sz w:val="20"/>
                <w:szCs w:val="20"/>
              </w:rPr>
              <w:t>a</w:t>
            </w:r>
            <w:r w:rsidRPr="007155C1">
              <w:rPr>
                <w:spacing w:val="-7"/>
                <w:sz w:val="20"/>
                <w:szCs w:val="20"/>
              </w:rPr>
              <w:t xml:space="preserve"> </w:t>
            </w:r>
            <w:r w:rsidRPr="007155C1">
              <w:rPr>
                <w:sz w:val="20"/>
                <w:szCs w:val="20"/>
              </w:rPr>
              <w:t>range</w:t>
            </w:r>
            <w:r w:rsidRPr="007155C1">
              <w:rPr>
                <w:spacing w:val="-7"/>
                <w:sz w:val="20"/>
                <w:szCs w:val="20"/>
              </w:rPr>
              <w:t xml:space="preserve"> </w:t>
            </w:r>
            <w:r w:rsidRPr="007155C1">
              <w:rPr>
                <w:sz w:val="20"/>
                <w:szCs w:val="20"/>
              </w:rPr>
              <w:t>of events including:</w:t>
            </w:r>
          </w:p>
          <w:p w14:paraId="3D82B006" w14:textId="5FF51350" w:rsidR="002A4A54" w:rsidRPr="007155C1" w:rsidRDefault="004B22D9" w:rsidP="007155C1">
            <w:pPr>
              <w:tabs>
                <w:tab w:val="left" w:pos="675"/>
              </w:tabs>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59A7B291" w14:textId="77777777" w:rsidR="002A4A54" w:rsidRPr="007155C1" w:rsidRDefault="002A4A54" w:rsidP="00783B7F">
            <w:pPr>
              <w:pStyle w:val="ListParagraph"/>
              <w:widowControl w:val="0"/>
              <w:numPr>
                <w:ilvl w:val="3"/>
                <w:numId w:val="24"/>
              </w:numPr>
              <w:tabs>
                <w:tab w:val="left" w:pos="367"/>
              </w:tabs>
              <w:autoSpaceDE w:val="0"/>
              <w:autoSpaceDN w:val="0"/>
              <w:spacing w:before="60" w:after="120" w:line="240" w:lineRule="atLeast"/>
              <w:ind w:left="367" w:hanging="225"/>
              <w:rPr>
                <w:szCs w:val="20"/>
              </w:rPr>
            </w:pPr>
            <w:r w:rsidRPr="007155C1">
              <w:rPr>
                <w:szCs w:val="20"/>
              </w:rPr>
              <w:t>wildlife</w:t>
            </w:r>
            <w:r w:rsidRPr="007155C1">
              <w:rPr>
                <w:spacing w:val="-2"/>
                <w:szCs w:val="20"/>
              </w:rPr>
              <w:t xml:space="preserve"> </w:t>
            </w:r>
            <w:r w:rsidRPr="007155C1">
              <w:rPr>
                <w:szCs w:val="20"/>
              </w:rPr>
              <w:t>carrying</w:t>
            </w:r>
            <w:r w:rsidRPr="007155C1">
              <w:rPr>
                <w:spacing w:val="-2"/>
                <w:szCs w:val="20"/>
              </w:rPr>
              <w:t xml:space="preserve"> </w:t>
            </w:r>
            <w:r w:rsidRPr="007155C1">
              <w:rPr>
                <w:szCs w:val="20"/>
              </w:rPr>
              <w:t>zoonotic</w:t>
            </w:r>
            <w:r w:rsidRPr="007155C1">
              <w:rPr>
                <w:spacing w:val="-2"/>
                <w:szCs w:val="20"/>
              </w:rPr>
              <w:t xml:space="preserve"> </w:t>
            </w:r>
            <w:r w:rsidRPr="007155C1">
              <w:rPr>
                <w:szCs w:val="20"/>
              </w:rPr>
              <w:t>pathogens</w:t>
            </w:r>
            <w:r w:rsidRPr="007155C1">
              <w:rPr>
                <w:spacing w:val="-2"/>
                <w:szCs w:val="20"/>
              </w:rPr>
              <w:t xml:space="preserve"> </w:t>
            </w:r>
            <w:r w:rsidRPr="007155C1">
              <w:rPr>
                <w:szCs w:val="20"/>
              </w:rPr>
              <w:t>into</w:t>
            </w:r>
            <w:r w:rsidRPr="007155C1">
              <w:rPr>
                <w:spacing w:val="-1"/>
                <w:szCs w:val="20"/>
              </w:rPr>
              <w:t xml:space="preserve"> </w:t>
            </w:r>
            <w:r w:rsidRPr="007155C1">
              <w:rPr>
                <w:spacing w:val="-4"/>
                <w:szCs w:val="20"/>
              </w:rPr>
              <w:t xml:space="preserve">bores </w:t>
            </w:r>
            <w:r w:rsidRPr="007155C1">
              <w:rPr>
                <w:b/>
                <w:bCs/>
                <w:spacing w:val="-4"/>
                <w:szCs w:val="20"/>
                <w:highlight w:val="yellow"/>
              </w:rPr>
              <w:t>or groundwater</w:t>
            </w:r>
          </w:p>
          <w:p w14:paraId="4D1C6DBE" w14:textId="70652A41" w:rsidR="00264498" w:rsidRPr="007155C1" w:rsidRDefault="00264498" w:rsidP="007155C1">
            <w:pPr>
              <w:spacing w:before="60" w:after="120" w:line="240" w:lineRule="atLeast"/>
              <w:rPr>
                <w:szCs w:val="20"/>
              </w:rPr>
            </w:pPr>
          </w:p>
        </w:tc>
      </w:tr>
      <w:tr w:rsidR="00BD15D3" w:rsidRPr="007155C1" w14:paraId="15144711" w14:textId="77777777" w:rsidTr="1D6DD25F">
        <w:tc>
          <w:tcPr>
            <w:tcW w:w="565" w:type="dxa"/>
          </w:tcPr>
          <w:p w14:paraId="4CDCDD07" w14:textId="4D6D5C6E" w:rsidR="00BD15D3" w:rsidRPr="007155C1" w:rsidRDefault="000819B5" w:rsidP="007155C1">
            <w:pPr>
              <w:spacing w:before="60" w:after="120" w:line="240" w:lineRule="atLeast"/>
              <w:rPr>
                <w:szCs w:val="20"/>
              </w:rPr>
            </w:pPr>
            <w:r>
              <w:rPr>
                <w:szCs w:val="20"/>
              </w:rPr>
              <w:lastRenderedPageBreak/>
              <w:t>10</w:t>
            </w:r>
          </w:p>
        </w:tc>
        <w:tc>
          <w:tcPr>
            <w:tcW w:w="2129" w:type="dxa"/>
          </w:tcPr>
          <w:p w14:paraId="3B013B69" w14:textId="5BF3EBC4" w:rsidR="00BD15D3" w:rsidRDefault="00631E67" w:rsidP="007155C1">
            <w:pPr>
              <w:spacing w:before="60" w:after="120" w:line="240" w:lineRule="atLeast"/>
              <w:rPr>
                <w:b/>
                <w:bCs/>
                <w:szCs w:val="20"/>
              </w:rPr>
            </w:pPr>
            <w:r>
              <w:t xml:space="preserve">Visit </w:t>
            </w:r>
            <w:r w:rsidR="00127DFA">
              <w:t xml:space="preserve">Chapter </w:t>
            </w:r>
            <w:r w:rsidR="004001B6" w:rsidRPr="00127DFA">
              <w:rPr>
                <w:szCs w:val="20"/>
              </w:rPr>
              <w:t>5.4.2 Contamination of source waters with enteric pathogens</w:t>
            </w:r>
            <w:r>
              <w:rPr>
                <w:szCs w:val="20"/>
              </w:rPr>
              <w:t xml:space="preserve">, </w:t>
            </w:r>
            <w:hyperlink r:id="rId25" w:anchor="box-5-2" w:history="1">
              <w:r w:rsidR="002A4A54" w:rsidRPr="00033502">
                <w:rPr>
                  <w:rStyle w:val="Hyperlink"/>
                  <w:b/>
                  <w:bCs/>
                  <w:szCs w:val="20"/>
                </w:rPr>
                <w:t>Box 5.2</w:t>
              </w:r>
              <w:r w:rsidRPr="00033502">
                <w:rPr>
                  <w:rStyle w:val="Hyperlink"/>
                </w:rPr>
                <w:t xml:space="preserve"> </w:t>
              </w:r>
              <w:r w:rsidR="00033502" w:rsidRPr="00033502">
                <w:rPr>
                  <w:rStyle w:val="Hyperlink"/>
                </w:rPr>
                <w:t>Understanding and managing bore water security</w:t>
              </w:r>
            </w:hyperlink>
            <w:r w:rsidR="00033502">
              <w:t xml:space="preserve"> </w:t>
            </w:r>
            <w:r>
              <w:t>of the Guidelines</w:t>
            </w:r>
          </w:p>
          <w:p w14:paraId="50182E08" w14:textId="43493F20" w:rsidR="00127DFA" w:rsidRPr="00C723F2" w:rsidRDefault="00C723F2" w:rsidP="007155C1">
            <w:pPr>
              <w:spacing w:before="60" w:after="120" w:line="240" w:lineRule="atLeast"/>
              <w:rPr>
                <w:szCs w:val="20"/>
              </w:rPr>
            </w:pPr>
            <w:r w:rsidRPr="00C723F2">
              <w:rPr>
                <w:szCs w:val="20"/>
              </w:rPr>
              <w:t>(p80 of PDF)</w:t>
            </w:r>
          </w:p>
        </w:tc>
        <w:tc>
          <w:tcPr>
            <w:tcW w:w="5919" w:type="dxa"/>
          </w:tcPr>
          <w:p w14:paraId="023F8402" w14:textId="77777777" w:rsidR="00BD15D3" w:rsidRPr="007155C1" w:rsidRDefault="005A747E" w:rsidP="007155C1">
            <w:pPr>
              <w:spacing w:before="60" w:after="120" w:line="240" w:lineRule="atLeast"/>
              <w:rPr>
                <w:color w:val="006385"/>
                <w:spacing w:val="-6"/>
                <w:szCs w:val="20"/>
              </w:rPr>
            </w:pPr>
            <w:r w:rsidRPr="007155C1">
              <w:rPr>
                <w:color w:val="006385"/>
                <w:spacing w:val="-6"/>
                <w:szCs w:val="20"/>
              </w:rPr>
              <w:t>Box</w:t>
            </w:r>
            <w:r w:rsidRPr="007155C1">
              <w:rPr>
                <w:color w:val="006385"/>
                <w:spacing w:val="-7"/>
                <w:szCs w:val="20"/>
              </w:rPr>
              <w:t xml:space="preserve"> </w:t>
            </w:r>
            <w:r w:rsidRPr="007155C1">
              <w:rPr>
                <w:color w:val="006385"/>
                <w:spacing w:val="-6"/>
                <w:szCs w:val="20"/>
              </w:rPr>
              <w:t>5.2</w:t>
            </w:r>
            <w:r w:rsidRPr="007155C1">
              <w:rPr>
                <w:color w:val="006385"/>
                <w:spacing w:val="-7"/>
                <w:szCs w:val="20"/>
              </w:rPr>
              <w:t xml:space="preserve"> </w:t>
            </w:r>
            <w:r w:rsidRPr="007155C1">
              <w:rPr>
                <w:color w:val="006385"/>
                <w:spacing w:val="-6"/>
                <w:szCs w:val="20"/>
              </w:rPr>
              <w:t>Understanding and</w:t>
            </w:r>
            <w:r w:rsidRPr="007155C1">
              <w:rPr>
                <w:color w:val="006385"/>
                <w:spacing w:val="-7"/>
                <w:szCs w:val="20"/>
              </w:rPr>
              <w:t xml:space="preserve"> </w:t>
            </w:r>
            <w:r w:rsidRPr="007155C1">
              <w:rPr>
                <w:color w:val="006385"/>
                <w:spacing w:val="-6"/>
                <w:szCs w:val="20"/>
              </w:rPr>
              <w:t>managing bore</w:t>
            </w:r>
            <w:r w:rsidRPr="007155C1">
              <w:rPr>
                <w:color w:val="006385"/>
                <w:spacing w:val="-7"/>
                <w:szCs w:val="20"/>
              </w:rPr>
              <w:t xml:space="preserve"> </w:t>
            </w:r>
            <w:r w:rsidRPr="007155C1">
              <w:rPr>
                <w:color w:val="006385"/>
                <w:spacing w:val="-6"/>
                <w:szCs w:val="20"/>
              </w:rPr>
              <w:t>water security</w:t>
            </w:r>
          </w:p>
          <w:p w14:paraId="62A2E8BA" w14:textId="5AA8B550" w:rsidR="005A747E" w:rsidRPr="007155C1" w:rsidRDefault="004B22D9" w:rsidP="007155C1">
            <w:pPr>
              <w:tabs>
                <w:tab w:val="left" w:pos="675"/>
              </w:tabs>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4AAAD69A" w14:textId="039B18E9" w:rsidR="005A747E" w:rsidRPr="007155C1" w:rsidRDefault="009A4EE8" w:rsidP="007155C1">
            <w:pPr>
              <w:pStyle w:val="BodyText"/>
              <w:spacing w:before="60" w:after="120" w:line="240" w:lineRule="atLeast"/>
              <w:ind w:left="-55" w:right="302"/>
              <w:rPr>
                <w:color w:val="000000"/>
                <w:sz w:val="20"/>
                <w:szCs w:val="20"/>
              </w:rPr>
            </w:pPr>
            <w:r w:rsidRPr="007155C1">
              <w:rPr>
                <w:color w:val="000000"/>
                <w:sz w:val="20"/>
                <w:szCs w:val="20"/>
              </w:rPr>
              <w:t>A precautionary approach should be taken when determining bore water security— multiple</w:t>
            </w:r>
            <w:r w:rsidRPr="007155C1">
              <w:rPr>
                <w:color w:val="000000"/>
                <w:spacing w:val="-9"/>
                <w:sz w:val="20"/>
                <w:szCs w:val="20"/>
              </w:rPr>
              <w:t xml:space="preserve"> </w:t>
            </w:r>
            <w:r w:rsidRPr="007155C1">
              <w:rPr>
                <w:color w:val="000000"/>
                <w:sz w:val="20"/>
                <w:szCs w:val="20"/>
              </w:rPr>
              <w:t>waterborne</w:t>
            </w:r>
            <w:r w:rsidRPr="007155C1">
              <w:rPr>
                <w:color w:val="000000"/>
                <w:spacing w:val="-9"/>
                <w:sz w:val="20"/>
                <w:szCs w:val="20"/>
              </w:rPr>
              <w:t xml:space="preserve"> </w:t>
            </w:r>
            <w:r w:rsidRPr="007155C1">
              <w:rPr>
                <w:color w:val="000000"/>
                <w:sz w:val="20"/>
                <w:szCs w:val="20"/>
              </w:rPr>
              <w:t>disease</w:t>
            </w:r>
            <w:r w:rsidRPr="007155C1">
              <w:rPr>
                <w:color w:val="000000"/>
                <w:spacing w:val="-9"/>
                <w:sz w:val="20"/>
                <w:szCs w:val="20"/>
              </w:rPr>
              <w:t xml:space="preserve"> </w:t>
            </w:r>
            <w:r w:rsidRPr="007155C1">
              <w:rPr>
                <w:color w:val="000000"/>
                <w:sz w:val="20"/>
                <w:szCs w:val="20"/>
              </w:rPr>
              <w:t>outbreaks</w:t>
            </w:r>
            <w:r w:rsidRPr="007155C1">
              <w:rPr>
                <w:color w:val="000000"/>
                <w:spacing w:val="-9"/>
                <w:sz w:val="20"/>
                <w:szCs w:val="20"/>
              </w:rPr>
              <w:t xml:space="preserve"> </w:t>
            </w:r>
            <w:r w:rsidRPr="007155C1">
              <w:rPr>
                <w:color w:val="000000"/>
                <w:sz w:val="20"/>
                <w:szCs w:val="20"/>
              </w:rPr>
              <w:t>have</w:t>
            </w:r>
            <w:r w:rsidRPr="007155C1">
              <w:rPr>
                <w:color w:val="000000"/>
                <w:spacing w:val="-9"/>
                <w:sz w:val="20"/>
                <w:szCs w:val="20"/>
              </w:rPr>
              <w:t xml:space="preserve"> </w:t>
            </w:r>
            <w:r w:rsidRPr="007155C1">
              <w:rPr>
                <w:color w:val="000000"/>
                <w:sz w:val="20"/>
                <w:szCs w:val="20"/>
              </w:rPr>
              <w:t>arisen</w:t>
            </w:r>
            <w:r w:rsidRPr="007155C1">
              <w:rPr>
                <w:color w:val="000000"/>
                <w:spacing w:val="-9"/>
                <w:sz w:val="20"/>
                <w:szCs w:val="20"/>
              </w:rPr>
              <w:t xml:space="preserve"> </w:t>
            </w:r>
            <w:r w:rsidRPr="007155C1">
              <w:rPr>
                <w:color w:val="000000"/>
                <w:sz w:val="20"/>
                <w:szCs w:val="20"/>
              </w:rPr>
              <w:t>where</w:t>
            </w:r>
            <w:r w:rsidRPr="007155C1">
              <w:rPr>
                <w:color w:val="000000"/>
                <w:spacing w:val="-9"/>
                <w:sz w:val="20"/>
                <w:szCs w:val="20"/>
              </w:rPr>
              <w:t xml:space="preserve"> </w:t>
            </w:r>
            <w:r w:rsidRPr="007155C1">
              <w:rPr>
                <w:color w:val="000000"/>
                <w:sz w:val="20"/>
                <w:szCs w:val="20"/>
              </w:rPr>
              <w:t>bores</w:t>
            </w:r>
            <w:r w:rsidRPr="007155C1">
              <w:rPr>
                <w:color w:val="000000"/>
                <w:spacing w:val="-9"/>
                <w:sz w:val="20"/>
                <w:szCs w:val="20"/>
              </w:rPr>
              <w:t xml:space="preserve"> </w:t>
            </w:r>
            <w:r w:rsidRPr="007155C1">
              <w:rPr>
                <w:color w:val="000000"/>
                <w:sz w:val="20"/>
                <w:szCs w:val="20"/>
              </w:rPr>
              <w:t>were</w:t>
            </w:r>
            <w:r w:rsidRPr="007155C1">
              <w:rPr>
                <w:color w:val="000000"/>
                <w:spacing w:val="-9"/>
                <w:sz w:val="20"/>
                <w:szCs w:val="20"/>
              </w:rPr>
              <w:t xml:space="preserve"> </w:t>
            </w:r>
            <w:r w:rsidRPr="007155C1">
              <w:rPr>
                <w:color w:val="000000"/>
                <w:sz w:val="20"/>
                <w:szCs w:val="20"/>
              </w:rPr>
              <w:t>incorrectly</w:t>
            </w:r>
            <w:r w:rsidRPr="007155C1">
              <w:rPr>
                <w:color w:val="000000"/>
                <w:spacing w:val="-9"/>
                <w:sz w:val="20"/>
                <w:szCs w:val="20"/>
              </w:rPr>
              <w:t xml:space="preserve"> </w:t>
            </w:r>
            <w:r w:rsidRPr="007155C1">
              <w:rPr>
                <w:color w:val="000000"/>
                <w:sz w:val="20"/>
                <w:szCs w:val="20"/>
              </w:rPr>
              <w:t>assumed to be secure (Hrudey and Hrudey 2004.</w:t>
            </w:r>
          </w:p>
        </w:tc>
        <w:tc>
          <w:tcPr>
            <w:tcW w:w="7264" w:type="dxa"/>
          </w:tcPr>
          <w:p w14:paraId="0B5A1C19" w14:textId="77777777" w:rsidR="009A4EE8" w:rsidRPr="007155C1" w:rsidRDefault="009A4EE8" w:rsidP="007155C1">
            <w:pPr>
              <w:spacing w:before="60" w:after="120" w:line="240" w:lineRule="atLeast"/>
              <w:rPr>
                <w:color w:val="006385"/>
                <w:spacing w:val="-6"/>
                <w:szCs w:val="20"/>
              </w:rPr>
            </w:pPr>
            <w:r w:rsidRPr="007155C1">
              <w:rPr>
                <w:color w:val="006385"/>
                <w:spacing w:val="-6"/>
                <w:szCs w:val="20"/>
              </w:rPr>
              <w:t>Box</w:t>
            </w:r>
            <w:r w:rsidRPr="007155C1">
              <w:rPr>
                <w:color w:val="006385"/>
                <w:spacing w:val="-7"/>
                <w:szCs w:val="20"/>
              </w:rPr>
              <w:t xml:space="preserve"> </w:t>
            </w:r>
            <w:r w:rsidRPr="007155C1">
              <w:rPr>
                <w:color w:val="006385"/>
                <w:spacing w:val="-6"/>
                <w:szCs w:val="20"/>
              </w:rPr>
              <w:t>5.2</w:t>
            </w:r>
            <w:r w:rsidRPr="007155C1">
              <w:rPr>
                <w:color w:val="006385"/>
                <w:spacing w:val="-7"/>
                <w:szCs w:val="20"/>
              </w:rPr>
              <w:t xml:space="preserve"> </w:t>
            </w:r>
            <w:r w:rsidRPr="007155C1">
              <w:rPr>
                <w:color w:val="006385"/>
                <w:spacing w:val="-6"/>
                <w:szCs w:val="20"/>
              </w:rPr>
              <w:t>Understanding and</w:t>
            </w:r>
            <w:r w:rsidRPr="007155C1">
              <w:rPr>
                <w:color w:val="006385"/>
                <w:spacing w:val="-7"/>
                <w:szCs w:val="20"/>
              </w:rPr>
              <w:t xml:space="preserve"> </w:t>
            </w:r>
            <w:r w:rsidRPr="007155C1">
              <w:rPr>
                <w:color w:val="006385"/>
                <w:spacing w:val="-6"/>
                <w:szCs w:val="20"/>
              </w:rPr>
              <w:t>managing bore</w:t>
            </w:r>
            <w:r w:rsidRPr="007155C1">
              <w:rPr>
                <w:color w:val="006385"/>
                <w:spacing w:val="-7"/>
                <w:szCs w:val="20"/>
              </w:rPr>
              <w:t xml:space="preserve"> </w:t>
            </w:r>
            <w:r w:rsidRPr="007155C1">
              <w:rPr>
                <w:color w:val="006385"/>
                <w:spacing w:val="-6"/>
                <w:szCs w:val="20"/>
              </w:rPr>
              <w:t>water security</w:t>
            </w:r>
          </w:p>
          <w:p w14:paraId="1AF4B424" w14:textId="574D4BAA" w:rsidR="009A4EE8" w:rsidRPr="007155C1" w:rsidRDefault="004B22D9" w:rsidP="007155C1">
            <w:pPr>
              <w:tabs>
                <w:tab w:val="left" w:pos="675"/>
              </w:tabs>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38AF975F" w14:textId="77777777" w:rsidR="009A4EE8" w:rsidRPr="007155C1" w:rsidRDefault="009A4EE8" w:rsidP="007155C1">
            <w:pPr>
              <w:pStyle w:val="BodyText"/>
              <w:spacing w:before="60" w:after="120" w:line="240" w:lineRule="atLeast"/>
              <w:ind w:left="-55" w:right="302"/>
              <w:rPr>
                <w:color w:val="000000"/>
                <w:sz w:val="20"/>
                <w:szCs w:val="20"/>
              </w:rPr>
            </w:pPr>
            <w:r w:rsidRPr="007155C1">
              <w:rPr>
                <w:color w:val="000000"/>
                <w:sz w:val="20"/>
                <w:szCs w:val="20"/>
              </w:rPr>
              <w:t>A precautionary approach should be taken when determining bore water security— multiple</w:t>
            </w:r>
            <w:r w:rsidRPr="007155C1">
              <w:rPr>
                <w:color w:val="000000"/>
                <w:spacing w:val="-9"/>
                <w:sz w:val="20"/>
                <w:szCs w:val="20"/>
              </w:rPr>
              <w:t xml:space="preserve"> </w:t>
            </w:r>
            <w:r w:rsidRPr="007155C1">
              <w:rPr>
                <w:color w:val="000000"/>
                <w:sz w:val="20"/>
                <w:szCs w:val="20"/>
              </w:rPr>
              <w:t>waterborne</w:t>
            </w:r>
            <w:r w:rsidRPr="007155C1">
              <w:rPr>
                <w:color w:val="000000"/>
                <w:spacing w:val="-9"/>
                <w:sz w:val="20"/>
                <w:szCs w:val="20"/>
              </w:rPr>
              <w:t xml:space="preserve"> </w:t>
            </w:r>
            <w:r w:rsidRPr="007155C1">
              <w:rPr>
                <w:color w:val="000000"/>
                <w:sz w:val="20"/>
                <w:szCs w:val="20"/>
              </w:rPr>
              <w:t>disease</w:t>
            </w:r>
            <w:r w:rsidRPr="007155C1">
              <w:rPr>
                <w:color w:val="000000"/>
                <w:spacing w:val="-9"/>
                <w:sz w:val="20"/>
                <w:szCs w:val="20"/>
              </w:rPr>
              <w:t xml:space="preserve"> </w:t>
            </w:r>
            <w:r w:rsidRPr="007155C1">
              <w:rPr>
                <w:color w:val="000000"/>
                <w:sz w:val="20"/>
                <w:szCs w:val="20"/>
              </w:rPr>
              <w:t>outbreaks</w:t>
            </w:r>
            <w:r w:rsidRPr="007155C1">
              <w:rPr>
                <w:color w:val="000000"/>
                <w:spacing w:val="-9"/>
                <w:sz w:val="20"/>
                <w:szCs w:val="20"/>
              </w:rPr>
              <w:t xml:space="preserve"> </w:t>
            </w:r>
            <w:r w:rsidRPr="007155C1">
              <w:rPr>
                <w:color w:val="000000"/>
                <w:sz w:val="20"/>
                <w:szCs w:val="20"/>
              </w:rPr>
              <w:t>have</w:t>
            </w:r>
            <w:r w:rsidRPr="007155C1">
              <w:rPr>
                <w:color w:val="000000"/>
                <w:spacing w:val="-9"/>
                <w:sz w:val="20"/>
                <w:szCs w:val="20"/>
              </w:rPr>
              <w:t xml:space="preserve"> </w:t>
            </w:r>
            <w:r w:rsidRPr="007155C1">
              <w:rPr>
                <w:color w:val="000000"/>
                <w:sz w:val="20"/>
                <w:szCs w:val="20"/>
              </w:rPr>
              <w:t>arisen</w:t>
            </w:r>
            <w:r w:rsidRPr="007155C1">
              <w:rPr>
                <w:color w:val="000000"/>
                <w:spacing w:val="-9"/>
                <w:sz w:val="20"/>
                <w:szCs w:val="20"/>
              </w:rPr>
              <w:t xml:space="preserve"> </w:t>
            </w:r>
            <w:r w:rsidRPr="007155C1">
              <w:rPr>
                <w:color w:val="000000"/>
                <w:sz w:val="20"/>
                <w:szCs w:val="20"/>
              </w:rPr>
              <w:t>where</w:t>
            </w:r>
            <w:r w:rsidRPr="007155C1">
              <w:rPr>
                <w:color w:val="000000"/>
                <w:spacing w:val="-9"/>
                <w:sz w:val="20"/>
                <w:szCs w:val="20"/>
              </w:rPr>
              <w:t xml:space="preserve"> </w:t>
            </w:r>
            <w:r w:rsidRPr="007155C1">
              <w:rPr>
                <w:color w:val="000000"/>
                <w:sz w:val="20"/>
                <w:szCs w:val="20"/>
              </w:rPr>
              <w:t>bores</w:t>
            </w:r>
            <w:r w:rsidRPr="007155C1">
              <w:rPr>
                <w:color w:val="000000"/>
                <w:spacing w:val="-9"/>
                <w:sz w:val="20"/>
                <w:szCs w:val="20"/>
              </w:rPr>
              <w:t xml:space="preserve"> </w:t>
            </w:r>
            <w:r w:rsidRPr="007155C1">
              <w:rPr>
                <w:color w:val="000000"/>
                <w:sz w:val="20"/>
                <w:szCs w:val="20"/>
              </w:rPr>
              <w:t>were</w:t>
            </w:r>
            <w:r w:rsidRPr="007155C1">
              <w:rPr>
                <w:color w:val="000000"/>
                <w:spacing w:val="-9"/>
                <w:sz w:val="20"/>
                <w:szCs w:val="20"/>
              </w:rPr>
              <w:t xml:space="preserve"> </w:t>
            </w:r>
            <w:r w:rsidRPr="007155C1">
              <w:rPr>
                <w:color w:val="000000"/>
                <w:sz w:val="20"/>
                <w:szCs w:val="20"/>
              </w:rPr>
              <w:t>incorrectly</w:t>
            </w:r>
            <w:r w:rsidRPr="007155C1">
              <w:rPr>
                <w:color w:val="000000"/>
                <w:spacing w:val="-9"/>
                <w:sz w:val="20"/>
                <w:szCs w:val="20"/>
              </w:rPr>
              <w:t xml:space="preserve"> </w:t>
            </w:r>
            <w:r w:rsidRPr="007155C1">
              <w:rPr>
                <w:color w:val="000000"/>
                <w:sz w:val="20"/>
                <w:szCs w:val="20"/>
              </w:rPr>
              <w:t>assumed to be secure (Hrudey and Hrudey 2004</w:t>
            </w:r>
            <w:r w:rsidRPr="007155C1">
              <w:rPr>
                <w:color w:val="000000"/>
                <w:sz w:val="20"/>
                <w:szCs w:val="20"/>
                <w:highlight w:val="yellow"/>
              </w:rPr>
              <w:t xml:space="preserve">, </w:t>
            </w:r>
            <w:r w:rsidRPr="007155C1">
              <w:rPr>
                <w:b/>
                <w:bCs/>
                <w:color w:val="000000"/>
                <w:sz w:val="20"/>
                <w:szCs w:val="20"/>
                <w:highlight w:val="yellow"/>
              </w:rPr>
              <w:t>2019</w:t>
            </w:r>
            <w:r w:rsidRPr="007155C1">
              <w:rPr>
                <w:color w:val="000000"/>
                <w:sz w:val="20"/>
                <w:szCs w:val="20"/>
              </w:rPr>
              <w:t>).</w:t>
            </w:r>
          </w:p>
          <w:p w14:paraId="16F7A8CA" w14:textId="77777777" w:rsidR="00BD15D3" w:rsidRPr="007155C1" w:rsidRDefault="00BD15D3" w:rsidP="007155C1">
            <w:pPr>
              <w:spacing w:before="60" w:after="120" w:line="240" w:lineRule="atLeast"/>
              <w:rPr>
                <w:szCs w:val="20"/>
              </w:rPr>
            </w:pPr>
          </w:p>
        </w:tc>
      </w:tr>
      <w:tr w:rsidR="004001B6" w:rsidRPr="007155C1" w14:paraId="1A1F5DCB" w14:textId="77777777" w:rsidTr="1D6DD25F">
        <w:tc>
          <w:tcPr>
            <w:tcW w:w="565" w:type="dxa"/>
          </w:tcPr>
          <w:p w14:paraId="45F7166A" w14:textId="7929BEF0" w:rsidR="004001B6" w:rsidRPr="007155C1" w:rsidRDefault="000819B5" w:rsidP="007155C1">
            <w:pPr>
              <w:spacing w:before="60" w:after="120" w:line="240" w:lineRule="atLeast"/>
              <w:rPr>
                <w:szCs w:val="20"/>
              </w:rPr>
            </w:pPr>
            <w:r>
              <w:rPr>
                <w:szCs w:val="20"/>
              </w:rPr>
              <w:t>11</w:t>
            </w:r>
          </w:p>
        </w:tc>
        <w:tc>
          <w:tcPr>
            <w:tcW w:w="2129" w:type="dxa"/>
          </w:tcPr>
          <w:p w14:paraId="24AD72B1" w14:textId="688D9D9A" w:rsidR="00C23BD6" w:rsidRDefault="00631E67" w:rsidP="007155C1">
            <w:pPr>
              <w:spacing w:before="60" w:after="120" w:line="240" w:lineRule="atLeast"/>
              <w:rPr>
                <w:szCs w:val="20"/>
              </w:rPr>
            </w:pPr>
            <w:r>
              <w:rPr>
                <w:szCs w:val="20"/>
              </w:rPr>
              <w:t xml:space="preserve">Visit </w:t>
            </w:r>
            <w:hyperlink r:id="rId26" w:history="1">
              <w:r w:rsidR="00131610">
                <w:rPr>
                  <w:rStyle w:val="Hyperlink"/>
                  <w:szCs w:val="20"/>
                </w:rPr>
                <w:t>C</w:t>
              </w:r>
              <w:r w:rsidR="00131610">
                <w:rPr>
                  <w:rStyle w:val="Hyperlink"/>
                </w:rPr>
                <w:t>hapter 5</w:t>
              </w:r>
              <w:r w:rsidR="004001B6" w:rsidRPr="00C723F2">
                <w:rPr>
                  <w:rStyle w:val="Hyperlink"/>
                  <w:szCs w:val="20"/>
                </w:rPr>
                <w:t>.4.2 Contamination of source waters with enteric pathogens</w:t>
              </w:r>
            </w:hyperlink>
            <w:r w:rsidR="00C23BD6">
              <w:rPr>
                <w:szCs w:val="20"/>
              </w:rPr>
              <w:t xml:space="preserve"> of the Guidelines</w:t>
            </w:r>
          </w:p>
          <w:p w14:paraId="3323C609" w14:textId="2DE77CDA" w:rsidR="004001B6" w:rsidRPr="007155C1" w:rsidRDefault="007E2D84" w:rsidP="007155C1">
            <w:pPr>
              <w:spacing w:before="60" w:after="120" w:line="240" w:lineRule="atLeast"/>
              <w:rPr>
                <w:szCs w:val="20"/>
              </w:rPr>
            </w:pPr>
            <w:r>
              <w:rPr>
                <w:szCs w:val="20"/>
              </w:rPr>
              <w:t>(p81 of PDF)</w:t>
            </w:r>
          </w:p>
        </w:tc>
        <w:tc>
          <w:tcPr>
            <w:tcW w:w="5919" w:type="dxa"/>
          </w:tcPr>
          <w:p w14:paraId="5D68F05B" w14:textId="77777777" w:rsidR="004001B6" w:rsidRPr="007155C1" w:rsidRDefault="004001B6" w:rsidP="007155C1">
            <w:pPr>
              <w:pStyle w:val="BodyText"/>
              <w:spacing w:before="60" w:after="120" w:line="240" w:lineRule="atLeast"/>
              <w:ind w:left="-55"/>
              <w:rPr>
                <w:sz w:val="20"/>
                <w:szCs w:val="20"/>
              </w:rPr>
            </w:pPr>
            <w:r w:rsidRPr="007155C1">
              <w:rPr>
                <w:color w:val="006385"/>
                <w:sz w:val="20"/>
                <w:szCs w:val="20"/>
              </w:rPr>
              <w:t>Other</w:t>
            </w:r>
            <w:r w:rsidRPr="007155C1">
              <w:rPr>
                <w:color w:val="006385"/>
                <w:spacing w:val="-5"/>
                <w:sz w:val="20"/>
                <w:szCs w:val="20"/>
              </w:rPr>
              <w:t xml:space="preserve"> </w:t>
            </w:r>
            <w:r w:rsidRPr="007155C1">
              <w:rPr>
                <w:color w:val="006385"/>
                <w:sz w:val="20"/>
                <w:szCs w:val="20"/>
              </w:rPr>
              <w:t>drinking</w:t>
            </w:r>
            <w:r w:rsidRPr="007155C1">
              <w:rPr>
                <w:color w:val="006385"/>
                <w:spacing w:val="-3"/>
                <w:sz w:val="20"/>
                <w:szCs w:val="20"/>
              </w:rPr>
              <w:t xml:space="preserve"> </w:t>
            </w:r>
            <w:r w:rsidRPr="007155C1">
              <w:rPr>
                <w:color w:val="006385"/>
                <w:sz w:val="20"/>
                <w:szCs w:val="20"/>
              </w:rPr>
              <w:t>water</w:t>
            </w:r>
            <w:r w:rsidRPr="007155C1">
              <w:rPr>
                <w:color w:val="006385"/>
                <w:spacing w:val="-2"/>
                <w:sz w:val="20"/>
                <w:szCs w:val="20"/>
              </w:rPr>
              <w:t xml:space="preserve"> sources</w:t>
            </w:r>
          </w:p>
          <w:p w14:paraId="1DD9A81B" w14:textId="77777777" w:rsidR="004001B6" w:rsidRPr="007155C1" w:rsidRDefault="004001B6" w:rsidP="007155C1">
            <w:pPr>
              <w:pStyle w:val="BodyText"/>
              <w:spacing w:before="60" w:after="120" w:line="240" w:lineRule="atLeast"/>
              <w:ind w:left="-55" w:right="755"/>
              <w:rPr>
                <w:sz w:val="20"/>
                <w:szCs w:val="20"/>
              </w:rPr>
            </w:pPr>
            <w:r w:rsidRPr="007155C1">
              <w:rPr>
                <w:sz w:val="20"/>
                <w:szCs w:val="20"/>
              </w:rPr>
              <w:t>There</w:t>
            </w:r>
            <w:r w:rsidRPr="007155C1">
              <w:rPr>
                <w:spacing w:val="-6"/>
                <w:sz w:val="20"/>
                <w:szCs w:val="20"/>
              </w:rPr>
              <w:t xml:space="preserve"> </w:t>
            </w:r>
            <w:r w:rsidRPr="007155C1">
              <w:rPr>
                <w:sz w:val="20"/>
                <w:szCs w:val="20"/>
              </w:rPr>
              <w:t>are</w:t>
            </w:r>
            <w:r w:rsidRPr="007155C1">
              <w:rPr>
                <w:spacing w:val="-6"/>
                <w:sz w:val="20"/>
                <w:szCs w:val="20"/>
              </w:rPr>
              <w:t xml:space="preserve"> </w:t>
            </w:r>
            <w:r w:rsidRPr="007155C1">
              <w:rPr>
                <w:sz w:val="20"/>
                <w:szCs w:val="20"/>
              </w:rPr>
              <w:t>other</w:t>
            </w:r>
            <w:r w:rsidRPr="007155C1">
              <w:rPr>
                <w:spacing w:val="-6"/>
                <w:sz w:val="20"/>
                <w:szCs w:val="20"/>
              </w:rPr>
              <w:t xml:space="preserve"> </w:t>
            </w:r>
            <w:r w:rsidRPr="007155C1">
              <w:rPr>
                <w:sz w:val="20"/>
                <w:szCs w:val="20"/>
              </w:rPr>
              <w:t>water</w:t>
            </w:r>
            <w:r w:rsidRPr="007155C1">
              <w:rPr>
                <w:spacing w:val="-6"/>
                <w:sz w:val="20"/>
                <w:szCs w:val="20"/>
              </w:rPr>
              <w:t xml:space="preserve"> </w:t>
            </w:r>
            <w:r w:rsidRPr="007155C1">
              <w:rPr>
                <w:sz w:val="20"/>
                <w:szCs w:val="20"/>
              </w:rPr>
              <w:t>sources</w:t>
            </w:r>
            <w:r w:rsidRPr="007155C1">
              <w:rPr>
                <w:spacing w:val="-6"/>
                <w:sz w:val="20"/>
                <w:szCs w:val="20"/>
              </w:rPr>
              <w:t xml:space="preserve"> </w:t>
            </w:r>
            <w:r w:rsidRPr="007155C1">
              <w:rPr>
                <w:sz w:val="20"/>
                <w:szCs w:val="20"/>
              </w:rPr>
              <w:t>also</w:t>
            </w:r>
            <w:r w:rsidRPr="007155C1">
              <w:rPr>
                <w:spacing w:val="-6"/>
                <w:sz w:val="20"/>
                <w:szCs w:val="20"/>
              </w:rPr>
              <w:t xml:space="preserve"> </w:t>
            </w:r>
            <w:r w:rsidRPr="007155C1">
              <w:rPr>
                <w:sz w:val="20"/>
                <w:szCs w:val="20"/>
              </w:rPr>
              <w:t>used</w:t>
            </w:r>
            <w:r w:rsidRPr="007155C1">
              <w:rPr>
                <w:spacing w:val="-6"/>
                <w:sz w:val="20"/>
                <w:szCs w:val="20"/>
              </w:rPr>
              <w:t xml:space="preserve"> </w:t>
            </w:r>
            <w:r w:rsidRPr="007155C1">
              <w:rPr>
                <w:sz w:val="20"/>
                <w:szCs w:val="20"/>
              </w:rPr>
              <w:t>for</w:t>
            </w:r>
            <w:r w:rsidRPr="007155C1">
              <w:rPr>
                <w:spacing w:val="-6"/>
                <w:sz w:val="20"/>
                <w:szCs w:val="20"/>
              </w:rPr>
              <w:t xml:space="preserve"> </w:t>
            </w:r>
            <w:r w:rsidRPr="007155C1">
              <w:rPr>
                <w:sz w:val="20"/>
                <w:szCs w:val="20"/>
              </w:rPr>
              <w:t>drinking</w:t>
            </w:r>
            <w:r w:rsidRPr="007155C1">
              <w:rPr>
                <w:spacing w:val="-6"/>
                <w:sz w:val="20"/>
                <w:szCs w:val="20"/>
              </w:rPr>
              <w:t xml:space="preserve"> </w:t>
            </w:r>
            <w:r w:rsidRPr="007155C1">
              <w:rPr>
                <w:sz w:val="20"/>
                <w:szCs w:val="20"/>
              </w:rPr>
              <w:t>water</w:t>
            </w:r>
            <w:r w:rsidRPr="007155C1">
              <w:rPr>
                <w:spacing w:val="-6"/>
                <w:sz w:val="20"/>
                <w:szCs w:val="20"/>
              </w:rPr>
              <w:t xml:space="preserve"> </w:t>
            </w:r>
            <w:r w:rsidRPr="007155C1">
              <w:rPr>
                <w:sz w:val="20"/>
                <w:szCs w:val="20"/>
              </w:rPr>
              <w:t>or</w:t>
            </w:r>
            <w:r w:rsidRPr="007155C1">
              <w:rPr>
                <w:spacing w:val="-6"/>
                <w:sz w:val="20"/>
                <w:szCs w:val="20"/>
              </w:rPr>
              <w:t xml:space="preserve"> </w:t>
            </w:r>
            <w:r w:rsidRPr="007155C1">
              <w:rPr>
                <w:sz w:val="20"/>
                <w:szCs w:val="20"/>
              </w:rPr>
              <w:t>to</w:t>
            </w:r>
            <w:r w:rsidRPr="007155C1">
              <w:rPr>
                <w:spacing w:val="-6"/>
                <w:sz w:val="20"/>
                <w:szCs w:val="20"/>
              </w:rPr>
              <w:t xml:space="preserve"> </w:t>
            </w:r>
            <w:r w:rsidRPr="007155C1">
              <w:rPr>
                <w:sz w:val="20"/>
                <w:szCs w:val="20"/>
              </w:rPr>
              <w:t>augment</w:t>
            </w:r>
            <w:r w:rsidRPr="007155C1">
              <w:rPr>
                <w:spacing w:val="-6"/>
                <w:sz w:val="20"/>
                <w:szCs w:val="20"/>
              </w:rPr>
              <w:t xml:space="preserve"> </w:t>
            </w:r>
            <w:r w:rsidRPr="007155C1">
              <w:rPr>
                <w:sz w:val="20"/>
                <w:szCs w:val="20"/>
              </w:rPr>
              <w:t>drinking</w:t>
            </w:r>
            <w:r w:rsidRPr="007155C1">
              <w:rPr>
                <w:spacing w:val="-6"/>
                <w:sz w:val="20"/>
                <w:szCs w:val="20"/>
              </w:rPr>
              <w:t xml:space="preserve"> </w:t>
            </w:r>
            <w:r w:rsidRPr="007155C1">
              <w:rPr>
                <w:sz w:val="20"/>
                <w:szCs w:val="20"/>
              </w:rPr>
              <w:t>water supplies which are not considered in the context of this chapter. These include:</w:t>
            </w:r>
          </w:p>
          <w:p w14:paraId="6662A275" w14:textId="0141EAA8" w:rsidR="004001B6" w:rsidRPr="007155C1" w:rsidRDefault="004001B6" w:rsidP="00783B7F">
            <w:pPr>
              <w:pStyle w:val="ListParagraph"/>
              <w:widowControl w:val="0"/>
              <w:numPr>
                <w:ilvl w:val="3"/>
                <w:numId w:val="24"/>
              </w:numPr>
              <w:tabs>
                <w:tab w:val="left" w:pos="87"/>
              </w:tabs>
              <w:autoSpaceDE w:val="0"/>
              <w:autoSpaceDN w:val="0"/>
              <w:spacing w:before="60" w:after="120" w:line="240" w:lineRule="atLeast"/>
              <w:ind w:left="87" w:right="604" w:hanging="142"/>
              <w:rPr>
                <w:szCs w:val="20"/>
              </w:rPr>
            </w:pPr>
            <w:r w:rsidRPr="007155C1">
              <w:rPr>
                <w:b/>
                <w:szCs w:val="20"/>
              </w:rPr>
              <w:t>Roof</w:t>
            </w:r>
            <w:r w:rsidRPr="007155C1">
              <w:rPr>
                <w:b/>
                <w:spacing w:val="-11"/>
                <w:szCs w:val="20"/>
              </w:rPr>
              <w:t xml:space="preserve"> </w:t>
            </w:r>
            <w:r w:rsidRPr="007155C1">
              <w:rPr>
                <w:b/>
                <w:szCs w:val="20"/>
              </w:rPr>
              <w:t>water:</w:t>
            </w:r>
            <w:r w:rsidRPr="007155C1">
              <w:rPr>
                <w:b/>
                <w:spacing w:val="-11"/>
                <w:szCs w:val="20"/>
              </w:rPr>
              <w:t xml:space="preserve"> </w:t>
            </w:r>
            <w:r w:rsidRPr="007155C1">
              <w:rPr>
                <w:szCs w:val="20"/>
              </w:rPr>
              <w:t>Roof-harvested</w:t>
            </w:r>
            <w:r w:rsidRPr="007155C1">
              <w:rPr>
                <w:spacing w:val="-6"/>
                <w:szCs w:val="20"/>
              </w:rPr>
              <w:t xml:space="preserve"> </w:t>
            </w:r>
            <w:r w:rsidRPr="007155C1">
              <w:rPr>
                <w:szCs w:val="20"/>
              </w:rPr>
              <w:t>rainwater</w:t>
            </w:r>
            <w:r w:rsidRPr="007155C1">
              <w:rPr>
                <w:spacing w:val="-6"/>
                <w:szCs w:val="20"/>
              </w:rPr>
              <w:t xml:space="preserve"> </w:t>
            </w:r>
            <w:r w:rsidRPr="007155C1">
              <w:rPr>
                <w:szCs w:val="20"/>
              </w:rPr>
              <w:t>is</w:t>
            </w:r>
            <w:r w:rsidRPr="007155C1">
              <w:rPr>
                <w:spacing w:val="-6"/>
                <w:szCs w:val="20"/>
              </w:rPr>
              <w:t xml:space="preserve"> </w:t>
            </w:r>
            <w:r w:rsidRPr="007155C1">
              <w:rPr>
                <w:szCs w:val="20"/>
              </w:rPr>
              <w:t>typically</w:t>
            </w:r>
            <w:r w:rsidRPr="007155C1">
              <w:rPr>
                <w:spacing w:val="-6"/>
                <w:szCs w:val="20"/>
              </w:rPr>
              <w:t xml:space="preserve"> </w:t>
            </w:r>
            <w:r w:rsidRPr="007155C1">
              <w:rPr>
                <w:szCs w:val="20"/>
              </w:rPr>
              <w:t>low</w:t>
            </w:r>
            <w:r w:rsidRPr="007155C1">
              <w:rPr>
                <w:spacing w:val="-6"/>
                <w:szCs w:val="20"/>
              </w:rPr>
              <w:t xml:space="preserve"> </w:t>
            </w:r>
            <w:r w:rsidRPr="007155C1">
              <w:rPr>
                <w:szCs w:val="20"/>
              </w:rPr>
              <w:t>risk</w:t>
            </w:r>
            <w:r w:rsidRPr="007155C1">
              <w:rPr>
                <w:spacing w:val="-6"/>
                <w:szCs w:val="20"/>
              </w:rPr>
              <w:t xml:space="preserve"> </w:t>
            </w:r>
            <w:r w:rsidRPr="007155C1">
              <w:rPr>
                <w:szCs w:val="20"/>
              </w:rPr>
              <w:t>but</w:t>
            </w:r>
            <w:r w:rsidRPr="007155C1">
              <w:rPr>
                <w:spacing w:val="-6"/>
                <w:szCs w:val="20"/>
              </w:rPr>
              <w:t xml:space="preserve"> </w:t>
            </w:r>
            <w:r w:rsidRPr="007155C1">
              <w:rPr>
                <w:szCs w:val="20"/>
              </w:rPr>
              <w:t>is</w:t>
            </w:r>
            <w:r w:rsidRPr="007155C1">
              <w:rPr>
                <w:spacing w:val="-6"/>
                <w:szCs w:val="20"/>
              </w:rPr>
              <w:t xml:space="preserve"> </w:t>
            </w:r>
            <w:r w:rsidRPr="007155C1">
              <w:rPr>
                <w:szCs w:val="20"/>
              </w:rPr>
              <w:t>not</w:t>
            </w:r>
            <w:r w:rsidRPr="007155C1">
              <w:rPr>
                <w:spacing w:val="-6"/>
                <w:szCs w:val="20"/>
              </w:rPr>
              <w:t xml:space="preserve"> </w:t>
            </w:r>
            <w:r w:rsidRPr="007155C1">
              <w:rPr>
                <w:szCs w:val="20"/>
              </w:rPr>
              <w:t>free</w:t>
            </w:r>
            <w:r w:rsidRPr="007155C1">
              <w:rPr>
                <w:spacing w:val="-6"/>
                <w:szCs w:val="20"/>
              </w:rPr>
              <w:t xml:space="preserve"> </w:t>
            </w:r>
            <w:r w:rsidRPr="007155C1">
              <w:rPr>
                <w:szCs w:val="20"/>
              </w:rPr>
              <w:t>from</w:t>
            </w:r>
            <w:r w:rsidRPr="007155C1">
              <w:rPr>
                <w:spacing w:val="-6"/>
                <w:szCs w:val="20"/>
              </w:rPr>
              <w:t xml:space="preserve"> </w:t>
            </w:r>
            <w:r w:rsidRPr="007155C1">
              <w:rPr>
                <w:szCs w:val="20"/>
              </w:rPr>
              <w:t>pathogens</w:t>
            </w:r>
            <w:r w:rsidR="00D466D8" w:rsidRPr="007155C1">
              <w:rPr>
                <w:szCs w:val="20"/>
              </w:rPr>
              <w:t xml:space="preserve">. </w:t>
            </w:r>
            <w:r w:rsidRPr="007155C1">
              <w:rPr>
                <w:szCs w:val="20"/>
              </w:rPr>
              <w:t>Outbreaks</w:t>
            </w:r>
            <w:r w:rsidRPr="007155C1">
              <w:rPr>
                <w:spacing w:val="-3"/>
                <w:szCs w:val="20"/>
              </w:rPr>
              <w:t xml:space="preserve"> </w:t>
            </w:r>
            <w:r w:rsidRPr="007155C1">
              <w:rPr>
                <w:szCs w:val="20"/>
              </w:rPr>
              <w:t>of</w:t>
            </w:r>
            <w:r w:rsidRPr="007155C1">
              <w:rPr>
                <w:spacing w:val="-4"/>
                <w:szCs w:val="20"/>
              </w:rPr>
              <w:t xml:space="preserve"> </w:t>
            </w:r>
            <w:r w:rsidRPr="007155C1">
              <w:rPr>
                <w:i/>
                <w:szCs w:val="20"/>
              </w:rPr>
              <w:t>Salmonella</w:t>
            </w:r>
            <w:r w:rsidR="00D466D8" w:rsidRPr="007155C1">
              <w:rPr>
                <w:i/>
                <w:szCs w:val="20"/>
              </w:rPr>
              <w:t xml:space="preserve"> </w:t>
            </w:r>
            <w:r w:rsidR="00D466D8" w:rsidRPr="007155C1">
              <w:rPr>
                <w:iCs/>
                <w:szCs w:val="20"/>
              </w:rPr>
              <w:t>spp.</w:t>
            </w:r>
            <w:r w:rsidR="00D466D8" w:rsidRPr="007155C1">
              <w:rPr>
                <w:i/>
                <w:szCs w:val="20"/>
              </w:rPr>
              <w:t xml:space="preserve"> </w:t>
            </w:r>
            <w:r w:rsidRPr="007155C1">
              <w:rPr>
                <w:szCs w:val="20"/>
              </w:rPr>
              <w:t>and</w:t>
            </w:r>
            <w:r w:rsidRPr="007155C1">
              <w:rPr>
                <w:spacing w:val="-4"/>
                <w:szCs w:val="20"/>
              </w:rPr>
              <w:t xml:space="preserve"> </w:t>
            </w:r>
            <w:r w:rsidRPr="007155C1">
              <w:rPr>
                <w:i/>
                <w:szCs w:val="20"/>
              </w:rPr>
              <w:t>Campylobacter</w:t>
            </w:r>
            <w:r w:rsidRPr="007155C1">
              <w:rPr>
                <w:i/>
                <w:spacing w:val="-4"/>
                <w:szCs w:val="20"/>
              </w:rPr>
              <w:t xml:space="preserve"> </w:t>
            </w:r>
            <w:r w:rsidRPr="007155C1">
              <w:rPr>
                <w:szCs w:val="20"/>
              </w:rPr>
              <w:t>spp.</w:t>
            </w:r>
            <w:r w:rsidRPr="007155C1">
              <w:rPr>
                <w:spacing w:val="-3"/>
                <w:szCs w:val="20"/>
              </w:rPr>
              <w:t xml:space="preserve"> </w:t>
            </w:r>
            <w:r w:rsidRPr="007155C1">
              <w:rPr>
                <w:szCs w:val="20"/>
              </w:rPr>
              <w:t>bacteria</w:t>
            </w:r>
            <w:r w:rsidRPr="007155C1">
              <w:rPr>
                <w:spacing w:val="-3"/>
                <w:szCs w:val="20"/>
              </w:rPr>
              <w:t xml:space="preserve"> </w:t>
            </w:r>
            <w:r w:rsidRPr="007155C1">
              <w:rPr>
                <w:szCs w:val="20"/>
              </w:rPr>
              <w:t>have</w:t>
            </w:r>
            <w:r w:rsidRPr="007155C1">
              <w:rPr>
                <w:spacing w:val="-3"/>
                <w:szCs w:val="20"/>
              </w:rPr>
              <w:t xml:space="preserve"> </w:t>
            </w:r>
            <w:r w:rsidRPr="007155C1">
              <w:rPr>
                <w:szCs w:val="20"/>
              </w:rPr>
              <w:t>been</w:t>
            </w:r>
            <w:r w:rsidRPr="007155C1">
              <w:rPr>
                <w:spacing w:val="-3"/>
                <w:szCs w:val="20"/>
              </w:rPr>
              <w:t xml:space="preserve"> </w:t>
            </w:r>
            <w:r w:rsidRPr="007155C1">
              <w:rPr>
                <w:szCs w:val="20"/>
              </w:rPr>
              <w:t>reported</w:t>
            </w:r>
            <w:r w:rsidRPr="007155C1">
              <w:rPr>
                <w:spacing w:val="-3"/>
                <w:szCs w:val="20"/>
              </w:rPr>
              <w:t xml:space="preserve"> </w:t>
            </w:r>
            <w:r w:rsidRPr="007155C1">
              <w:rPr>
                <w:szCs w:val="20"/>
              </w:rPr>
              <w:t>from roof-harvested</w:t>
            </w:r>
            <w:r w:rsidRPr="007155C1">
              <w:rPr>
                <w:spacing w:val="-1"/>
                <w:szCs w:val="20"/>
              </w:rPr>
              <w:t xml:space="preserve"> </w:t>
            </w:r>
            <w:r w:rsidRPr="007155C1">
              <w:rPr>
                <w:szCs w:val="20"/>
              </w:rPr>
              <w:t>rainwater</w:t>
            </w:r>
            <w:r w:rsidRPr="007155C1">
              <w:rPr>
                <w:spacing w:val="-1"/>
                <w:szCs w:val="20"/>
              </w:rPr>
              <w:t xml:space="preserve"> </w:t>
            </w:r>
            <w:r w:rsidRPr="007155C1">
              <w:rPr>
                <w:szCs w:val="20"/>
              </w:rPr>
              <w:t>within</w:t>
            </w:r>
            <w:r w:rsidRPr="007155C1">
              <w:rPr>
                <w:spacing w:val="-1"/>
                <w:szCs w:val="20"/>
              </w:rPr>
              <w:t xml:space="preserve"> </w:t>
            </w:r>
            <w:r w:rsidRPr="007155C1">
              <w:rPr>
                <w:szCs w:val="20"/>
              </w:rPr>
              <w:t>Australia</w:t>
            </w:r>
            <w:r w:rsidRPr="007155C1">
              <w:rPr>
                <w:spacing w:val="-1"/>
                <w:szCs w:val="20"/>
              </w:rPr>
              <w:t xml:space="preserve"> </w:t>
            </w:r>
            <w:r w:rsidRPr="007155C1">
              <w:rPr>
                <w:szCs w:val="20"/>
              </w:rPr>
              <w:t>and</w:t>
            </w:r>
            <w:r w:rsidRPr="007155C1">
              <w:rPr>
                <w:spacing w:val="-1"/>
                <w:szCs w:val="20"/>
              </w:rPr>
              <w:t xml:space="preserve"> </w:t>
            </w:r>
            <w:r w:rsidRPr="007155C1">
              <w:rPr>
                <w:szCs w:val="20"/>
              </w:rPr>
              <w:t>elsewhere.</w:t>
            </w:r>
            <w:r w:rsidRPr="007155C1">
              <w:rPr>
                <w:spacing w:val="-1"/>
                <w:szCs w:val="20"/>
              </w:rPr>
              <w:t xml:space="preserve"> </w:t>
            </w:r>
            <w:r w:rsidRPr="007155C1">
              <w:rPr>
                <w:szCs w:val="20"/>
              </w:rPr>
              <w:t>Information</w:t>
            </w:r>
            <w:r w:rsidRPr="007155C1">
              <w:rPr>
                <w:spacing w:val="-1"/>
                <w:szCs w:val="20"/>
              </w:rPr>
              <w:t xml:space="preserve"> </w:t>
            </w:r>
            <w:r w:rsidRPr="007155C1">
              <w:rPr>
                <w:szCs w:val="20"/>
              </w:rPr>
              <w:t>on</w:t>
            </w:r>
            <w:r w:rsidRPr="007155C1">
              <w:rPr>
                <w:spacing w:val="-1"/>
                <w:szCs w:val="20"/>
              </w:rPr>
              <w:t xml:space="preserve"> </w:t>
            </w:r>
            <w:r w:rsidRPr="007155C1">
              <w:rPr>
                <w:szCs w:val="20"/>
              </w:rPr>
              <w:t>management</w:t>
            </w:r>
            <w:r w:rsidRPr="007155C1">
              <w:rPr>
                <w:spacing w:val="-1"/>
                <w:szCs w:val="20"/>
              </w:rPr>
              <w:t xml:space="preserve"> </w:t>
            </w:r>
            <w:r w:rsidRPr="007155C1">
              <w:rPr>
                <w:szCs w:val="20"/>
              </w:rPr>
              <w:t xml:space="preserve">of rainwater tanks is provided in </w:t>
            </w:r>
            <w:r w:rsidRPr="007155C1">
              <w:rPr>
                <w:i/>
                <w:szCs w:val="20"/>
              </w:rPr>
              <w:t xml:space="preserve">Guidance on the use of rainwater tanks </w:t>
            </w:r>
            <w:r w:rsidRPr="007155C1">
              <w:rPr>
                <w:szCs w:val="20"/>
              </w:rPr>
              <w:t>(enHealth 2010).</w:t>
            </w:r>
          </w:p>
          <w:p w14:paraId="70FF3F1D" w14:textId="1EC51B60" w:rsidR="004001B6" w:rsidRPr="007155C1" w:rsidRDefault="004001B6" w:rsidP="00783B7F">
            <w:pPr>
              <w:pStyle w:val="ListParagraph"/>
              <w:widowControl w:val="0"/>
              <w:numPr>
                <w:ilvl w:val="3"/>
                <w:numId w:val="24"/>
              </w:numPr>
              <w:tabs>
                <w:tab w:val="left" w:pos="87"/>
              </w:tabs>
              <w:autoSpaceDE w:val="0"/>
              <w:autoSpaceDN w:val="0"/>
              <w:spacing w:before="60" w:after="120" w:line="240" w:lineRule="atLeast"/>
              <w:ind w:left="87" w:right="477" w:hanging="142"/>
              <w:rPr>
                <w:szCs w:val="20"/>
              </w:rPr>
            </w:pPr>
            <w:r w:rsidRPr="007155C1">
              <w:rPr>
                <w:b/>
                <w:bCs/>
                <w:szCs w:val="20"/>
              </w:rPr>
              <w:t>Storm</w:t>
            </w:r>
            <w:r w:rsidRPr="007155C1">
              <w:rPr>
                <w:b/>
                <w:bCs/>
                <w:spacing w:val="-15"/>
                <w:szCs w:val="20"/>
              </w:rPr>
              <w:t xml:space="preserve"> </w:t>
            </w:r>
            <w:r w:rsidRPr="007155C1">
              <w:rPr>
                <w:b/>
                <w:bCs/>
                <w:szCs w:val="20"/>
              </w:rPr>
              <w:t>water,</w:t>
            </w:r>
            <w:r w:rsidRPr="007155C1">
              <w:rPr>
                <w:b/>
                <w:bCs/>
                <w:spacing w:val="-14"/>
                <w:szCs w:val="20"/>
              </w:rPr>
              <w:t xml:space="preserve"> </w:t>
            </w:r>
            <w:r w:rsidRPr="007155C1">
              <w:rPr>
                <w:b/>
                <w:bCs/>
                <w:szCs w:val="20"/>
              </w:rPr>
              <w:t>greywater</w:t>
            </w:r>
            <w:r w:rsidRPr="007155C1">
              <w:rPr>
                <w:b/>
                <w:bCs/>
                <w:spacing w:val="-14"/>
                <w:szCs w:val="20"/>
              </w:rPr>
              <w:t xml:space="preserve"> </w:t>
            </w:r>
            <w:r w:rsidRPr="007155C1">
              <w:rPr>
                <w:b/>
                <w:bCs/>
                <w:szCs w:val="20"/>
              </w:rPr>
              <w:t>and</w:t>
            </w:r>
            <w:r w:rsidRPr="007155C1">
              <w:rPr>
                <w:b/>
                <w:bCs/>
                <w:spacing w:val="-14"/>
                <w:szCs w:val="20"/>
              </w:rPr>
              <w:t xml:space="preserve"> </w:t>
            </w:r>
            <w:r w:rsidRPr="007155C1">
              <w:rPr>
                <w:b/>
                <w:bCs/>
                <w:szCs w:val="20"/>
              </w:rPr>
              <w:t>sewage</w:t>
            </w:r>
            <w:r w:rsidRPr="007155C1">
              <w:rPr>
                <w:b/>
                <w:bCs/>
                <w:spacing w:val="-15"/>
                <w:szCs w:val="20"/>
              </w:rPr>
              <w:t xml:space="preserve"> </w:t>
            </w:r>
            <w:r w:rsidRPr="007155C1">
              <w:rPr>
                <w:b/>
                <w:bCs/>
                <w:szCs w:val="20"/>
              </w:rPr>
              <w:t>catchments:</w:t>
            </w:r>
            <w:r w:rsidRPr="007155C1">
              <w:rPr>
                <w:b/>
                <w:bCs/>
                <w:spacing w:val="-14"/>
                <w:szCs w:val="20"/>
              </w:rPr>
              <w:t xml:space="preserve"> </w:t>
            </w:r>
            <w:r w:rsidRPr="007155C1">
              <w:rPr>
                <w:szCs w:val="20"/>
              </w:rPr>
              <w:t>Reuse</w:t>
            </w:r>
            <w:r w:rsidRPr="007155C1">
              <w:rPr>
                <w:spacing w:val="-14"/>
                <w:szCs w:val="20"/>
              </w:rPr>
              <w:t xml:space="preserve"> </w:t>
            </w:r>
            <w:r w:rsidRPr="007155C1">
              <w:rPr>
                <w:szCs w:val="20"/>
              </w:rPr>
              <w:t>of</w:t>
            </w:r>
            <w:r w:rsidRPr="007155C1">
              <w:rPr>
                <w:spacing w:val="-14"/>
                <w:szCs w:val="20"/>
              </w:rPr>
              <w:t xml:space="preserve"> </w:t>
            </w:r>
            <w:r w:rsidRPr="007155C1">
              <w:rPr>
                <w:szCs w:val="20"/>
              </w:rPr>
              <w:t>water</w:t>
            </w:r>
            <w:r w:rsidRPr="007155C1">
              <w:rPr>
                <w:spacing w:val="-15"/>
                <w:szCs w:val="20"/>
              </w:rPr>
              <w:t xml:space="preserve"> </w:t>
            </w:r>
            <w:r w:rsidRPr="007155C1">
              <w:rPr>
                <w:szCs w:val="20"/>
              </w:rPr>
              <w:t>drawn</w:t>
            </w:r>
            <w:r w:rsidRPr="007155C1">
              <w:rPr>
                <w:spacing w:val="-14"/>
                <w:szCs w:val="20"/>
              </w:rPr>
              <w:t xml:space="preserve"> </w:t>
            </w:r>
            <w:r w:rsidRPr="007155C1">
              <w:rPr>
                <w:szCs w:val="20"/>
              </w:rPr>
              <w:t>from</w:t>
            </w:r>
            <w:r w:rsidRPr="007155C1">
              <w:rPr>
                <w:spacing w:val="-14"/>
                <w:szCs w:val="20"/>
              </w:rPr>
              <w:t xml:space="preserve"> </w:t>
            </w:r>
            <w:r w:rsidRPr="007155C1">
              <w:rPr>
                <w:szCs w:val="20"/>
              </w:rPr>
              <w:t>storm</w:t>
            </w:r>
            <w:r w:rsidRPr="007155C1">
              <w:rPr>
                <w:spacing w:val="-14"/>
                <w:szCs w:val="20"/>
              </w:rPr>
              <w:t xml:space="preserve"> </w:t>
            </w:r>
            <w:r w:rsidRPr="007155C1">
              <w:rPr>
                <w:szCs w:val="20"/>
              </w:rPr>
              <w:t xml:space="preserve">water, greywater </w:t>
            </w:r>
            <w:r w:rsidRPr="007155C1">
              <w:rPr>
                <w:szCs w:val="20"/>
              </w:rPr>
              <w:lastRenderedPageBreak/>
              <w:t xml:space="preserve">or treated sewage is addressed under the </w:t>
            </w:r>
            <w:r w:rsidRPr="007155C1">
              <w:rPr>
                <w:i/>
                <w:iCs/>
                <w:szCs w:val="20"/>
              </w:rPr>
              <w:t xml:space="preserve">Australian Guidelines for Water Recycling (Phase 2) </w:t>
            </w:r>
            <w:r w:rsidRPr="007155C1">
              <w:rPr>
                <w:szCs w:val="20"/>
              </w:rPr>
              <w:t>(NRMMC, EHPC and NHMRC 2008)</w:t>
            </w:r>
            <w:r w:rsidR="00D10F36" w:rsidRPr="007155C1">
              <w:rPr>
                <w:szCs w:val="20"/>
              </w:rPr>
              <w:t>.</w:t>
            </w:r>
          </w:p>
          <w:p w14:paraId="7E7125D3" w14:textId="5D84CC7F" w:rsidR="004001B6" w:rsidRPr="007155C1" w:rsidRDefault="004001B6" w:rsidP="00DE60DD">
            <w:pPr>
              <w:pStyle w:val="ListParagraph"/>
              <w:widowControl w:val="0"/>
              <w:numPr>
                <w:ilvl w:val="3"/>
                <w:numId w:val="24"/>
              </w:numPr>
              <w:tabs>
                <w:tab w:val="left" w:pos="87"/>
              </w:tabs>
              <w:autoSpaceDE w:val="0"/>
              <w:autoSpaceDN w:val="0"/>
              <w:spacing w:before="60" w:after="120" w:line="240" w:lineRule="atLeast"/>
              <w:ind w:left="87" w:right="585" w:hanging="142"/>
              <w:rPr>
                <w:szCs w:val="20"/>
              </w:rPr>
            </w:pPr>
            <w:r w:rsidRPr="007155C1">
              <w:rPr>
                <w:b/>
                <w:szCs w:val="20"/>
              </w:rPr>
              <w:t>Ocean</w:t>
            </w:r>
            <w:r w:rsidRPr="007155C1">
              <w:rPr>
                <w:b/>
                <w:spacing w:val="-11"/>
                <w:szCs w:val="20"/>
              </w:rPr>
              <w:t xml:space="preserve"> </w:t>
            </w:r>
            <w:r w:rsidRPr="007155C1">
              <w:rPr>
                <w:b/>
                <w:szCs w:val="20"/>
              </w:rPr>
              <w:t>catchments:</w:t>
            </w:r>
            <w:r w:rsidRPr="007155C1">
              <w:rPr>
                <w:b/>
                <w:spacing w:val="-11"/>
                <w:szCs w:val="20"/>
              </w:rPr>
              <w:t xml:space="preserve"> </w:t>
            </w:r>
            <w:r w:rsidR="00DE60DD" w:rsidRPr="005452AC">
              <w:rPr>
                <w:b/>
                <w:bCs/>
                <w:szCs w:val="20"/>
              </w:rPr>
              <w:t>[</w:t>
            </w:r>
            <w:r w:rsidR="00DE60DD" w:rsidRPr="005452AC">
              <w:rPr>
                <w:b/>
                <w:bCs/>
                <w:i/>
                <w:iCs/>
                <w:szCs w:val="20"/>
              </w:rPr>
              <w:t>unchanged text omitted</w:t>
            </w:r>
            <w:r w:rsidR="00DE60DD" w:rsidRPr="005452AC">
              <w:rPr>
                <w:b/>
                <w:bCs/>
                <w:szCs w:val="20"/>
              </w:rPr>
              <w:t>]</w:t>
            </w:r>
            <w:r w:rsidR="00DE60DD">
              <w:rPr>
                <w:szCs w:val="20"/>
              </w:rPr>
              <w:t xml:space="preserve"> </w:t>
            </w:r>
          </w:p>
        </w:tc>
        <w:tc>
          <w:tcPr>
            <w:tcW w:w="7264" w:type="dxa"/>
          </w:tcPr>
          <w:p w14:paraId="7E34793C" w14:textId="77777777" w:rsidR="004001B6" w:rsidRPr="007155C1" w:rsidRDefault="004001B6" w:rsidP="007155C1">
            <w:pPr>
              <w:pStyle w:val="BodyText"/>
              <w:spacing w:before="60" w:after="120" w:line="240" w:lineRule="atLeast"/>
              <w:ind w:left="-55"/>
              <w:rPr>
                <w:sz w:val="20"/>
                <w:szCs w:val="20"/>
              </w:rPr>
            </w:pPr>
            <w:r w:rsidRPr="007155C1">
              <w:rPr>
                <w:color w:val="006385"/>
                <w:sz w:val="20"/>
                <w:szCs w:val="20"/>
              </w:rPr>
              <w:lastRenderedPageBreak/>
              <w:t>Other</w:t>
            </w:r>
            <w:r w:rsidRPr="007155C1">
              <w:rPr>
                <w:color w:val="006385"/>
                <w:spacing w:val="-5"/>
                <w:sz w:val="20"/>
                <w:szCs w:val="20"/>
              </w:rPr>
              <w:t xml:space="preserve"> </w:t>
            </w:r>
            <w:r w:rsidRPr="007155C1">
              <w:rPr>
                <w:color w:val="006385"/>
                <w:sz w:val="20"/>
                <w:szCs w:val="20"/>
              </w:rPr>
              <w:t>drinking</w:t>
            </w:r>
            <w:r w:rsidRPr="007155C1">
              <w:rPr>
                <w:color w:val="006385"/>
                <w:spacing w:val="-3"/>
                <w:sz w:val="20"/>
                <w:szCs w:val="20"/>
              </w:rPr>
              <w:t xml:space="preserve"> </w:t>
            </w:r>
            <w:r w:rsidRPr="007155C1">
              <w:rPr>
                <w:color w:val="006385"/>
                <w:sz w:val="20"/>
                <w:szCs w:val="20"/>
              </w:rPr>
              <w:t>water</w:t>
            </w:r>
            <w:r w:rsidRPr="007155C1">
              <w:rPr>
                <w:color w:val="006385"/>
                <w:spacing w:val="-2"/>
                <w:sz w:val="20"/>
                <w:szCs w:val="20"/>
              </w:rPr>
              <w:t xml:space="preserve"> sources</w:t>
            </w:r>
          </w:p>
          <w:p w14:paraId="3E1BF09A" w14:textId="77777777" w:rsidR="004001B6" w:rsidRPr="007155C1" w:rsidRDefault="004001B6" w:rsidP="007155C1">
            <w:pPr>
              <w:pStyle w:val="BodyText"/>
              <w:spacing w:before="60" w:after="120" w:line="240" w:lineRule="atLeast"/>
              <w:ind w:left="-55" w:right="755"/>
              <w:rPr>
                <w:sz w:val="20"/>
                <w:szCs w:val="20"/>
              </w:rPr>
            </w:pPr>
            <w:r w:rsidRPr="007155C1">
              <w:rPr>
                <w:sz w:val="20"/>
                <w:szCs w:val="20"/>
              </w:rPr>
              <w:t>There</w:t>
            </w:r>
            <w:r w:rsidRPr="007155C1">
              <w:rPr>
                <w:spacing w:val="-6"/>
                <w:sz w:val="20"/>
                <w:szCs w:val="20"/>
              </w:rPr>
              <w:t xml:space="preserve"> </w:t>
            </w:r>
            <w:r w:rsidRPr="007155C1">
              <w:rPr>
                <w:sz w:val="20"/>
                <w:szCs w:val="20"/>
              </w:rPr>
              <w:t>are</w:t>
            </w:r>
            <w:r w:rsidRPr="007155C1">
              <w:rPr>
                <w:spacing w:val="-6"/>
                <w:sz w:val="20"/>
                <w:szCs w:val="20"/>
              </w:rPr>
              <w:t xml:space="preserve"> </w:t>
            </w:r>
            <w:r w:rsidRPr="007155C1">
              <w:rPr>
                <w:sz w:val="20"/>
                <w:szCs w:val="20"/>
              </w:rPr>
              <w:t>other</w:t>
            </w:r>
            <w:r w:rsidRPr="007155C1">
              <w:rPr>
                <w:spacing w:val="-6"/>
                <w:sz w:val="20"/>
                <w:szCs w:val="20"/>
              </w:rPr>
              <w:t xml:space="preserve"> </w:t>
            </w:r>
            <w:r w:rsidRPr="007155C1">
              <w:rPr>
                <w:sz w:val="20"/>
                <w:szCs w:val="20"/>
              </w:rPr>
              <w:t>water</w:t>
            </w:r>
            <w:r w:rsidRPr="007155C1">
              <w:rPr>
                <w:spacing w:val="-6"/>
                <w:sz w:val="20"/>
                <w:szCs w:val="20"/>
              </w:rPr>
              <w:t xml:space="preserve"> </w:t>
            </w:r>
            <w:r w:rsidRPr="007155C1">
              <w:rPr>
                <w:sz w:val="20"/>
                <w:szCs w:val="20"/>
              </w:rPr>
              <w:t>sources</w:t>
            </w:r>
            <w:r w:rsidRPr="007155C1">
              <w:rPr>
                <w:spacing w:val="-6"/>
                <w:sz w:val="20"/>
                <w:szCs w:val="20"/>
              </w:rPr>
              <w:t xml:space="preserve"> </w:t>
            </w:r>
            <w:r w:rsidRPr="007155C1">
              <w:rPr>
                <w:sz w:val="20"/>
                <w:szCs w:val="20"/>
              </w:rPr>
              <w:t>also</w:t>
            </w:r>
            <w:r w:rsidRPr="007155C1">
              <w:rPr>
                <w:spacing w:val="-6"/>
                <w:sz w:val="20"/>
                <w:szCs w:val="20"/>
              </w:rPr>
              <w:t xml:space="preserve"> </w:t>
            </w:r>
            <w:r w:rsidRPr="007155C1">
              <w:rPr>
                <w:sz w:val="20"/>
                <w:szCs w:val="20"/>
              </w:rPr>
              <w:t>used</w:t>
            </w:r>
            <w:r w:rsidRPr="007155C1">
              <w:rPr>
                <w:spacing w:val="-6"/>
                <w:sz w:val="20"/>
                <w:szCs w:val="20"/>
              </w:rPr>
              <w:t xml:space="preserve"> </w:t>
            </w:r>
            <w:r w:rsidRPr="007155C1">
              <w:rPr>
                <w:sz w:val="20"/>
                <w:szCs w:val="20"/>
              </w:rPr>
              <w:t>for</w:t>
            </w:r>
            <w:r w:rsidRPr="007155C1">
              <w:rPr>
                <w:spacing w:val="-6"/>
                <w:sz w:val="20"/>
                <w:szCs w:val="20"/>
              </w:rPr>
              <w:t xml:space="preserve"> </w:t>
            </w:r>
            <w:r w:rsidRPr="007155C1">
              <w:rPr>
                <w:sz w:val="20"/>
                <w:szCs w:val="20"/>
              </w:rPr>
              <w:t>drinking</w:t>
            </w:r>
            <w:r w:rsidRPr="007155C1">
              <w:rPr>
                <w:spacing w:val="-6"/>
                <w:sz w:val="20"/>
                <w:szCs w:val="20"/>
              </w:rPr>
              <w:t xml:space="preserve"> </w:t>
            </w:r>
            <w:r w:rsidRPr="007155C1">
              <w:rPr>
                <w:sz w:val="20"/>
                <w:szCs w:val="20"/>
              </w:rPr>
              <w:t>water</w:t>
            </w:r>
            <w:r w:rsidRPr="007155C1">
              <w:rPr>
                <w:spacing w:val="-6"/>
                <w:sz w:val="20"/>
                <w:szCs w:val="20"/>
              </w:rPr>
              <w:t xml:space="preserve"> </w:t>
            </w:r>
            <w:r w:rsidRPr="007155C1">
              <w:rPr>
                <w:sz w:val="20"/>
                <w:szCs w:val="20"/>
              </w:rPr>
              <w:t>or</w:t>
            </w:r>
            <w:r w:rsidRPr="007155C1">
              <w:rPr>
                <w:spacing w:val="-6"/>
                <w:sz w:val="20"/>
                <w:szCs w:val="20"/>
              </w:rPr>
              <w:t xml:space="preserve"> </w:t>
            </w:r>
            <w:r w:rsidRPr="007155C1">
              <w:rPr>
                <w:sz w:val="20"/>
                <w:szCs w:val="20"/>
              </w:rPr>
              <w:t>to</w:t>
            </w:r>
            <w:r w:rsidRPr="007155C1">
              <w:rPr>
                <w:spacing w:val="-6"/>
                <w:sz w:val="20"/>
                <w:szCs w:val="20"/>
              </w:rPr>
              <w:t xml:space="preserve"> </w:t>
            </w:r>
            <w:r w:rsidRPr="007155C1">
              <w:rPr>
                <w:sz w:val="20"/>
                <w:szCs w:val="20"/>
              </w:rPr>
              <w:t>augment</w:t>
            </w:r>
            <w:r w:rsidRPr="007155C1">
              <w:rPr>
                <w:spacing w:val="-6"/>
                <w:sz w:val="20"/>
                <w:szCs w:val="20"/>
              </w:rPr>
              <w:t xml:space="preserve"> </w:t>
            </w:r>
            <w:r w:rsidRPr="007155C1">
              <w:rPr>
                <w:sz w:val="20"/>
                <w:szCs w:val="20"/>
              </w:rPr>
              <w:t>drinking</w:t>
            </w:r>
            <w:r w:rsidRPr="007155C1">
              <w:rPr>
                <w:spacing w:val="-6"/>
                <w:sz w:val="20"/>
                <w:szCs w:val="20"/>
              </w:rPr>
              <w:t xml:space="preserve"> </w:t>
            </w:r>
            <w:r w:rsidRPr="007155C1">
              <w:rPr>
                <w:sz w:val="20"/>
                <w:szCs w:val="20"/>
              </w:rPr>
              <w:t>water supplies which are not considered in the context of this chapter. These include:</w:t>
            </w:r>
          </w:p>
          <w:p w14:paraId="4062FB3E" w14:textId="3BE055DD" w:rsidR="004001B6" w:rsidRDefault="004001B6" w:rsidP="00783B7F">
            <w:pPr>
              <w:pStyle w:val="ListParagraph"/>
              <w:widowControl w:val="0"/>
              <w:numPr>
                <w:ilvl w:val="3"/>
                <w:numId w:val="24"/>
              </w:numPr>
              <w:tabs>
                <w:tab w:val="left" w:pos="87"/>
              </w:tabs>
              <w:autoSpaceDE w:val="0"/>
              <w:autoSpaceDN w:val="0"/>
              <w:spacing w:before="60" w:after="120" w:line="240" w:lineRule="atLeast"/>
              <w:ind w:left="87" w:right="604" w:hanging="142"/>
              <w:rPr>
                <w:szCs w:val="20"/>
              </w:rPr>
            </w:pPr>
            <w:r w:rsidRPr="007155C1">
              <w:rPr>
                <w:b/>
                <w:szCs w:val="20"/>
              </w:rPr>
              <w:t>Roof</w:t>
            </w:r>
            <w:r w:rsidRPr="007155C1">
              <w:rPr>
                <w:b/>
                <w:spacing w:val="-11"/>
                <w:szCs w:val="20"/>
              </w:rPr>
              <w:t xml:space="preserve"> </w:t>
            </w:r>
            <w:r w:rsidRPr="007155C1">
              <w:rPr>
                <w:b/>
                <w:szCs w:val="20"/>
              </w:rPr>
              <w:t>water:</w:t>
            </w:r>
            <w:r w:rsidRPr="007155C1">
              <w:rPr>
                <w:b/>
                <w:spacing w:val="-11"/>
                <w:szCs w:val="20"/>
              </w:rPr>
              <w:t xml:space="preserve"> </w:t>
            </w:r>
            <w:r w:rsidRPr="007155C1">
              <w:rPr>
                <w:szCs w:val="20"/>
              </w:rPr>
              <w:t>Roof-harvested</w:t>
            </w:r>
            <w:r w:rsidRPr="007155C1">
              <w:rPr>
                <w:spacing w:val="-6"/>
                <w:szCs w:val="20"/>
              </w:rPr>
              <w:t xml:space="preserve"> </w:t>
            </w:r>
            <w:r w:rsidRPr="007155C1">
              <w:rPr>
                <w:szCs w:val="20"/>
              </w:rPr>
              <w:t>rainwater</w:t>
            </w:r>
            <w:r w:rsidRPr="007155C1">
              <w:rPr>
                <w:spacing w:val="-6"/>
                <w:szCs w:val="20"/>
              </w:rPr>
              <w:t xml:space="preserve"> </w:t>
            </w:r>
            <w:r w:rsidRPr="007155C1">
              <w:rPr>
                <w:szCs w:val="20"/>
              </w:rPr>
              <w:t>is</w:t>
            </w:r>
            <w:r w:rsidRPr="007155C1">
              <w:rPr>
                <w:spacing w:val="-6"/>
                <w:szCs w:val="20"/>
              </w:rPr>
              <w:t xml:space="preserve"> </w:t>
            </w:r>
            <w:r w:rsidRPr="007155C1">
              <w:rPr>
                <w:szCs w:val="20"/>
              </w:rPr>
              <w:t>typically</w:t>
            </w:r>
            <w:r w:rsidRPr="007155C1">
              <w:rPr>
                <w:spacing w:val="-6"/>
                <w:szCs w:val="20"/>
              </w:rPr>
              <w:t xml:space="preserve"> </w:t>
            </w:r>
            <w:r w:rsidRPr="007155C1">
              <w:rPr>
                <w:szCs w:val="20"/>
              </w:rPr>
              <w:t>low</w:t>
            </w:r>
            <w:r w:rsidRPr="007155C1">
              <w:rPr>
                <w:spacing w:val="-6"/>
                <w:szCs w:val="20"/>
              </w:rPr>
              <w:t xml:space="preserve"> </w:t>
            </w:r>
            <w:r w:rsidRPr="007155C1">
              <w:rPr>
                <w:szCs w:val="20"/>
              </w:rPr>
              <w:t>risk</w:t>
            </w:r>
            <w:r w:rsidRPr="007155C1">
              <w:rPr>
                <w:spacing w:val="-6"/>
                <w:szCs w:val="20"/>
              </w:rPr>
              <w:t xml:space="preserve"> </w:t>
            </w:r>
            <w:r w:rsidRPr="007155C1">
              <w:rPr>
                <w:szCs w:val="20"/>
              </w:rPr>
              <w:t>but</w:t>
            </w:r>
            <w:r w:rsidRPr="007155C1">
              <w:rPr>
                <w:spacing w:val="-6"/>
                <w:szCs w:val="20"/>
              </w:rPr>
              <w:t xml:space="preserve"> </w:t>
            </w:r>
            <w:r w:rsidRPr="007155C1">
              <w:rPr>
                <w:szCs w:val="20"/>
              </w:rPr>
              <w:t>is</w:t>
            </w:r>
            <w:r w:rsidRPr="007155C1">
              <w:rPr>
                <w:spacing w:val="-6"/>
                <w:szCs w:val="20"/>
              </w:rPr>
              <w:t xml:space="preserve"> </w:t>
            </w:r>
            <w:r w:rsidRPr="007155C1">
              <w:rPr>
                <w:szCs w:val="20"/>
              </w:rPr>
              <w:t>not</w:t>
            </w:r>
            <w:r w:rsidRPr="007155C1">
              <w:rPr>
                <w:spacing w:val="-6"/>
                <w:szCs w:val="20"/>
              </w:rPr>
              <w:t xml:space="preserve"> </w:t>
            </w:r>
            <w:r w:rsidRPr="007155C1">
              <w:rPr>
                <w:szCs w:val="20"/>
              </w:rPr>
              <w:t>free</w:t>
            </w:r>
            <w:r w:rsidRPr="007155C1">
              <w:rPr>
                <w:spacing w:val="-6"/>
                <w:szCs w:val="20"/>
              </w:rPr>
              <w:t xml:space="preserve"> </w:t>
            </w:r>
            <w:r w:rsidRPr="007155C1">
              <w:rPr>
                <w:szCs w:val="20"/>
              </w:rPr>
              <w:t>from</w:t>
            </w:r>
            <w:r w:rsidRPr="007155C1">
              <w:rPr>
                <w:spacing w:val="-6"/>
                <w:szCs w:val="20"/>
              </w:rPr>
              <w:t xml:space="preserve"> </w:t>
            </w:r>
            <w:r w:rsidRPr="007155C1">
              <w:rPr>
                <w:szCs w:val="20"/>
              </w:rPr>
              <w:t xml:space="preserve">pathogens </w:t>
            </w:r>
            <w:r w:rsidRPr="007155C1">
              <w:rPr>
                <w:b/>
                <w:bCs/>
                <w:szCs w:val="20"/>
                <w:highlight w:val="yellow"/>
              </w:rPr>
              <w:t>(Chubaka et al. 2018).</w:t>
            </w:r>
            <w:r w:rsidRPr="007155C1">
              <w:rPr>
                <w:szCs w:val="20"/>
              </w:rPr>
              <w:t xml:space="preserve"> Outbreaks</w:t>
            </w:r>
            <w:r w:rsidRPr="007155C1">
              <w:rPr>
                <w:spacing w:val="-3"/>
                <w:szCs w:val="20"/>
              </w:rPr>
              <w:t xml:space="preserve"> </w:t>
            </w:r>
            <w:r w:rsidRPr="007155C1">
              <w:rPr>
                <w:szCs w:val="20"/>
              </w:rPr>
              <w:t>of</w:t>
            </w:r>
            <w:r w:rsidRPr="007155C1">
              <w:rPr>
                <w:spacing w:val="-4"/>
                <w:szCs w:val="20"/>
              </w:rPr>
              <w:t xml:space="preserve"> </w:t>
            </w:r>
            <w:r w:rsidRPr="007155C1">
              <w:rPr>
                <w:i/>
                <w:szCs w:val="20"/>
              </w:rPr>
              <w:t>Salmonella</w:t>
            </w:r>
            <w:r w:rsidRPr="007155C1">
              <w:rPr>
                <w:i/>
                <w:spacing w:val="-4"/>
                <w:szCs w:val="20"/>
              </w:rPr>
              <w:t xml:space="preserve"> </w:t>
            </w:r>
            <w:r w:rsidRPr="007155C1">
              <w:rPr>
                <w:szCs w:val="20"/>
              </w:rPr>
              <w:t>and</w:t>
            </w:r>
            <w:r w:rsidRPr="007155C1">
              <w:rPr>
                <w:spacing w:val="-4"/>
                <w:szCs w:val="20"/>
              </w:rPr>
              <w:t xml:space="preserve"> </w:t>
            </w:r>
            <w:r w:rsidRPr="007155C1">
              <w:rPr>
                <w:i/>
                <w:szCs w:val="20"/>
              </w:rPr>
              <w:t>Campylobacter</w:t>
            </w:r>
            <w:r w:rsidRPr="007155C1">
              <w:rPr>
                <w:i/>
                <w:spacing w:val="-4"/>
                <w:szCs w:val="20"/>
              </w:rPr>
              <w:t xml:space="preserve"> </w:t>
            </w:r>
            <w:r w:rsidRPr="007155C1">
              <w:rPr>
                <w:szCs w:val="20"/>
              </w:rPr>
              <w:t>spp.</w:t>
            </w:r>
            <w:r w:rsidRPr="007155C1">
              <w:rPr>
                <w:spacing w:val="-3"/>
                <w:szCs w:val="20"/>
              </w:rPr>
              <w:t xml:space="preserve"> </w:t>
            </w:r>
            <w:r w:rsidRPr="007155C1">
              <w:rPr>
                <w:szCs w:val="20"/>
              </w:rPr>
              <w:t>bacteria</w:t>
            </w:r>
            <w:r w:rsidRPr="007155C1">
              <w:rPr>
                <w:spacing w:val="-3"/>
                <w:szCs w:val="20"/>
              </w:rPr>
              <w:t xml:space="preserve"> </w:t>
            </w:r>
            <w:r w:rsidRPr="007155C1">
              <w:rPr>
                <w:szCs w:val="20"/>
              </w:rPr>
              <w:t>have</w:t>
            </w:r>
            <w:r w:rsidRPr="007155C1">
              <w:rPr>
                <w:spacing w:val="-3"/>
                <w:szCs w:val="20"/>
              </w:rPr>
              <w:t xml:space="preserve"> </w:t>
            </w:r>
            <w:r w:rsidRPr="007155C1">
              <w:rPr>
                <w:szCs w:val="20"/>
              </w:rPr>
              <w:t>been</w:t>
            </w:r>
            <w:r w:rsidRPr="007155C1">
              <w:rPr>
                <w:spacing w:val="-3"/>
                <w:szCs w:val="20"/>
              </w:rPr>
              <w:t xml:space="preserve"> </w:t>
            </w:r>
            <w:r w:rsidRPr="007155C1">
              <w:rPr>
                <w:szCs w:val="20"/>
              </w:rPr>
              <w:t>reported</w:t>
            </w:r>
            <w:r w:rsidRPr="007155C1">
              <w:rPr>
                <w:spacing w:val="-3"/>
                <w:szCs w:val="20"/>
              </w:rPr>
              <w:t xml:space="preserve"> </w:t>
            </w:r>
            <w:r w:rsidRPr="007155C1">
              <w:rPr>
                <w:szCs w:val="20"/>
              </w:rPr>
              <w:t>from roof-harvested</w:t>
            </w:r>
            <w:r w:rsidRPr="007155C1">
              <w:rPr>
                <w:spacing w:val="-1"/>
                <w:szCs w:val="20"/>
              </w:rPr>
              <w:t xml:space="preserve"> </w:t>
            </w:r>
            <w:r w:rsidRPr="007155C1">
              <w:rPr>
                <w:szCs w:val="20"/>
              </w:rPr>
              <w:t>rainwater</w:t>
            </w:r>
            <w:r w:rsidRPr="007155C1">
              <w:rPr>
                <w:spacing w:val="-1"/>
                <w:szCs w:val="20"/>
              </w:rPr>
              <w:t xml:space="preserve"> </w:t>
            </w:r>
            <w:r w:rsidRPr="007155C1">
              <w:rPr>
                <w:szCs w:val="20"/>
              </w:rPr>
              <w:t>within</w:t>
            </w:r>
            <w:r w:rsidRPr="007155C1">
              <w:rPr>
                <w:spacing w:val="-1"/>
                <w:szCs w:val="20"/>
              </w:rPr>
              <w:t xml:space="preserve"> </w:t>
            </w:r>
            <w:r w:rsidRPr="007155C1">
              <w:rPr>
                <w:szCs w:val="20"/>
              </w:rPr>
              <w:t>Australia</w:t>
            </w:r>
            <w:r w:rsidRPr="007155C1">
              <w:rPr>
                <w:spacing w:val="-1"/>
                <w:szCs w:val="20"/>
              </w:rPr>
              <w:t xml:space="preserve"> </w:t>
            </w:r>
            <w:r w:rsidRPr="007155C1">
              <w:rPr>
                <w:szCs w:val="20"/>
              </w:rPr>
              <w:t>and</w:t>
            </w:r>
            <w:r w:rsidRPr="007155C1">
              <w:rPr>
                <w:spacing w:val="-1"/>
                <w:szCs w:val="20"/>
              </w:rPr>
              <w:t xml:space="preserve"> </w:t>
            </w:r>
            <w:r w:rsidRPr="007155C1">
              <w:rPr>
                <w:szCs w:val="20"/>
              </w:rPr>
              <w:t>elsewhere.</w:t>
            </w:r>
            <w:r w:rsidRPr="007155C1">
              <w:rPr>
                <w:spacing w:val="-1"/>
                <w:szCs w:val="20"/>
              </w:rPr>
              <w:t xml:space="preserve"> </w:t>
            </w:r>
            <w:r w:rsidRPr="007155C1">
              <w:rPr>
                <w:szCs w:val="20"/>
              </w:rPr>
              <w:t>Information</w:t>
            </w:r>
            <w:r w:rsidRPr="007155C1">
              <w:rPr>
                <w:spacing w:val="-1"/>
                <w:szCs w:val="20"/>
              </w:rPr>
              <w:t xml:space="preserve"> </w:t>
            </w:r>
            <w:r w:rsidRPr="007155C1">
              <w:rPr>
                <w:szCs w:val="20"/>
              </w:rPr>
              <w:t>on</w:t>
            </w:r>
            <w:r w:rsidRPr="007155C1">
              <w:rPr>
                <w:spacing w:val="-1"/>
                <w:szCs w:val="20"/>
              </w:rPr>
              <w:t xml:space="preserve"> </w:t>
            </w:r>
            <w:r w:rsidRPr="007155C1">
              <w:rPr>
                <w:szCs w:val="20"/>
              </w:rPr>
              <w:t>management</w:t>
            </w:r>
            <w:r w:rsidRPr="007155C1">
              <w:rPr>
                <w:spacing w:val="-1"/>
                <w:szCs w:val="20"/>
              </w:rPr>
              <w:t xml:space="preserve"> </w:t>
            </w:r>
            <w:r w:rsidRPr="007155C1">
              <w:rPr>
                <w:szCs w:val="20"/>
              </w:rPr>
              <w:t xml:space="preserve">of rainwater tanks is provided in </w:t>
            </w:r>
            <w:r w:rsidRPr="007155C1">
              <w:rPr>
                <w:i/>
                <w:szCs w:val="20"/>
              </w:rPr>
              <w:t xml:space="preserve">Guidance on the use of rainwater tanks </w:t>
            </w:r>
            <w:r w:rsidRPr="007155C1">
              <w:rPr>
                <w:szCs w:val="20"/>
              </w:rPr>
              <w:t>(enHealth 2010).</w:t>
            </w:r>
          </w:p>
          <w:p w14:paraId="304D5E01" w14:textId="5177791E" w:rsidR="004001B6" w:rsidRPr="007155C1" w:rsidRDefault="004001B6" w:rsidP="00783B7F">
            <w:pPr>
              <w:pStyle w:val="ListParagraph"/>
              <w:widowControl w:val="0"/>
              <w:numPr>
                <w:ilvl w:val="3"/>
                <w:numId w:val="24"/>
              </w:numPr>
              <w:tabs>
                <w:tab w:val="left" w:pos="87"/>
              </w:tabs>
              <w:autoSpaceDE w:val="0"/>
              <w:autoSpaceDN w:val="0"/>
              <w:spacing w:before="60" w:after="120" w:line="240" w:lineRule="atLeast"/>
              <w:ind w:left="87" w:right="477" w:hanging="142"/>
              <w:rPr>
                <w:b/>
                <w:bCs/>
                <w:szCs w:val="20"/>
              </w:rPr>
            </w:pPr>
            <w:r w:rsidRPr="007155C1">
              <w:rPr>
                <w:b/>
                <w:bCs/>
                <w:szCs w:val="20"/>
              </w:rPr>
              <w:t>Storm</w:t>
            </w:r>
            <w:r w:rsidRPr="007155C1">
              <w:rPr>
                <w:b/>
                <w:bCs/>
                <w:spacing w:val="-15"/>
                <w:szCs w:val="20"/>
              </w:rPr>
              <w:t xml:space="preserve"> </w:t>
            </w:r>
            <w:r w:rsidRPr="007155C1">
              <w:rPr>
                <w:b/>
                <w:bCs/>
                <w:szCs w:val="20"/>
              </w:rPr>
              <w:t>water,</w:t>
            </w:r>
            <w:r w:rsidRPr="007155C1">
              <w:rPr>
                <w:b/>
                <w:bCs/>
                <w:spacing w:val="-14"/>
                <w:szCs w:val="20"/>
              </w:rPr>
              <w:t xml:space="preserve"> </w:t>
            </w:r>
            <w:r w:rsidRPr="007155C1">
              <w:rPr>
                <w:b/>
                <w:bCs/>
                <w:szCs w:val="20"/>
              </w:rPr>
              <w:t>greywater</w:t>
            </w:r>
            <w:r w:rsidRPr="007155C1">
              <w:rPr>
                <w:b/>
                <w:bCs/>
                <w:spacing w:val="-14"/>
                <w:szCs w:val="20"/>
              </w:rPr>
              <w:t xml:space="preserve"> </w:t>
            </w:r>
            <w:r w:rsidRPr="007155C1">
              <w:rPr>
                <w:b/>
                <w:bCs/>
                <w:szCs w:val="20"/>
              </w:rPr>
              <w:t>and</w:t>
            </w:r>
            <w:r w:rsidRPr="007155C1">
              <w:rPr>
                <w:b/>
                <w:bCs/>
                <w:spacing w:val="-14"/>
                <w:szCs w:val="20"/>
              </w:rPr>
              <w:t xml:space="preserve"> </w:t>
            </w:r>
            <w:r w:rsidRPr="007155C1">
              <w:rPr>
                <w:b/>
                <w:bCs/>
                <w:szCs w:val="20"/>
              </w:rPr>
              <w:t>sewage</w:t>
            </w:r>
            <w:r w:rsidRPr="007155C1">
              <w:rPr>
                <w:b/>
                <w:bCs/>
                <w:spacing w:val="-15"/>
                <w:szCs w:val="20"/>
              </w:rPr>
              <w:t xml:space="preserve"> </w:t>
            </w:r>
            <w:r w:rsidRPr="007155C1">
              <w:rPr>
                <w:b/>
                <w:bCs/>
                <w:szCs w:val="20"/>
              </w:rPr>
              <w:t>catchments:</w:t>
            </w:r>
            <w:r w:rsidRPr="007155C1">
              <w:rPr>
                <w:b/>
                <w:bCs/>
                <w:spacing w:val="-14"/>
                <w:szCs w:val="20"/>
              </w:rPr>
              <w:t xml:space="preserve"> </w:t>
            </w:r>
            <w:r w:rsidR="00FC6A6F" w:rsidRPr="00FC6A6F">
              <w:rPr>
                <w:szCs w:val="20"/>
              </w:rPr>
              <w:t>Reuse of water drawn from storm water, greywater or treated sewage is addressed under the </w:t>
            </w:r>
            <w:r w:rsidR="00FC6A6F" w:rsidRPr="00FC6A6F">
              <w:rPr>
                <w:i/>
                <w:iCs/>
                <w:szCs w:val="20"/>
              </w:rPr>
              <w:t>Australian Guidelines for Water Recycling (Phase</w:t>
            </w:r>
            <w:r w:rsidR="00FC6A6F" w:rsidRPr="00FC6A6F">
              <w:rPr>
                <w:rFonts w:ascii="Cambria Math" w:hAnsi="Cambria Math" w:cs="Cambria Math"/>
                <w:i/>
                <w:iCs/>
                <w:szCs w:val="20"/>
              </w:rPr>
              <w:t> </w:t>
            </w:r>
            <w:r w:rsidR="00FC6A6F" w:rsidRPr="00FC6A6F">
              <w:rPr>
                <w:i/>
                <w:iCs/>
                <w:szCs w:val="20"/>
              </w:rPr>
              <w:t>2)</w:t>
            </w:r>
            <w:r w:rsidR="00FC6A6F" w:rsidRPr="00FC6A6F">
              <w:rPr>
                <w:szCs w:val="20"/>
              </w:rPr>
              <w:t>, </w:t>
            </w:r>
            <w:r w:rsidR="00FC6A6F" w:rsidRPr="004F2253">
              <w:rPr>
                <w:b/>
                <w:bCs/>
                <w:szCs w:val="20"/>
                <w:highlight w:val="yellow"/>
              </w:rPr>
              <w:t>which provide health</w:t>
            </w:r>
            <w:r w:rsidR="003A374D">
              <w:rPr>
                <w:b/>
                <w:bCs/>
                <w:szCs w:val="20"/>
                <w:highlight w:val="yellow"/>
              </w:rPr>
              <w:t>-</w:t>
            </w:r>
            <w:r w:rsidR="00FC6A6F" w:rsidRPr="004F2253">
              <w:rPr>
                <w:b/>
                <w:bCs/>
                <w:szCs w:val="20"/>
                <w:highlight w:val="yellow"/>
              </w:rPr>
              <w:t xml:space="preserve">based targets (NRMMC, EHPC </w:t>
            </w:r>
            <w:r w:rsidR="00FC6A6F" w:rsidRPr="004F2253">
              <w:rPr>
                <w:b/>
                <w:bCs/>
                <w:szCs w:val="20"/>
                <w:highlight w:val="yellow"/>
              </w:rPr>
              <w:lastRenderedPageBreak/>
              <w:t xml:space="preserve">and NHMRC 2008). Recommended approaches to derive LRVs are also provided in US </w:t>
            </w:r>
            <w:r w:rsidR="004F2253">
              <w:rPr>
                <w:b/>
                <w:bCs/>
                <w:szCs w:val="20"/>
                <w:highlight w:val="yellow"/>
              </w:rPr>
              <w:t>E</w:t>
            </w:r>
            <w:r w:rsidR="00FC6A6F" w:rsidRPr="004F2253">
              <w:rPr>
                <w:b/>
                <w:bCs/>
                <w:szCs w:val="20"/>
                <w:highlight w:val="yellow"/>
              </w:rPr>
              <w:t>PA guidance (Jahne</w:t>
            </w:r>
            <w:r w:rsidR="00FC6A6F" w:rsidRPr="004F2253">
              <w:rPr>
                <w:rFonts w:ascii="Cambria Math" w:hAnsi="Cambria Math" w:cs="Cambria Math"/>
                <w:b/>
                <w:bCs/>
                <w:szCs w:val="20"/>
                <w:highlight w:val="yellow"/>
              </w:rPr>
              <w:t> </w:t>
            </w:r>
            <w:r w:rsidR="00FC6A6F" w:rsidRPr="004F2253">
              <w:rPr>
                <w:b/>
                <w:bCs/>
                <w:szCs w:val="20"/>
                <w:highlight w:val="yellow"/>
              </w:rPr>
              <w:t>et</w:t>
            </w:r>
            <w:r w:rsidR="00FC6A6F" w:rsidRPr="004F2253">
              <w:rPr>
                <w:rFonts w:ascii="Cambria Math" w:hAnsi="Cambria Math" w:cs="Cambria Math"/>
                <w:b/>
                <w:bCs/>
                <w:szCs w:val="20"/>
                <w:highlight w:val="yellow"/>
              </w:rPr>
              <w:t> </w:t>
            </w:r>
            <w:r w:rsidR="00FC6A6F" w:rsidRPr="004F2253">
              <w:rPr>
                <w:b/>
                <w:bCs/>
                <w:szCs w:val="20"/>
                <w:highlight w:val="yellow"/>
              </w:rPr>
              <w:t>al.</w:t>
            </w:r>
            <w:r w:rsidR="00FC6A6F" w:rsidRPr="004F2253">
              <w:rPr>
                <w:rFonts w:ascii="Cambria Math" w:hAnsi="Cambria Math" w:cs="Cambria Math"/>
                <w:b/>
                <w:bCs/>
                <w:szCs w:val="20"/>
                <w:highlight w:val="yellow"/>
              </w:rPr>
              <w:t> </w:t>
            </w:r>
            <w:r w:rsidR="00FC6A6F" w:rsidRPr="004F2253">
              <w:rPr>
                <w:b/>
                <w:bCs/>
                <w:szCs w:val="20"/>
                <w:highlight w:val="yellow"/>
              </w:rPr>
              <w:t>2017,</w:t>
            </w:r>
            <w:r w:rsidR="00FC6A6F" w:rsidRPr="004F2253">
              <w:rPr>
                <w:rFonts w:ascii="Cambria Math" w:hAnsi="Cambria Math" w:cs="Cambria Math"/>
                <w:b/>
                <w:bCs/>
                <w:szCs w:val="20"/>
                <w:highlight w:val="yellow"/>
              </w:rPr>
              <w:t> </w:t>
            </w:r>
            <w:r w:rsidR="00FC6A6F" w:rsidRPr="004F2253">
              <w:rPr>
                <w:b/>
                <w:bCs/>
                <w:szCs w:val="20"/>
                <w:highlight w:val="yellow"/>
              </w:rPr>
              <w:t>2025).</w:t>
            </w:r>
            <w:r w:rsidR="00FC6A6F" w:rsidRPr="00FC6A6F">
              <w:rPr>
                <w:szCs w:val="20"/>
              </w:rPr>
              <w:t> </w:t>
            </w:r>
          </w:p>
          <w:p w14:paraId="55C518B2" w14:textId="13EA89A2" w:rsidR="004001B6" w:rsidRPr="001C43D1" w:rsidRDefault="004001B6" w:rsidP="007155C1">
            <w:pPr>
              <w:pStyle w:val="ListParagraph"/>
              <w:widowControl w:val="0"/>
              <w:numPr>
                <w:ilvl w:val="3"/>
                <w:numId w:val="24"/>
              </w:numPr>
              <w:tabs>
                <w:tab w:val="left" w:pos="87"/>
              </w:tabs>
              <w:autoSpaceDE w:val="0"/>
              <w:autoSpaceDN w:val="0"/>
              <w:spacing w:before="60" w:after="120" w:line="240" w:lineRule="atLeast"/>
              <w:ind w:left="87" w:right="585" w:hanging="142"/>
              <w:rPr>
                <w:szCs w:val="20"/>
              </w:rPr>
            </w:pPr>
            <w:r w:rsidRPr="007155C1">
              <w:rPr>
                <w:b/>
                <w:szCs w:val="20"/>
              </w:rPr>
              <w:t>Ocean</w:t>
            </w:r>
            <w:r w:rsidRPr="007155C1">
              <w:rPr>
                <w:b/>
                <w:spacing w:val="-11"/>
                <w:szCs w:val="20"/>
              </w:rPr>
              <w:t xml:space="preserve"> </w:t>
            </w:r>
            <w:r w:rsidRPr="007155C1">
              <w:rPr>
                <w:b/>
                <w:szCs w:val="20"/>
              </w:rPr>
              <w:t>catchments:</w:t>
            </w:r>
            <w:r w:rsidRPr="007155C1">
              <w:rPr>
                <w:b/>
                <w:spacing w:val="-11"/>
                <w:szCs w:val="20"/>
              </w:rPr>
              <w:t xml:space="preserve"> </w:t>
            </w:r>
            <w:r w:rsidR="00DE60DD" w:rsidRPr="005452AC">
              <w:rPr>
                <w:b/>
                <w:bCs/>
                <w:szCs w:val="20"/>
              </w:rPr>
              <w:t>[</w:t>
            </w:r>
            <w:r w:rsidR="00DE60DD" w:rsidRPr="005452AC">
              <w:rPr>
                <w:b/>
                <w:bCs/>
                <w:i/>
                <w:iCs/>
                <w:szCs w:val="20"/>
              </w:rPr>
              <w:t>unchanged text omitted</w:t>
            </w:r>
            <w:r w:rsidR="00DE60DD" w:rsidRPr="005452AC">
              <w:rPr>
                <w:b/>
                <w:bCs/>
                <w:szCs w:val="20"/>
              </w:rPr>
              <w:t>]</w:t>
            </w:r>
            <w:r w:rsidR="00DE60DD">
              <w:rPr>
                <w:szCs w:val="20"/>
              </w:rPr>
              <w:t xml:space="preserve"> </w:t>
            </w:r>
          </w:p>
        </w:tc>
      </w:tr>
      <w:tr w:rsidR="004001B6" w:rsidRPr="007155C1" w14:paraId="20A5881D" w14:textId="77777777" w:rsidTr="1D6DD25F">
        <w:tc>
          <w:tcPr>
            <w:tcW w:w="565" w:type="dxa"/>
          </w:tcPr>
          <w:p w14:paraId="405E04B2" w14:textId="7437471C" w:rsidR="004001B6" w:rsidRPr="007155C1" w:rsidRDefault="000819B5" w:rsidP="007155C1">
            <w:pPr>
              <w:spacing w:before="60" w:after="120" w:line="240" w:lineRule="atLeast"/>
              <w:rPr>
                <w:szCs w:val="20"/>
              </w:rPr>
            </w:pPr>
            <w:r>
              <w:rPr>
                <w:szCs w:val="20"/>
              </w:rPr>
              <w:lastRenderedPageBreak/>
              <w:t>12</w:t>
            </w:r>
          </w:p>
        </w:tc>
        <w:tc>
          <w:tcPr>
            <w:tcW w:w="2129" w:type="dxa"/>
          </w:tcPr>
          <w:p w14:paraId="3660320F" w14:textId="242BCA2B" w:rsidR="00883911" w:rsidRDefault="00C23BD6" w:rsidP="007155C1">
            <w:pPr>
              <w:spacing w:before="60" w:after="120" w:line="240" w:lineRule="atLeast"/>
              <w:rPr>
                <w:color w:val="auto"/>
                <w:szCs w:val="20"/>
              </w:rPr>
            </w:pPr>
            <w:hyperlink r:id="rId27" w:history="1">
              <w:r>
                <w:t xml:space="preserve">Visit </w:t>
              </w:r>
              <w:r>
                <w:rPr>
                  <w:rStyle w:val="Hyperlink"/>
                  <w:szCs w:val="20"/>
                </w:rPr>
                <w:t>C</w:t>
              </w:r>
              <w:r>
                <w:rPr>
                  <w:rStyle w:val="Hyperlink"/>
                </w:rPr>
                <w:t>hapter 5</w:t>
              </w:r>
              <w:r w:rsidR="00883911" w:rsidRPr="007E2D84">
                <w:rPr>
                  <w:rStyle w:val="Hyperlink"/>
                  <w:szCs w:val="20"/>
                </w:rPr>
                <w:t>.4.3 Management of risk from enteric pathogens</w:t>
              </w:r>
            </w:hyperlink>
            <w:r>
              <w:t xml:space="preserve"> of the Guidelines</w:t>
            </w:r>
          </w:p>
          <w:p w14:paraId="5D06855A" w14:textId="016124FA" w:rsidR="007E2D84" w:rsidRPr="007155C1" w:rsidRDefault="007E2D84" w:rsidP="007155C1">
            <w:pPr>
              <w:spacing w:before="60" w:after="120" w:line="240" w:lineRule="atLeast"/>
              <w:rPr>
                <w:color w:val="auto"/>
                <w:szCs w:val="20"/>
              </w:rPr>
            </w:pPr>
            <w:r>
              <w:rPr>
                <w:color w:val="auto"/>
                <w:szCs w:val="20"/>
              </w:rPr>
              <w:t>(p81 of PDF)</w:t>
            </w:r>
          </w:p>
          <w:p w14:paraId="71E6F33B" w14:textId="77777777" w:rsidR="004001B6" w:rsidRPr="007155C1" w:rsidRDefault="004001B6" w:rsidP="007155C1">
            <w:pPr>
              <w:spacing w:before="60" w:after="120" w:line="240" w:lineRule="atLeast"/>
              <w:rPr>
                <w:szCs w:val="20"/>
              </w:rPr>
            </w:pPr>
          </w:p>
        </w:tc>
        <w:tc>
          <w:tcPr>
            <w:tcW w:w="5919" w:type="dxa"/>
          </w:tcPr>
          <w:p w14:paraId="1B273A3D" w14:textId="77777777" w:rsidR="004001B6" w:rsidRPr="007155C1" w:rsidRDefault="00FB5247" w:rsidP="007155C1">
            <w:pPr>
              <w:spacing w:before="60" w:after="120" w:line="240" w:lineRule="atLeast"/>
              <w:rPr>
                <w:color w:val="005F85" w:themeColor="accent2"/>
                <w:szCs w:val="20"/>
              </w:rPr>
            </w:pPr>
            <w:r w:rsidRPr="007155C1">
              <w:rPr>
                <w:color w:val="005F85" w:themeColor="accent2"/>
                <w:szCs w:val="20"/>
              </w:rPr>
              <w:t>5.4.3 Management of risk from enteric pathogens</w:t>
            </w:r>
          </w:p>
          <w:p w14:paraId="4D0FD686" w14:textId="29C30C3F" w:rsidR="00FB5247" w:rsidRPr="007155C1" w:rsidRDefault="00CE5D43" w:rsidP="007155C1">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5A20410E" w14:textId="77777777" w:rsidR="00883911" w:rsidRPr="007155C1" w:rsidRDefault="00883911" w:rsidP="007155C1">
            <w:pPr>
              <w:spacing w:before="60" w:after="120" w:line="240" w:lineRule="atLeast"/>
              <w:rPr>
                <w:szCs w:val="20"/>
              </w:rPr>
            </w:pPr>
            <w:r w:rsidRPr="007155C1">
              <w:rPr>
                <w:szCs w:val="20"/>
              </w:rPr>
              <w:t>However,</w:t>
            </w:r>
            <w:r w:rsidRPr="007155C1">
              <w:rPr>
                <w:spacing w:val="-11"/>
                <w:szCs w:val="20"/>
              </w:rPr>
              <w:t xml:space="preserve"> </w:t>
            </w:r>
            <w:r w:rsidRPr="007155C1">
              <w:rPr>
                <w:szCs w:val="20"/>
              </w:rPr>
              <w:t>contaminated</w:t>
            </w:r>
            <w:r w:rsidRPr="007155C1">
              <w:rPr>
                <w:spacing w:val="-11"/>
                <w:szCs w:val="20"/>
              </w:rPr>
              <w:t xml:space="preserve"> </w:t>
            </w:r>
            <w:r w:rsidRPr="007155C1">
              <w:rPr>
                <w:szCs w:val="20"/>
              </w:rPr>
              <w:t>source</w:t>
            </w:r>
            <w:r w:rsidRPr="007155C1">
              <w:rPr>
                <w:spacing w:val="-11"/>
                <w:szCs w:val="20"/>
              </w:rPr>
              <w:t xml:space="preserve"> </w:t>
            </w:r>
            <w:r w:rsidRPr="007155C1">
              <w:rPr>
                <w:szCs w:val="20"/>
              </w:rPr>
              <w:t>waters</w:t>
            </w:r>
            <w:r w:rsidRPr="007155C1">
              <w:rPr>
                <w:spacing w:val="-11"/>
                <w:szCs w:val="20"/>
              </w:rPr>
              <w:t xml:space="preserve"> </w:t>
            </w:r>
            <w:r w:rsidRPr="007155C1">
              <w:rPr>
                <w:szCs w:val="20"/>
              </w:rPr>
              <w:t>with</w:t>
            </w:r>
            <w:r w:rsidRPr="007155C1">
              <w:rPr>
                <w:spacing w:val="-11"/>
                <w:szCs w:val="20"/>
              </w:rPr>
              <w:t xml:space="preserve"> </w:t>
            </w:r>
            <w:r w:rsidRPr="007155C1">
              <w:rPr>
                <w:szCs w:val="20"/>
              </w:rPr>
              <w:t>inadequate</w:t>
            </w:r>
            <w:r w:rsidRPr="007155C1">
              <w:rPr>
                <w:spacing w:val="-11"/>
                <w:szCs w:val="20"/>
              </w:rPr>
              <w:t xml:space="preserve"> </w:t>
            </w:r>
            <w:r w:rsidRPr="007155C1">
              <w:rPr>
                <w:szCs w:val="20"/>
              </w:rPr>
              <w:t>treatment</w:t>
            </w:r>
            <w:r w:rsidRPr="007155C1">
              <w:rPr>
                <w:spacing w:val="-11"/>
                <w:szCs w:val="20"/>
              </w:rPr>
              <w:t xml:space="preserve"> </w:t>
            </w:r>
            <w:r w:rsidRPr="007155C1">
              <w:rPr>
                <w:szCs w:val="20"/>
              </w:rPr>
              <w:t>are</w:t>
            </w:r>
            <w:r w:rsidRPr="007155C1">
              <w:rPr>
                <w:spacing w:val="-11"/>
                <w:szCs w:val="20"/>
              </w:rPr>
              <w:t xml:space="preserve"> </w:t>
            </w:r>
            <w:r w:rsidRPr="007155C1">
              <w:rPr>
                <w:szCs w:val="20"/>
              </w:rPr>
              <w:t>likely contributors</w:t>
            </w:r>
            <w:r w:rsidRPr="007155C1">
              <w:rPr>
                <w:spacing w:val="-4"/>
                <w:szCs w:val="20"/>
              </w:rPr>
              <w:t xml:space="preserve"> </w:t>
            </w:r>
            <w:r w:rsidRPr="007155C1">
              <w:rPr>
                <w:szCs w:val="20"/>
              </w:rPr>
              <w:t>(see</w:t>
            </w:r>
            <w:r w:rsidRPr="007155C1">
              <w:rPr>
                <w:spacing w:val="-4"/>
                <w:szCs w:val="20"/>
              </w:rPr>
              <w:t xml:space="preserve"> </w:t>
            </w:r>
            <w:r w:rsidRPr="007155C1">
              <w:rPr>
                <w:szCs w:val="20"/>
              </w:rPr>
              <w:t>section</w:t>
            </w:r>
            <w:r w:rsidRPr="007155C1">
              <w:rPr>
                <w:spacing w:val="-4"/>
                <w:szCs w:val="20"/>
              </w:rPr>
              <w:t xml:space="preserve"> </w:t>
            </w:r>
            <w:r w:rsidRPr="007155C1">
              <w:rPr>
                <w:szCs w:val="20"/>
              </w:rPr>
              <w:t>5.3).</w:t>
            </w:r>
          </w:p>
          <w:p w14:paraId="3E857FE1" w14:textId="1D135B1F" w:rsidR="009A2E0C" w:rsidRPr="007155C1" w:rsidRDefault="00CE5D43" w:rsidP="007155C1">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475AD0EB" w14:textId="77777777" w:rsidR="00B95AD2" w:rsidRPr="007155C1" w:rsidRDefault="00B95AD2" w:rsidP="007155C1">
            <w:pPr>
              <w:pStyle w:val="BodyText"/>
              <w:spacing w:before="60" w:after="120" w:line="240" w:lineRule="atLeast"/>
              <w:ind w:left="0"/>
              <w:jc w:val="both"/>
              <w:rPr>
                <w:sz w:val="20"/>
                <w:szCs w:val="20"/>
              </w:rPr>
            </w:pPr>
            <w:r w:rsidRPr="007155C1">
              <w:rPr>
                <w:color w:val="006385"/>
                <w:sz w:val="20"/>
                <w:szCs w:val="20"/>
              </w:rPr>
              <w:t>Benchmark</w:t>
            </w:r>
            <w:r w:rsidRPr="007155C1">
              <w:rPr>
                <w:color w:val="006385"/>
                <w:spacing w:val="-2"/>
                <w:sz w:val="20"/>
                <w:szCs w:val="20"/>
              </w:rPr>
              <w:t xml:space="preserve"> </w:t>
            </w:r>
            <w:r w:rsidRPr="007155C1">
              <w:rPr>
                <w:color w:val="006385"/>
                <w:sz w:val="20"/>
                <w:szCs w:val="20"/>
              </w:rPr>
              <w:t>of</w:t>
            </w:r>
            <w:r w:rsidRPr="007155C1">
              <w:rPr>
                <w:color w:val="006385"/>
                <w:spacing w:val="-2"/>
                <w:sz w:val="20"/>
                <w:szCs w:val="20"/>
              </w:rPr>
              <w:t xml:space="preserve"> </w:t>
            </w:r>
            <w:r w:rsidRPr="007155C1">
              <w:rPr>
                <w:color w:val="006385"/>
                <w:sz w:val="20"/>
                <w:szCs w:val="20"/>
              </w:rPr>
              <w:t>safety:</w:t>
            </w:r>
            <w:r w:rsidRPr="007155C1">
              <w:rPr>
                <w:color w:val="006385"/>
                <w:spacing w:val="-2"/>
                <w:sz w:val="20"/>
                <w:szCs w:val="20"/>
              </w:rPr>
              <w:t xml:space="preserve"> </w:t>
            </w:r>
            <w:r w:rsidRPr="007155C1">
              <w:rPr>
                <w:color w:val="006385"/>
                <w:sz w:val="20"/>
                <w:szCs w:val="20"/>
              </w:rPr>
              <w:t>Microbial</w:t>
            </w:r>
            <w:r w:rsidRPr="007155C1">
              <w:rPr>
                <w:color w:val="006385"/>
                <w:spacing w:val="-2"/>
                <w:sz w:val="20"/>
                <w:szCs w:val="20"/>
              </w:rPr>
              <w:t xml:space="preserve"> </w:t>
            </w:r>
            <w:r w:rsidRPr="007155C1">
              <w:rPr>
                <w:color w:val="006385"/>
                <w:sz w:val="20"/>
                <w:szCs w:val="20"/>
              </w:rPr>
              <w:t>safety</w:t>
            </w:r>
            <w:r w:rsidRPr="007155C1">
              <w:rPr>
                <w:color w:val="006385"/>
                <w:spacing w:val="-2"/>
                <w:sz w:val="20"/>
                <w:szCs w:val="20"/>
              </w:rPr>
              <w:t xml:space="preserve"> </w:t>
            </w:r>
            <w:r w:rsidRPr="007155C1">
              <w:rPr>
                <w:color w:val="006385"/>
                <w:sz w:val="20"/>
                <w:szCs w:val="20"/>
              </w:rPr>
              <w:t>and</w:t>
            </w:r>
            <w:r w:rsidRPr="007155C1">
              <w:rPr>
                <w:color w:val="006385"/>
                <w:spacing w:val="-2"/>
                <w:sz w:val="20"/>
                <w:szCs w:val="20"/>
              </w:rPr>
              <w:t xml:space="preserve"> </w:t>
            </w:r>
            <w:r w:rsidRPr="007155C1">
              <w:rPr>
                <w:color w:val="006385"/>
                <w:sz w:val="20"/>
                <w:szCs w:val="20"/>
              </w:rPr>
              <w:t>the</w:t>
            </w:r>
            <w:r w:rsidRPr="007155C1">
              <w:rPr>
                <w:color w:val="006385"/>
                <w:spacing w:val="-2"/>
                <w:sz w:val="20"/>
                <w:szCs w:val="20"/>
              </w:rPr>
              <w:t xml:space="preserve"> </w:t>
            </w:r>
            <w:r w:rsidRPr="007155C1">
              <w:rPr>
                <w:color w:val="006385"/>
                <w:sz w:val="20"/>
                <w:szCs w:val="20"/>
              </w:rPr>
              <w:t>water</w:t>
            </w:r>
            <w:r w:rsidRPr="007155C1">
              <w:rPr>
                <w:color w:val="006385"/>
                <w:spacing w:val="-2"/>
                <w:sz w:val="20"/>
                <w:szCs w:val="20"/>
              </w:rPr>
              <w:t xml:space="preserve"> </w:t>
            </w:r>
            <w:r w:rsidRPr="007155C1">
              <w:rPr>
                <w:color w:val="006385"/>
                <w:sz w:val="20"/>
                <w:szCs w:val="20"/>
              </w:rPr>
              <w:t>safety</w:t>
            </w:r>
            <w:r w:rsidRPr="007155C1">
              <w:rPr>
                <w:color w:val="006385"/>
                <w:spacing w:val="-2"/>
                <w:sz w:val="20"/>
                <w:szCs w:val="20"/>
              </w:rPr>
              <w:t xml:space="preserve"> continuum</w:t>
            </w:r>
          </w:p>
          <w:p w14:paraId="020D9D05" w14:textId="3BB31540" w:rsidR="00B95AD2" w:rsidRPr="007155C1" w:rsidRDefault="00B95AD2" w:rsidP="007155C1">
            <w:pPr>
              <w:pStyle w:val="BodyText"/>
              <w:spacing w:before="60" w:after="120" w:line="240" w:lineRule="atLeast"/>
              <w:ind w:left="0" w:right="358"/>
              <w:rPr>
                <w:sz w:val="20"/>
                <w:szCs w:val="20"/>
              </w:rPr>
            </w:pPr>
            <w:r w:rsidRPr="007155C1">
              <w:rPr>
                <w:sz w:val="20"/>
                <w:szCs w:val="20"/>
              </w:rPr>
              <w:t>There</w:t>
            </w:r>
            <w:r w:rsidRPr="007155C1">
              <w:rPr>
                <w:spacing w:val="-6"/>
                <w:sz w:val="20"/>
                <w:szCs w:val="20"/>
              </w:rPr>
              <w:t xml:space="preserve"> </w:t>
            </w:r>
            <w:r w:rsidRPr="007155C1">
              <w:rPr>
                <w:sz w:val="20"/>
                <w:szCs w:val="20"/>
              </w:rPr>
              <w:t>is</w:t>
            </w:r>
            <w:r w:rsidRPr="007155C1">
              <w:rPr>
                <w:spacing w:val="-6"/>
                <w:sz w:val="20"/>
                <w:szCs w:val="20"/>
              </w:rPr>
              <w:t xml:space="preserve"> </w:t>
            </w:r>
            <w:r w:rsidRPr="007155C1">
              <w:rPr>
                <w:sz w:val="20"/>
                <w:szCs w:val="20"/>
              </w:rPr>
              <w:t>no</w:t>
            </w:r>
            <w:r w:rsidRPr="007155C1">
              <w:rPr>
                <w:spacing w:val="-6"/>
                <w:sz w:val="20"/>
                <w:szCs w:val="20"/>
              </w:rPr>
              <w:t xml:space="preserve"> </w:t>
            </w:r>
            <w:r w:rsidRPr="007155C1">
              <w:rPr>
                <w:sz w:val="20"/>
                <w:szCs w:val="20"/>
              </w:rPr>
              <w:t>such</w:t>
            </w:r>
            <w:r w:rsidRPr="007155C1">
              <w:rPr>
                <w:spacing w:val="-6"/>
                <w:sz w:val="20"/>
                <w:szCs w:val="20"/>
              </w:rPr>
              <w:t xml:space="preserve"> </w:t>
            </w:r>
            <w:r w:rsidRPr="007155C1">
              <w:rPr>
                <w:sz w:val="20"/>
                <w:szCs w:val="20"/>
              </w:rPr>
              <w:t>thing</w:t>
            </w:r>
            <w:r w:rsidRPr="007155C1">
              <w:rPr>
                <w:spacing w:val="-6"/>
                <w:sz w:val="20"/>
                <w:szCs w:val="20"/>
              </w:rPr>
              <w:t xml:space="preserve"> </w:t>
            </w:r>
            <w:r w:rsidRPr="007155C1">
              <w:rPr>
                <w:sz w:val="20"/>
                <w:szCs w:val="20"/>
              </w:rPr>
              <w:t>as</w:t>
            </w:r>
            <w:r w:rsidRPr="007155C1">
              <w:rPr>
                <w:spacing w:val="-6"/>
                <w:sz w:val="20"/>
                <w:szCs w:val="20"/>
              </w:rPr>
              <w:t xml:space="preserve"> </w:t>
            </w:r>
            <w:r w:rsidRPr="007155C1">
              <w:rPr>
                <w:sz w:val="20"/>
                <w:szCs w:val="20"/>
              </w:rPr>
              <w:t>zero</w:t>
            </w:r>
            <w:r w:rsidRPr="007155C1">
              <w:rPr>
                <w:spacing w:val="-6"/>
                <w:sz w:val="20"/>
                <w:szCs w:val="20"/>
              </w:rPr>
              <w:t xml:space="preserve"> </w:t>
            </w:r>
            <w:r w:rsidRPr="007155C1">
              <w:rPr>
                <w:sz w:val="20"/>
                <w:szCs w:val="20"/>
              </w:rPr>
              <w:t>risk—when</w:t>
            </w:r>
            <w:r w:rsidRPr="007155C1">
              <w:rPr>
                <w:spacing w:val="-6"/>
                <w:sz w:val="20"/>
                <w:szCs w:val="20"/>
              </w:rPr>
              <w:t xml:space="preserve"> </w:t>
            </w:r>
            <w:r w:rsidRPr="007155C1">
              <w:rPr>
                <w:sz w:val="20"/>
                <w:szCs w:val="20"/>
              </w:rPr>
              <w:t>quantifying</w:t>
            </w:r>
            <w:r w:rsidRPr="007155C1">
              <w:rPr>
                <w:spacing w:val="-6"/>
                <w:sz w:val="20"/>
                <w:szCs w:val="20"/>
              </w:rPr>
              <w:t xml:space="preserve"> </w:t>
            </w:r>
            <w:r w:rsidRPr="007155C1">
              <w:rPr>
                <w:sz w:val="20"/>
                <w:szCs w:val="20"/>
              </w:rPr>
              <w:t>microbial</w:t>
            </w:r>
            <w:r w:rsidRPr="007155C1">
              <w:rPr>
                <w:spacing w:val="-6"/>
                <w:sz w:val="20"/>
                <w:szCs w:val="20"/>
              </w:rPr>
              <w:t xml:space="preserve"> </w:t>
            </w:r>
            <w:r w:rsidRPr="007155C1">
              <w:rPr>
                <w:sz w:val="20"/>
                <w:szCs w:val="20"/>
              </w:rPr>
              <w:t>safety</w:t>
            </w:r>
            <w:r w:rsidRPr="007155C1">
              <w:rPr>
                <w:spacing w:val="-6"/>
                <w:sz w:val="20"/>
                <w:szCs w:val="20"/>
              </w:rPr>
              <w:t xml:space="preserve"> </w:t>
            </w:r>
            <w:r w:rsidRPr="007155C1">
              <w:rPr>
                <w:sz w:val="20"/>
                <w:szCs w:val="20"/>
              </w:rPr>
              <w:t>within</w:t>
            </w:r>
            <w:r w:rsidRPr="007155C1">
              <w:rPr>
                <w:spacing w:val="-6"/>
                <w:sz w:val="20"/>
                <w:szCs w:val="20"/>
              </w:rPr>
              <w:t xml:space="preserve"> </w:t>
            </w:r>
            <w:r w:rsidRPr="007155C1">
              <w:rPr>
                <w:sz w:val="20"/>
                <w:szCs w:val="20"/>
              </w:rPr>
              <w:t>a</w:t>
            </w:r>
            <w:r w:rsidRPr="007155C1">
              <w:rPr>
                <w:spacing w:val="-6"/>
                <w:sz w:val="20"/>
                <w:szCs w:val="20"/>
              </w:rPr>
              <w:t xml:space="preserve"> </w:t>
            </w:r>
            <w:r w:rsidRPr="007155C1">
              <w:rPr>
                <w:sz w:val="20"/>
                <w:szCs w:val="20"/>
              </w:rPr>
              <w:t>risk</w:t>
            </w:r>
            <w:r w:rsidRPr="007155C1">
              <w:rPr>
                <w:spacing w:val="-6"/>
                <w:sz w:val="20"/>
                <w:szCs w:val="20"/>
              </w:rPr>
              <w:t xml:space="preserve"> </w:t>
            </w:r>
            <w:r w:rsidRPr="007155C1">
              <w:rPr>
                <w:sz w:val="20"/>
                <w:szCs w:val="20"/>
              </w:rPr>
              <w:t>framework it is necessary to define a level that is considered to be tolerable or safe. The definition of microbial</w:t>
            </w:r>
            <w:r w:rsidRPr="007155C1">
              <w:rPr>
                <w:spacing w:val="-4"/>
                <w:sz w:val="20"/>
                <w:szCs w:val="20"/>
              </w:rPr>
              <w:t xml:space="preserve"> </w:t>
            </w:r>
            <w:r w:rsidRPr="007155C1">
              <w:rPr>
                <w:sz w:val="20"/>
                <w:szCs w:val="20"/>
              </w:rPr>
              <w:t>safety</w:t>
            </w:r>
            <w:r w:rsidRPr="007155C1">
              <w:rPr>
                <w:spacing w:val="-2"/>
                <w:sz w:val="20"/>
                <w:szCs w:val="20"/>
              </w:rPr>
              <w:t xml:space="preserve"> </w:t>
            </w:r>
            <w:r w:rsidRPr="007155C1">
              <w:rPr>
                <w:sz w:val="20"/>
                <w:szCs w:val="20"/>
              </w:rPr>
              <w:t>used</w:t>
            </w:r>
            <w:r w:rsidRPr="007155C1">
              <w:rPr>
                <w:spacing w:val="-1"/>
                <w:sz w:val="20"/>
                <w:szCs w:val="20"/>
              </w:rPr>
              <w:t xml:space="preserve"> </w:t>
            </w:r>
            <w:r w:rsidRPr="007155C1">
              <w:rPr>
                <w:sz w:val="20"/>
                <w:szCs w:val="20"/>
              </w:rPr>
              <w:t>in</w:t>
            </w:r>
            <w:r w:rsidRPr="007155C1">
              <w:rPr>
                <w:spacing w:val="-2"/>
                <w:sz w:val="20"/>
                <w:szCs w:val="20"/>
              </w:rPr>
              <w:t xml:space="preserve"> </w:t>
            </w:r>
            <w:r w:rsidRPr="007155C1">
              <w:rPr>
                <w:sz w:val="20"/>
                <w:szCs w:val="20"/>
              </w:rPr>
              <w:t>these</w:t>
            </w:r>
            <w:r w:rsidRPr="007155C1">
              <w:rPr>
                <w:spacing w:val="-2"/>
                <w:sz w:val="20"/>
                <w:szCs w:val="20"/>
              </w:rPr>
              <w:t xml:space="preserve"> </w:t>
            </w:r>
            <w:r w:rsidRPr="007155C1">
              <w:rPr>
                <w:sz w:val="20"/>
                <w:szCs w:val="20"/>
              </w:rPr>
              <w:t>Guidelines</w:t>
            </w:r>
            <w:r w:rsidRPr="007155C1">
              <w:rPr>
                <w:spacing w:val="-1"/>
                <w:sz w:val="20"/>
                <w:szCs w:val="20"/>
              </w:rPr>
              <w:t xml:space="preserve"> </w:t>
            </w:r>
            <w:r w:rsidRPr="007155C1">
              <w:rPr>
                <w:sz w:val="20"/>
                <w:szCs w:val="20"/>
              </w:rPr>
              <w:t>for</w:t>
            </w:r>
            <w:r w:rsidRPr="007155C1">
              <w:rPr>
                <w:spacing w:val="-2"/>
                <w:sz w:val="20"/>
                <w:szCs w:val="20"/>
              </w:rPr>
              <w:t xml:space="preserve"> </w:t>
            </w:r>
            <w:r w:rsidRPr="007155C1">
              <w:rPr>
                <w:sz w:val="20"/>
                <w:szCs w:val="20"/>
              </w:rPr>
              <w:t>drinking</w:t>
            </w:r>
            <w:r w:rsidRPr="007155C1">
              <w:rPr>
                <w:spacing w:val="-2"/>
                <w:sz w:val="20"/>
                <w:szCs w:val="20"/>
              </w:rPr>
              <w:t xml:space="preserve"> </w:t>
            </w:r>
            <w:r w:rsidRPr="007155C1">
              <w:rPr>
                <w:sz w:val="20"/>
                <w:szCs w:val="20"/>
              </w:rPr>
              <w:t>water</w:t>
            </w:r>
            <w:r w:rsidRPr="007155C1">
              <w:rPr>
                <w:spacing w:val="-1"/>
                <w:sz w:val="20"/>
                <w:szCs w:val="20"/>
              </w:rPr>
              <w:t xml:space="preserve"> </w:t>
            </w:r>
            <w:r w:rsidRPr="007155C1">
              <w:rPr>
                <w:sz w:val="20"/>
                <w:szCs w:val="20"/>
              </w:rPr>
              <w:t>is</w:t>
            </w:r>
            <w:r w:rsidRPr="007155C1">
              <w:rPr>
                <w:spacing w:val="-2"/>
                <w:sz w:val="20"/>
                <w:szCs w:val="20"/>
              </w:rPr>
              <w:t xml:space="preserve"> </w:t>
            </w:r>
            <w:r w:rsidRPr="007155C1">
              <w:rPr>
                <w:sz w:val="20"/>
                <w:szCs w:val="20"/>
              </w:rPr>
              <w:t>a</w:t>
            </w:r>
            <w:r w:rsidRPr="007155C1">
              <w:rPr>
                <w:spacing w:val="-2"/>
                <w:sz w:val="20"/>
                <w:szCs w:val="20"/>
              </w:rPr>
              <w:t xml:space="preserve"> </w:t>
            </w:r>
            <w:r w:rsidRPr="007155C1">
              <w:rPr>
                <w:sz w:val="20"/>
                <w:szCs w:val="20"/>
              </w:rPr>
              <w:t>health</w:t>
            </w:r>
            <w:r w:rsidRPr="007155C1">
              <w:rPr>
                <w:spacing w:val="-1"/>
                <w:sz w:val="20"/>
                <w:szCs w:val="20"/>
              </w:rPr>
              <w:t xml:space="preserve"> </w:t>
            </w:r>
            <w:r w:rsidRPr="007155C1">
              <w:rPr>
                <w:sz w:val="20"/>
                <w:szCs w:val="20"/>
              </w:rPr>
              <w:t>outcome</w:t>
            </w:r>
            <w:r w:rsidRPr="007155C1">
              <w:rPr>
                <w:spacing w:val="-2"/>
                <w:sz w:val="20"/>
                <w:szCs w:val="20"/>
              </w:rPr>
              <w:t xml:space="preserve"> </w:t>
            </w:r>
            <w:r w:rsidRPr="007155C1">
              <w:rPr>
                <w:sz w:val="20"/>
                <w:szCs w:val="20"/>
              </w:rPr>
              <w:t>target</w:t>
            </w:r>
            <w:r w:rsidRPr="007155C1">
              <w:rPr>
                <w:spacing w:val="-2"/>
                <w:sz w:val="20"/>
                <w:szCs w:val="20"/>
              </w:rPr>
              <w:t xml:space="preserve"> </w:t>
            </w:r>
            <w:r w:rsidRPr="007155C1">
              <w:rPr>
                <w:sz w:val="20"/>
                <w:szCs w:val="20"/>
              </w:rPr>
              <w:t>of</w:t>
            </w:r>
            <w:r w:rsidRPr="007155C1">
              <w:rPr>
                <w:spacing w:val="-1"/>
                <w:sz w:val="20"/>
                <w:szCs w:val="20"/>
              </w:rPr>
              <w:t xml:space="preserve"> </w:t>
            </w:r>
            <w:r w:rsidRPr="007155C1">
              <w:rPr>
                <w:sz w:val="20"/>
                <w:szCs w:val="20"/>
              </w:rPr>
              <w:t>1</w:t>
            </w:r>
            <w:r w:rsidRPr="007155C1">
              <w:rPr>
                <w:spacing w:val="-2"/>
                <w:sz w:val="20"/>
                <w:szCs w:val="20"/>
              </w:rPr>
              <w:t xml:space="preserve"> </w:t>
            </w:r>
            <w:r w:rsidRPr="007155C1">
              <w:rPr>
                <w:sz w:val="20"/>
                <w:szCs w:val="20"/>
              </w:rPr>
              <w:t>x</w:t>
            </w:r>
            <w:r w:rsidRPr="007155C1">
              <w:rPr>
                <w:spacing w:val="-1"/>
                <w:sz w:val="20"/>
                <w:szCs w:val="20"/>
              </w:rPr>
              <w:t xml:space="preserve"> </w:t>
            </w:r>
            <w:r w:rsidRPr="007155C1">
              <w:rPr>
                <w:sz w:val="20"/>
                <w:szCs w:val="20"/>
              </w:rPr>
              <w:t>10</w:t>
            </w:r>
            <w:r w:rsidRPr="007155C1">
              <w:rPr>
                <w:position w:val="6"/>
                <w:sz w:val="20"/>
                <w:szCs w:val="20"/>
              </w:rPr>
              <w:t>-</w:t>
            </w:r>
            <w:r w:rsidRPr="007155C1">
              <w:rPr>
                <w:spacing w:val="-10"/>
                <w:position w:val="6"/>
                <w:sz w:val="20"/>
                <w:szCs w:val="20"/>
              </w:rPr>
              <w:t>6</w:t>
            </w:r>
            <w:r w:rsidRPr="007155C1">
              <w:rPr>
                <w:sz w:val="20"/>
                <w:szCs w:val="20"/>
              </w:rPr>
              <w:t xml:space="preserve"> Disability</w:t>
            </w:r>
            <w:r w:rsidRPr="007155C1">
              <w:rPr>
                <w:spacing w:val="-10"/>
                <w:sz w:val="20"/>
                <w:szCs w:val="20"/>
              </w:rPr>
              <w:t xml:space="preserve"> </w:t>
            </w:r>
            <w:r w:rsidRPr="007155C1">
              <w:rPr>
                <w:sz w:val="20"/>
                <w:szCs w:val="20"/>
              </w:rPr>
              <w:t>Adjusted</w:t>
            </w:r>
            <w:r w:rsidRPr="007155C1">
              <w:rPr>
                <w:spacing w:val="-10"/>
                <w:sz w:val="20"/>
                <w:szCs w:val="20"/>
              </w:rPr>
              <w:t xml:space="preserve"> </w:t>
            </w:r>
            <w:r w:rsidRPr="007155C1">
              <w:rPr>
                <w:sz w:val="20"/>
                <w:szCs w:val="20"/>
              </w:rPr>
              <w:t>Life</w:t>
            </w:r>
            <w:r w:rsidRPr="007155C1">
              <w:rPr>
                <w:spacing w:val="-10"/>
                <w:sz w:val="20"/>
                <w:szCs w:val="20"/>
              </w:rPr>
              <w:t xml:space="preserve"> </w:t>
            </w:r>
            <w:r w:rsidRPr="007155C1">
              <w:rPr>
                <w:sz w:val="20"/>
                <w:szCs w:val="20"/>
              </w:rPr>
              <w:t>Years</w:t>
            </w:r>
            <w:r w:rsidRPr="007155C1">
              <w:rPr>
                <w:spacing w:val="-10"/>
                <w:sz w:val="20"/>
                <w:szCs w:val="20"/>
              </w:rPr>
              <w:t xml:space="preserve"> </w:t>
            </w:r>
            <w:r w:rsidRPr="007155C1">
              <w:rPr>
                <w:sz w:val="20"/>
                <w:szCs w:val="20"/>
              </w:rPr>
              <w:t>(DALY</w:t>
            </w:r>
            <w:r w:rsidRPr="007155C1">
              <w:rPr>
                <w:spacing w:val="-10"/>
                <w:sz w:val="20"/>
                <w:szCs w:val="20"/>
              </w:rPr>
              <w:t xml:space="preserve"> </w:t>
            </w:r>
            <w:r w:rsidRPr="007155C1">
              <w:rPr>
                <w:sz w:val="20"/>
                <w:szCs w:val="20"/>
              </w:rPr>
              <w:t>or 1 µDALY)</w:t>
            </w:r>
            <w:r w:rsidRPr="007155C1">
              <w:rPr>
                <w:spacing w:val="-10"/>
                <w:sz w:val="20"/>
                <w:szCs w:val="20"/>
              </w:rPr>
              <w:t xml:space="preserve"> </w:t>
            </w:r>
            <w:r w:rsidRPr="007155C1">
              <w:rPr>
                <w:sz w:val="20"/>
                <w:szCs w:val="20"/>
              </w:rPr>
              <w:t>per person</w:t>
            </w:r>
            <w:r w:rsidR="00B23BB6" w:rsidRPr="007155C1">
              <w:rPr>
                <w:sz w:val="20"/>
                <w:szCs w:val="20"/>
              </w:rPr>
              <w:t xml:space="preserve"> </w:t>
            </w:r>
            <w:r w:rsidRPr="007155C1">
              <w:rPr>
                <w:sz w:val="20"/>
                <w:szCs w:val="20"/>
              </w:rPr>
              <w:t>per</w:t>
            </w:r>
            <w:r w:rsidRPr="007155C1">
              <w:rPr>
                <w:spacing w:val="-10"/>
                <w:sz w:val="20"/>
                <w:szCs w:val="20"/>
              </w:rPr>
              <w:t xml:space="preserve"> </w:t>
            </w:r>
            <w:r w:rsidRPr="007155C1">
              <w:rPr>
                <w:sz w:val="20"/>
                <w:szCs w:val="20"/>
              </w:rPr>
              <w:t>year</w:t>
            </w:r>
            <w:r w:rsidRPr="007155C1">
              <w:rPr>
                <w:spacing w:val="-10"/>
                <w:sz w:val="20"/>
                <w:szCs w:val="20"/>
              </w:rPr>
              <w:t xml:space="preserve"> </w:t>
            </w:r>
            <w:r w:rsidRPr="007155C1">
              <w:rPr>
                <w:sz w:val="20"/>
                <w:szCs w:val="20"/>
              </w:rPr>
              <w:t>(pppy)</w:t>
            </w:r>
            <w:r w:rsidRPr="007155C1">
              <w:rPr>
                <w:spacing w:val="-10"/>
                <w:sz w:val="20"/>
                <w:szCs w:val="20"/>
              </w:rPr>
              <w:t xml:space="preserve"> </w:t>
            </w:r>
            <w:r w:rsidRPr="007155C1">
              <w:rPr>
                <w:sz w:val="20"/>
                <w:szCs w:val="20"/>
              </w:rPr>
              <w:t>(as</w:t>
            </w:r>
            <w:r w:rsidRPr="007155C1">
              <w:rPr>
                <w:spacing w:val="-10"/>
                <w:sz w:val="20"/>
                <w:szCs w:val="20"/>
              </w:rPr>
              <w:t xml:space="preserve"> </w:t>
            </w:r>
            <w:r w:rsidRPr="007155C1">
              <w:rPr>
                <w:sz w:val="20"/>
                <w:szCs w:val="20"/>
              </w:rPr>
              <w:t>discussed</w:t>
            </w:r>
            <w:r w:rsidRPr="007155C1">
              <w:rPr>
                <w:spacing w:val="-10"/>
                <w:sz w:val="20"/>
                <w:szCs w:val="20"/>
              </w:rPr>
              <w:t xml:space="preserve"> </w:t>
            </w:r>
            <w:r w:rsidRPr="007155C1">
              <w:rPr>
                <w:sz w:val="20"/>
                <w:szCs w:val="20"/>
              </w:rPr>
              <w:t xml:space="preserve">in Appendix 3). It is the same health outcome target adopted by the </w:t>
            </w:r>
            <w:r w:rsidRPr="007155C1">
              <w:rPr>
                <w:i/>
                <w:iCs/>
                <w:sz w:val="20"/>
                <w:szCs w:val="20"/>
              </w:rPr>
              <w:t xml:space="preserve">Australian Guidelines for Water Recycling </w:t>
            </w:r>
            <w:r w:rsidRPr="007155C1">
              <w:rPr>
                <w:sz w:val="20"/>
                <w:szCs w:val="20"/>
              </w:rPr>
              <w:t>(2006, 2008, 2009, 2018), WHO (2017) and Health Canada (2019).</w:t>
            </w:r>
          </w:p>
          <w:p w14:paraId="5F4D6D88" w14:textId="24F8987A" w:rsidR="00B95AD2" w:rsidRPr="007155C1" w:rsidRDefault="00B95AD2" w:rsidP="007155C1">
            <w:pPr>
              <w:pStyle w:val="BodyText"/>
              <w:spacing w:before="60" w:after="120" w:line="240" w:lineRule="atLeast"/>
              <w:ind w:left="0"/>
              <w:rPr>
                <w:sz w:val="20"/>
                <w:szCs w:val="20"/>
              </w:rPr>
            </w:pPr>
            <w:r w:rsidRPr="007155C1">
              <w:rPr>
                <w:sz w:val="20"/>
                <w:szCs w:val="20"/>
              </w:rPr>
              <w:t>The</w:t>
            </w:r>
            <w:r w:rsidRPr="007155C1">
              <w:rPr>
                <w:spacing w:val="-6"/>
                <w:sz w:val="20"/>
                <w:szCs w:val="20"/>
              </w:rPr>
              <w:t xml:space="preserve"> </w:t>
            </w:r>
            <w:r w:rsidRPr="007155C1">
              <w:rPr>
                <w:sz w:val="20"/>
                <w:szCs w:val="20"/>
              </w:rPr>
              <w:t>microbial</w:t>
            </w:r>
            <w:r w:rsidRPr="007155C1">
              <w:rPr>
                <w:spacing w:val="-6"/>
                <w:sz w:val="20"/>
                <w:szCs w:val="20"/>
              </w:rPr>
              <w:t xml:space="preserve"> </w:t>
            </w:r>
            <w:r w:rsidRPr="007155C1">
              <w:rPr>
                <w:sz w:val="20"/>
                <w:szCs w:val="20"/>
              </w:rPr>
              <w:t>health</w:t>
            </w:r>
            <w:r w:rsidRPr="007155C1">
              <w:rPr>
                <w:spacing w:val="-6"/>
                <w:sz w:val="20"/>
                <w:szCs w:val="20"/>
              </w:rPr>
              <w:t xml:space="preserve"> </w:t>
            </w:r>
            <w:r w:rsidRPr="007155C1">
              <w:rPr>
                <w:sz w:val="20"/>
                <w:szCs w:val="20"/>
              </w:rPr>
              <w:t>outcome</w:t>
            </w:r>
            <w:r w:rsidRPr="007155C1">
              <w:rPr>
                <w:spacing w:val="-6"/>
                <w:sz w:val="20"/>
                <w:szCs w:val="20"/>
              </w:rPr>
              <w:t xml:space="preserve"> </w:t>
            </w:r>
            <w:r w:rsidRPr="007155C1">
              <w:rPr>
                <w:sz w:val="20"/>
                <w:szCs w:val="20"/>
              </w:rPr>
              <w:t>target</w:t>
            </w:r>
            <w:r w:rsidRPr="007155C1">
              <w:rPr>
                <w:spacing w:val="-6"/>
                <w:sz w:val="20"/>
                <w:szCs w:val="20"/>
              </w:rPr>
              <w:t xml:space="preserve"> </w:t>
            </w:r>
            <w:r w:rsidRPr="007155C1">
              <w:rPr>
                <w:sz w:val="20"/>
                <w:szCs w:val="20"/>
              </w:rPr>
              <w:t>of</w:t>
            </w:r>
            <w:r w:rsidRPr="007155C1">
              <w:rPr>
                <w:spacing w:val="-6"/>
                <w:sz w:val="20"/>
                <w:szCs w:val="20"/>
              </w:rPr>
              <w:t xml:space="preserve"> </w:t>
            </w:r>
            <w:r w:rsidRPr="007155C1">
              <w:rPr>
                <w:sz w:val="20"/>
                <w:szCs w:val="20"/>
              </w:rPr>
              <w:t>1 x</w:t>
            </w:r>
            <w:r w:rsidRPr="007155C1">
              <w:rPr>
                <w:spacing w:val="-6"/>
                <w:sz w:val="20"/>
                <w:szCs w:val="20"/>
              </w:rPr>
              <w:t xml:space="preserve"> </w:t>
            </w:r>
            <w:r w:rsidRPr="007155C1">
              <w:rPr>
                <w:sz w:val="20"/>
                <w:szCs w:val="20"/>
              </w:rPr>
              <w:t>10</w:t>
            </w:r>
            <w:r w:rsidRPr="007155C1">
              <w:rPr>
                <w:position w:val="6"/>
                <w:sz w:val="20"/>
                <w:szCs w:val="20"/>
              </w:rPr>
              <w:t>-6</w:t>
            </w:r>
            <w:r w:rsidRPr="007155C1">
              <w:rPr>
                <w:spacing w:val="18"/>
                <w:position w:val="6"/>
                <w:sz w:val="20"/>
                <w:szCs w:val="20"/>
              </w:rPr>
              <w:t xml:space="preserve"> </w:t>
            </w:r>
            <w:r w:rsidRPr="007155C1">
              <w:rPr>
                <w:sz w:val="20"/>
                <w:szCs w:val="20"/>
              </w:rPr>
              <w:t>DALY</w:t>
            </w:r>
            <w:r w:rsidRPr="007155C1">
              <w:rPr>
                <w:spacing w:val="-6"/>
                <w:sz w:val="20"/>
                <w:szCs w:val="20"/>
              </w:rPr>
              <w:t xml:space="preserve"> </w:t>
            </w:r>
            <w:r w:rsidRPr="007155C1">
              <w:rPr>
                <w:sz w:val="20"/>
                <w:szCs w:val="20"/>
              </w:rPr>
              <w:t>pppy</w:t>
            </w:r>
            <w:r w:rsidRPr="007155C1">
              <w:rPr>
                <w:spacing w:val="-6"/>
                <w:sz w:val="20"/>
                <w:szCs w:val="20"/>
              </w:rPr>
              <w:t xml:space="preserve"> </w:t>
            </w:r>
            <w:r w:rsidRPr="007155C1">
              <w:rPr>
                <w:sz w:val="20"/>
                <w:szCs w:val="20"/>
              </w:rPr>
              <w:t>should</w:t>
            </w:r>
            <w:r w:rsidRPr="007155C1">
              <w:rPr>
                <w:spacing w:val="-6"/>
                <w:sz w:val="20"/>
                <w:szCs w:val="20"/>
              </w:rPr>
              <w:t xml:space="preserve"> </w:t>
            </w:r>
            <w:r w:rsidRPr="007155C1">
              <w:rPr>
                <w:sz w:val="20"/>
                <w:szCs w:val="20"/>
              </w:rPr>
              <w:t>be</w:t>
            </w:r>
            <w:r w:rsidRPr="007155C1">
              <w:rPr>
                <w:spacing w:val="-6"/>
                <w:sz w:val="20"/>
                <w:szCs w:val="20"/>
              </w:rPr>
              <w:t xml:space="preserve"> </w:t>
            </w:r>
            <w:r w:rsidRPr="007155C1">
              <w:rPr>
                <w:sz w:val="20"/>
                <w:szCs w:val="20"/>
              </w:rPr>
              <w:t>applied</w:t>
            </w:r>
            <w:r w:rsidRPr="007155C1">
              <w:rPr>
                <w:spacing w:val="-6"/>
                <w:sz w:val="20"/>
                <w:szCs w:val="20"/>
              </w:rPr>
              <w:t xml:space="preserve"> </w:t>
            </w:r>
            <w:r w:rsidRPr="007155C1">
              <w:rPr>
                <w:sz w:val="20"/>
                <w:szCs w:val="20"/>
              </w:rPr>
              <w:t>as</w:t>
            </w:r>
            <w:r w:rsidRPr="007155C1">
              <w:rPr>
                <w:spacing w:val="-6"/>
                <w:sz w:val="20"/>
                <w:szCs w:val="20"/>
              </w:rPr>
              <w:t xml:space="preserve"> </w:t>
            </w:r>
            <w:r w:rsidRPr="007155C1">
              <w:rPr>
                <w:sz w:val="20"/>
                <w:szCs w:val="20"/>
              </w:rPr>
              <w:t>an</w:t>
            </w:r>
            <w:r w:rsidRPr="007155C1">
              <w:rPr>
                <w:spacing w:val="-6"/>
                <w:sz w:val="20"/>
                <w:szCs w:val="20"/>
              </w:rPr>
              <w:t xml:space="preserve"> </w:t>
            </w:r>
            <w:r w:rsidRPr="007155C1">
              <w:rPr>
                <w:sz w:val="20"/>
                <w:szCs w:val="20"/>
              </w:rPr>
              <w:t>operational benchmark rather than a pass/fail guideline value (Walker 2016). It should not be used as a measure of regulatory compliance. This benchmark serves two important purposes:</w:t>
            </w:r>
          </w:p>
          <w:p w14:paraId="386FD466" w14:textId="77777777" w:rsidR="00B95AD2" w:rsidRPr="007155C1" w:rsidRDefault="00B95AD2" w:rsidP="00783B7F">
            <w:pPr>
              <w:pStyle w:val="ListParagraph"/>
              <w:widowControl w:val="0"/>
              <w:numPr>
                <w:ilvl w:val="0"/>
                <w:numId w:val="25"/>
              </w:numPr>
              <w:tabs>
                <w:tab w:val="left" w:pos="229"/>
              </w:tabs>
              <w:autoSpaceDE w:val="0"/>
              <w:autoSpaceDN w:val="0"/>
              <w:spacing w:before="60" w:after="120" w:line="240" w:lineRule="atLeast"/>
              <w:ind w:left="229" w:hanging="229"/>
              <w:rPr>
                <w:szCs w:val="20"/>
              </w:rPr>
            </w:pPr>
            <w:r w:rsidRPr="007155C1">
              <w:rPr>
                <w:szCs w:val="20"/>
              </w:rPr>
              <w:lastRenderedPageBreak/>
              <w:t>setting</w:t>
            </w:r>
            <w:r w:rsidRPr="007155C1">
              <w:rPr>
                <w:spacing w:val="-3"/>
                <w:szCs w:val="20"/>
              </w:rPr>
              <w:t xml:space="preserve"> </w:t>
            </w:r>
            <w:r w:rsidRPr="007155C1">
              <w:rPr>
                <w:szCs w:val="20"/>
              </w:rPr>
              <w:t>a</w:t>
            </w:r>
            <w:r w:rsidRPr="007155C1">
              <w:rPr>
                <w:spacing w:val="-3"/>
                <w:szCs w:val="20"/>
              </w:rPr>
              <w:t xml:space="preserve"> </w:t>
            </w:r>
            <w:r w:rsidRPr="007155C1">
              <w:rPr>
                <w:szCs w:val="20"/>
              </w:rPr>
              <w:t>definitive</w:t>
            </w:r>
            <w:r w:rsidRPr="007155C1">
              <w:rPr>
                <w:spacing w:val="-3"/>
                <w:szCs w:val="20"/>
              </w:rPr>
              <w:t xml:space="preserve"> </w:t>
            </w:r>
            <w:r w:rsidRPr="007155C1">
              <w:rPr>
                <w:szCs w:val="20"/>
              </w:rPr>
              <w:t>target</w:t>
            </w:r>
            <w:r w:rsidRPr="007155C1">
              <w:rPr>
                <w:spacing w:val="-2"/>
                <w:szCs w:val="20"/>
              </w:rPr>
              <w:t xml:space="preserve"> </w:t>
            </w:r>
            <w:r w:rsidRPr="007155C1">
              <w:rPr>
                <w:szCs w:val="20"/>
              </w:rPr>
              <w:t>for</w:t>
            </w:r>
            <w:r w:rsidRPr="007155C1">
              <w:rPr>
                <w:spacing w:val="-3"/>
                <w:szCs w:val="20"/>
              </w:rPr>
              <w:t xml:space="preserve"> </w:t>
            </w:r>
            <w:r w:rsidRPr="007155C1">
              <w:rPr>
                <w:szCs w:val="20"/>
              </w:rPr>
              <w:t>defining</w:t>
            </w:r>
            <w:r w:rsidRPr="007155C1">
              <w:rPr>
                <w:spacing w:val="-3"/>
                <w:szCs w:val="20"/>
              </w:rPr>
              <w:t xml:space="preserve"> </w:t>
            </w:r>
            <w:r w:rsidRPr="007155C1">
              <w:rPr>
                <w:szCs w:val="20"/>
              </w:rPr>
              <w:t>microbially-safe</w:t>
            </w:r>
            <w:r w:rsidRPr="007155C1">
              <w:rPr>
                <w:spacing w:val="-3"/>
                <w:szCs w:val="20"/>
              </w:rPr>
              <w:t xml:space="preserve"> </w:t>
            </w:r>
            <w:r w:rsidRPr="007155C1">
              <w:rPr>
                <w:szCs w:val="20"/>
              </w:rPr>
              <w:t>drinking</w:t>
            </w:r>
            <w:r w:rsidRPr="007155C1">
              <w:rPr>
                <w:spacing w:val="-2"/>
                <w:szCs w:val="20"/>
              </w:rPr>
              <w:t xml:space="preserve"> water</w:t>
            </w:r>
          </w:p>
          <w:p w14:paraId="35341D4E" w14:textId="77777777" w:rsidR="00B95AD2" w:rsidRPr="007155C1" w:rsidRDefault="00B95AD2" w:rsidP="00783B7F">
            <w:pPr>
              <w:pStyle w:val="ListParagraph"/>
              <w:widowControl w:val="0"/>
              <w:numPr>
                <w:ilvl w:val="0"/>
                <w:numId w:val="25"/>
              </w:numPr>
              <w:tabs>
                <w:tab w:val="left" w:pos="229"/>
              </w:tabs>
              <w:autoSpaceDE w:val="0"/>
              <w:autoSpaceDN w:val="0"/>
              <w:spacing w:before="60" w:after="120" w:line="240" w:lineRule="atLeast"/>
              <w:ind w:left="229" w:right="449" w:hanging="229"/>
              <w:rPr>
                <w:szCs w:val="20"/>
              </w:rPr>
            </w:pPr>
            <w:r w:rsidRPr="007155C1">
              <w:rPr>
                <w:szCs w:val="20"/>
              </w:rPr>
              <w:t>informing</w:t>
            </w:r>
            <w:r w:rsidRPr="007155C1">
              <w:rPr>
                <w:spacing w:val="-6"/>
                <w:szCs w:val="20"/>
              </w:rPr>
              <w:t xml:space="preserve"> </w:t>
            </w:r>
            <w:r w:rsidRPr="007155C1">
              <w:rPr>
                <w:szCs w:val="20"/>
              </w:rPr>
              <w:t>improvement</w:t>
            </w:r>
            <w:r w:rsidRPr="007155C1">
              <w:rPr>
                <w:spacing w:val="-6"/>
                <w:szCs w:val="20"/>
              </w:rPr>
              <w:t xml:space="preserve"> </w:t>
            </w:r>
            <w:r w:rsidRPr="007155C1">
              <w:rPr>
                <w:szCs w:val="20"/>
              </w:rPr>
              <w:t>programs</w:t>
            </w:r>
            <w:r w:rsidRPr="007155C1">
              <w:rPr>
                <w:spacing w:val="-6"/>
                <w:szCs w:val="20"/>
              </w:rPr>
              <w:t xml:space="preserve"> </w:t>
            </w:r>
            <w:r w:rsidRPr="007155C1">
              <w:rPr>
                <w:szCs w:val="20"/>
              </w:rPr>
              <w:t>to</w:t>
            </w:r>
            <w:r w:rsidRPr="007155C1">
              <w:rPr>
                <w:spacing w:val="-6"/>
                <w:szCs w:val="20"/>
              </w:rPr>
              <w:t xml:space="preserve"> </w:t>
            </w:r>
            <w:r w:rsidRPr="007155C1">
              <w:rPr>
                <w:szCs w:val="20"/>
              </w:rPr>
              <w:t>enhance</w:t>
            </w:r>
            <w:r w:rsidRPr="007155C1">
              <w:rPr>
                <w:spacing w:val="-6"/>
                <w:szCs w:val="20"/>
              </w:rPr>
              <w:t xml:space="preserve"> </w:t>
            </w:r>
            <w:r w:rsidRPr="007155C1">
              <w:rPr>
                <w:szCs w:val="20"/>
              </w:rPr>
              <w:t>safety</w:t>
            </w:r>
            <w:r w:rsidRPr="007155C1">
              <w:rPr>
                <w:spacing w:val="-6"/>
                <w:szCs w:val="20"/>
              </w:rPr>
              <w:t xml:space="preserve"> </w:t>
            </w:r>
            <w:r w:rsidRPr="007155C1">
              <w:rPr>
                <w:szCs w:val="20"/>
              </w:rPr>
              <w:t>of</w:t>
            </w:r>
            <w:r w:rsidRPr="007155C1">
              <w:rPr>
                <w:spacing w:val="-6"/>
                <w:szCs w:val="20"/>
              </w:rPr>
              <w:t xml:space="preserve"> </w:t>
            </w:r>
            <w:r w:rsidRPr="007155C1">
              <w:rPr>
                <w:szCs w:val="20"/>
              </w:rPr>
              <w:t>drinking</w:t>
            </w:r>
            <w:r w:rsidRPr="007155C1">
              <w:rPr>
                <w:spacing w:val="-6"/>
                <w:szCs w:val="20"/>
              </w:rPr>
              <w:t xml:space="preserve"> </w:t>
            </w:r>
            <w:r w:rsidRPr="007155C1">
              <w:rPr>
                <w:szCs w:val="20"/>
              </w:rPr>
              <w:t>water</w:t>
            </w:r>
            <w:r w:rsidRPr="007155C1">
              <w:rPr>
                <w:spacing w:val="-6"/>
                <w:szCs w:val="20"/>
              </w:rPr>
              <w:t xml:space="preserve"> </w:t>
            </w:r>
            <w:r w:rsidRPr="007155C1">
              <w:rPr>
                <w:szCs w:val="20"/>
              </w:rPr>
              <w:t>as</w:t>
            </w:r>
            <w:r w:rsidRPr="007155C1">
              <w:rPr>
                <w:spacing w:val="-6"/>
                <w:szCs w:val="20"/>
              </w:rPr>
              <w:t xml:space="preserve"> </w:t>
            </w:r>
            <w:r w:rsidRPr="007155C1">
              <w:rPr>
                <w:szCs w:val="20"/>
              </w:rPr>
              <w:t>per</w:t>
            </w:r>
            <w:r w:rsidRPr="007155C1">
              <w:rPr>
                <w:spacing w:val="-6"/>
                <w:szCs w:val="20"/>
              </w:rPr>
              <w:t xml:space="preserve"> </w:t>
            </w:r>
            <w:r w:rsidRPr="007155C1">
              <w:rPr>
                <w:szCs w:val="20"/>
              </w:rPr>
              <w:t>element</w:t>
            </w:r>
            <w:r w:rsidRPr="007155C1">
              <w:rPr>
                <w:spacing w:val="-6"/>
                <w:szCs w:val="20"/>
              </w:rPr>
              <w:t xml:space="preserve"> </w:t>
            </w:r>
            <w:r w:rsidRPr="007155C1">
              <w:rPr>
                <w:szCs w:val="20"/>
              </w:rPr>
              <w:t>12</w:t>
            </w:r>
            <w:r w:rsidRPr="007155C1">
              <w:rPr>
                <w:spacing w:val="-6"/>
                <w:szCs w:val="20"/>
              </w:rPr>
              <w:t xml:space="preserve"> </w:t>
            </w:r>
            <w:r w:rsidRPr="007155C1">
              <w:rPr>
                <w:szCs w:val="20"/>
              </w:rPr>
              <w:t>of the Framework for Management of Drinking Water Quality.</w:t>
            </w:r>
          </w:p>
          <w:p w14:paraId="04871524" w14:textId="36E50003" w:rsidR="009A2E0C" w:rsidRPr="007155C1" w:rsidRDefault="00B95AD2" w:rsidP="007155C1">
            <w:pPr>
              <w:spacing w:before="60" w:after="120" w:line="240" w:lineRule="atLeast"/>
              <w:rPr>
                <w:spacing w:val="-2"/>
                <w:szCs w:val="20"/>
              </w:rPr>
            </w:pPr>
            <w:r w:rsidRPr="007155C1">
              <w:rPr>
                <w:spacing w:val="-2"/>
                <w:szCs w:val="20"/>
              </w:rPr>
              <w:t>Immediate</w:t>
            </w:r>
            <w:r w:rsidRPr="007155C1">
              <w:rPr>
                <w:spacing w:val="-13"/>
                <w:szCs w:val="20"/>
              </w:rPr>
              <w:t xml:space="preserve"> </w:t>
            </w:r>
            <w:r w:rsidRPr="007155C1">
              <w:rPr>
                <w:spacing w:val="-2"/>
                <w:szCs w:val="20"/>
              </w:rPr>
              <w:t>compliance</w:t>
            </w:r>
            <w:r w:rsidRPr="007155C1">
              <w:rPr>
                <w:spacing w:val="-12"/>
                <w:szCs w:val="20"/>
              </w:rPr>
              <w:t xml:space="preserve"> </w:t>
            </w:r>
            <w:r w:rsidRPr="007155C1">
              <w:rPr>
                <w:spacing w:val="-2"/>
                <w:szCs w:val="20"/>
              </w:rPr>
              <w:t>of</w:t>
            </w:r>
            <w:r w:rsidRPr="007155C1">
              <w:rPr>
                <w:spacing w:val="-12"/>
                <w:szCs w:val="20"/>
              </w:rPr>
              <w:t xml:space="preserve"> </w:t>
            </w:r>
            <w:r w:rsidRPr="007155C1">
              <w:rPr>
                <w:spacing w:val="-2"/>
                <w:szCs w:val="20"/>
              </w:rPr>
              <w:t>all</w:t>
            </w:r>
            <w:r w:rsidRPr="007155C1">
              <w:rPr>
                <w:spacing w:val="-12"/>
                <w:szCs w:val="20"/>
              </w:rPr>
              <w:t xml:space="preserve"> </w:t>
            </w:r>
            <w:r w:rsidRPr="007155C1">
              <w:rPr>
                <w:spacing w:val="-2"/>
                <w:szCs w:val="20"/>
              </w:rPr>
              <w:t>drinking</w:t>
            </w:r>
            <w:r w:rsidRPr="007155C1">
              <w:rPr>
                <w:spacing w:val="-13"/>
                <w:szCs w:val="20"/>
              </w:rPr>
              <w:t xml:space="preserve"> </w:t>
            </w:r>
            <w:r w:rsidRPr="007155C1">
              <w:rPr>
                <w:spacing w:val="-2"/>
                <w:szCs w:val="20"/>
              </w:rPr>
              <w:t>water</w:t>
            </w:r>
            <w:r w:rsidRPr="007155C1">
              <w:rPr>
                <w:spacing w:val="-12"/>
                <w:szCs w:val="20"/>
              </w:rPr>
              <w:t xml:space="preserve"> </w:t>
            </w:r>
            <w:r w:rsidRPr="007155C1">
              <w:rPr>
                <w:spacing w:val="-2"/>
                <w:szCs w:val="20"/>
              </w:rPr>
              <w:t>supplies</w:t>
            </w:r>
            <w:r w:rsidRPr="007155C1">
              <w:rPr>
                <w:spacing w:val="-12"/>
                <w:szCs w:val="20"/>
              </w:rPr>
              <w:t xml:space="preserve"> </w:t>
            </w:r>
            <w:r w:rsidRPr="007155C1">
              <w:rPr>
                <w:spacing w:val="-2"/>
                <w:szCs w:val="20"/>
              </w:rPr>
              <w:t>with</w:t>
            </w:r>
            <w:r w:rsidRPr="007155C1">
              <w:rPr>
                <w:spacing w:val="-12"/>
                <w:szCs w:val="20"/>
              </w:rPr>
              <w:t xml:space="preserve"> </w:t>
            </w:r>
            <w:r w:rsidRPr="007155C1">
              <w:rPr>
                <w:spacing w:val="-2"/>
                <w:szCs w:val="20"/>
              </w:rPr>
              <w:t>the</w:t>
            </w:r>
            <w:r w:rsidRPr="007155C1">
              <w:rPr>
                <w:spacing w:val="-13"/>
                <w:szCs w:val="20"/>
              </w:rPr>
              <w:t xml:space="preserve"> </w:t>
            </w:r>
            <w:r w:rsidRPr="007155C1">
              <w:rPr>
                <w:spacing w:val="-2"/>
                <w:szCs w:val="20"/>
              </w:rPr>
              <w:t>health</w:t>
            </w:r>
            <w:r w:rsidRPr="007155C1">
              <w:rPr>
                <w:spacing w:val="-12"/>
                <w:szCs w:val="20"/>
              </w:rPr>
              <w:t xml:space="preserve"> </w:t>
            </w:r>
            <w:r w:rsidRPr="007155C1">
              <w:rPr>
                <w:spacing w:val="-2"/>
                <w:szCs w:val="20"/>
              </w:rPr>
              <w:t>outcome</w:t>
            </w:r>
            <w:r w:rsidRPr="007155C1">
              <w:rPr>
                <w:spacing w:val="-12"/>
                <w:szCs w:val="20"/>
              </w:rPr>
              <w:t xml:space="preserve"> </w:t>
            </w:r>
            <w:r w:rsidRPr="007155C1">
              <w:rPr>
                <w:spacing w:val="-2"/>
                <w:szCs w:val="20"/>
              </w:rPr>
              <w:t>target</w:t>
            </w:r>
            <w:r w:rsidRPr="007155C1">
              <w:rPr>
                <w:spacing w:val="-12"/>
                <w:szCs w:val="20"/>
              </w:rPr>
              <w:t xml:space="preserve"> </w:t>
            </w:r>
            <w:r w:rsidRPr="007155C1">
              <w:rPr>
                <w:spacing w:val="-2"/>
                <w:szCs w:val="20"/>
              </w:rPr>
              <w:t>of</w:t>
            </w:r>
            <w:r w:rsidRPr="007155C1">
              <w:rPr>
                <w:spacing w:val="-13"/>
                <w:szCs w:val="20"/>
              </w:rPr>
              <w:t xml:space="preserve"> </w:t>
            </w:r>
            <w:r w:rsidRPr="007155C1">
              <w:rPr>
                <w:spacing w:val="-2"/>
                <w:szCs w:val="20"/>
              </w:rPr>
              <w:t>1</w:t>
            </w:r>
            <w:r w:rsidRPr="007155C1">
              <w:rPr>
                <w:szCs w:val="20"/>
              </w:rPr>
              <w:t xml:space="preserve"> x10</w:t>
            </w:r>
            <w:r w:rsidRPr="007155C1">
              <w:rPr>
                <w:szCs w:val="20"/>
                <w:vertAlign w:val="superscript"/>
              </w:rPr>
              <w:t>-6</w:t>
            </w:r>
            <w:r w:rsidRPr="007155C1">
              <w:rPr>
                <w:spacing w:val="-2"/>
                <w:szCs w:val="20"/>
              </w:rPr>
              <w:t xml:space="preserve"> DALY</w:t>
            </w:r>
            <w:r w:rsidRPr="007155C1">
              <w:rPr>
                <w:szCs w:val="20"/>
              </w:rPr>
              <w:t xml:space="preserve"> ppp</w:t>
            </w:r>
            <w:r w:rsidRPr="007155C1">
              <w:rPr>
                <w:spacing w:val="-2"/>
                <w:szCs w:val="20"/>
              </w:rPr>
              <w:t>y</w:t>
            </w:r>
            <w:r w:rsidRPr="007155C1">
              <w:rPr>
                <w:spacing w:val="-13"/>
                <w:szCs w:val="20"/>
              </w:rPr>
              <w:t xml:space="preserve"> </w:t>
            </w:r>
            <w:r w:rsidRPr="007155C1">
              <w:rPr>
                <w:spacing w:val="-2"/>
                <w:szCs w:val="20"/>
              </w:rPr>
              <w:t>is</w:t>
            </w:r>
            <w:r w:rsidRPr="007155C1">
              <w:rPr>
                <w:spacing w:val="-12"/>
                <w:szCs w:val="20"/>
              </w:rPr>
              <w:t xml:space="preserve"> </w:t>
            </w:r>
            <w:r w:rsidRPr="007155C1">
              <w:rPr>
                <w:spacing w:val="-2"/>
                <w:szCs w:val="20"/>
              </w:rPr>
              <w:t>not</w:t>
            </w:r>
            <w:r w:rsidRPr="007155C1">
              <w:rPr>
                <w:spacing w:val="-12"/>
                <w:szCs w:val="20"/>
              </w:rPr>
              <w:t xml:space="preserve"> </w:t>
            </w:r>
            <w:r w:rsidRPr="007155C1">
              <w:rPr>
                <w:spacing w:val="-2"/>
                <w:szCs w:val="20"/>
              </w:rPr>
              <w:t>expected</w:t>
            </w:r>
            <w:r w:rsidRPr="007155C1">
              <w:rPr>
                <w:spacing w:val="-12"/>
                <w:szCs w:val="20"/>
              </w:rPr>
              <w:t xml:space="preserve"> </w:t>
            </w:r>
            <w:r w:rsidRPr="007155C1">
              <w:rPr>
                <w:spacing w:val="-2"/>
                <w:szCs w:val="20"/>
              </w:rPr>
              <w:t>(see</w:t>
            </w:r>
            <w:r w:rsidRPr="007155C1">
              <w:rPr>
                <w:spacing w:val="-13"/>
                <w:szCs w:val="20"/>
              </w:rPr>
              <w:t xml:space="preserve"> </w:t>
            </w:r>
            <w:r w:rsidRPr="007155C1">
              <w:rPr>
                <w:spacing w:val="-2"/>
                <w:szCs w:val="20"/>
              </w:rPr>
              <w:t>Box</w:t>
            </w:r>
            <w:r w:rsidRPr="007155C1">
              <w:rPr>
                <w:spacing w:val="-12"/>
                <w:szCs w:val="20"/>
              </w:rPr>
              <w:t xml:space="preserve"> </w:t>
            </w:r>
            <w:r w:rsidRPr="007155C1">
              <w:rPr>
                <w:spacing w:val="-2"/>
                <w:szCs w:val="20"/>
              </w:rPr>
              <w:t>5.1).</w:t>
            </w:r>
          </w:p>
          <w:p w14:paraId="2A48D35B" w14:textId="12C3CF68" w:rsidR="00EE724D" w:rsidRPr="007155C1" w:rsidRDefault="00CE5D43" w:rsidP="007155C1">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461A3BA8" w14:textId="77777777" w:rsidR="004B4A34" w:rsidRPr="007155C1" w:rsidRDefault="004B4A34" w:rsidP="007155C1">
            <w:pPr>
              <w:pStyle w:val="BodyText"/>
              <w:spacing w:before="60" w:after="120" w:line="240" w:lineRule="atLeast"/>
              <w:ind w:left="0" w:right="358"/>
              <w:rPr>
                <w:sz w:val="20"/>
                <w:szCs w:val="20"/>
              </w:rPr>
            </w:pPr>
            <w:r w:rsidRPr="007155C1">
              <w:rPr>
                <w:sz w:val="20"/>
                <w:szCs w:val="20"/>
              </w:rPr>
              <w:t>The greater the shortfall between the estimated risk associated with the water supply and the 1 × 10</w:t>
            </w:r>
            <w:r w:rsidRPr="007155C1">
              <w:rPr>
                <w:position w:val="6"/>
                <w:sz w:val="20"/>
                <w:szCs w:val="20"/>
              </w:rPr>
              <w:t>-6</w:t>
            </w:r>
            <w:r w:rsidRPr="007155C1">
              <w:rPr>
                <w:spacing w:val="30"/>
                <w:position w:val="6"/>
                <w:sz w:val="20"/>
                <w:szCs w:val="20"/>
              </w:rPr>
              <w:t xml:space="preserve"> </w:t>
            </w:r>
            <w:r w:rsidRPr="007155C1">
              <w:rPr>
                <w:sz w:val="20"/>
                <w:szCs w:val="20"/>
              </w:rPr>
              <w:t>DALY</w:t>
            </w:r>
          </w:p>
          <w:p w14:paraId="440E2514" w14:textId="4A6148B0" w:rsidR="00EE724D" w:rsidRPr="007155C1" w:rsidRDefault="004B4A34" w:rsidP="007155C1">
            <w:pPr>
              <w:pStyle w:val="BodyText"/>
              <w:spacing w:before="60" w:after="120" w:line="240" w:lineRule="atLeast"/>
              <w:ind w:left="0"/>
              <w:rPr>
                <w:sz w:val="20"/>
                <w:szCs w:val="20"/>
              </w:rPr>
            </w:pPr>
            <w:r w:rsidRPr="007155C1">
              <w:rPr>
                <w:sz w:val="20"/>
                <w:szCs w:val="20"/>
              </w:rPr>
              <w:t>(1</w:t>
            </w:r>
            <w:r w:rsidRPr="007155C1">
              <w:rPr>
                <w:spacing w:val="-7"/>
                <w:sz w:val="20"/>
                <w:szCs w:val="20"/>
              </w:rPr>
              <w:t xml:space="preserve"> </w:t>
            </w:r>
            <w:r w:rsidRPr="007155C1">
              <w:rPr>
                <w:sz w:val="20"/>
                <w:szCs w:val="20"/>
              </w:rPr>
              <w:t>µDALY) pppy</w:t>
            </w:r>
            <w:r w:rsidRPr="007155C1">
              <w:rPr>
                <w:spacing w:val="-7"/>
                <w:sz w:val="20"/>
                <w:szCs w:val="20"/>
              </w:rPr>
              <w:t xml:space="preserve"> </w:t>
            </w:r>
            <w:r w:rsidRPr="007155C1">
              <w:rPr>
                <w:sz w:val="20"/>
                <w:szCs w:val="20"/>
              </w:rPr>
              <w:t>target,</w:t>
            </w:r>
            <w:r w:rsidRPr="007155C1">
              <w:rPr>
                <w:spacing w:val="-7"/>
                <w:sz w:val="20"/>
                <w:szCs w:val="20"/>
              </w:rPr>
              <w:t xml:space="preserve"> </w:t>
            </w:r>
            <w:r w:rsidRPr="007155C1">
              <w:rPr>
                <w:sz w:val="20"/>
                <w:szCs w:val="20"/>
              </w:rPr>
              <w:t>the</w:t>
            </w:r>
            <w:r w:rsidRPr="007155C1">
              <w:rPr>
                <w:spacing w:val="-7"/>
                <w:sz w:val="20"/>
                <w:szCs w:val="20"/>
              </w:rPr>
              <w:t xml:space="preserve"> </w:t>
            </w:r>
            <w:r w:rsidRPr="007155C1">
              <w:rPr>
                <w:sz w:val="20"/>
                <w:szCs w:val="20"/>
              </w:rPr>
              <w:t>more</w:t>
            </w:r>
            <w:r w:rsidRPr="007155C1">
              <w:rPr>
                <w:spacing w:val="-7"/>
                <w:sz w:val="20"/>
                <w:szCs w:val="20"/>
              </w:rPr>
              <w:t xml:space="preserve"> </w:t>
            </w:r>
            <w:r w:rsidRPr="007155C1">
              <w:rPr>
                <w:sz w:val="20"/>
                <w:szCs w:val="20"/>
              </w:rPr>
              <w:t>urgent</w:t>
            </w:r>
            <w:r w:rsidRPr="007155C1">
              <w:rPr>
                <w:spacing w:val="-7"/>
                <w:sz w:val="20"/>
                <w:szCs w:val="20"/>
              </w:rPr>
              <w:t xml:space="preserve"> </w:t>
            </w:r>
            <w:r w:rsidRPr="007155C1">
              <w:rPr>
                <w:sz w:val="20"/>
                <w:szCs w:val="20"/>
              </w:rPr>
              <w:t>and</w:t>
            </w:r>
            <w:r w:rsidRPr="007155C1">
              <w:rPr>
                <w:spacing w:val="-7"/>
                <w:sz w:val="20"/>
                <w:szCs w:val="20"/>
              </w:rPr>
              <w:t xml:space="preserve"> </w:t>
            </w:r>
            <w:r w:rsidRPr="007155C1">
              <w:rPr>
                <w:sz w:val="20"/>
                <w:szCs w:val="20"/>
              </w:rPr>
              <w:t>significant</w:t>
            </w:r>
            <w:r w:rsidRPr="007155C1">
              <w:rPr>
                <w:spacing w:val="-7"/>
                <w:sz w:val="20"/>
                <w:szCs w:val="20"/>
              </w:rPr>
              <w:t xml:space="preserve"> </w:t>
            </w:r>
            <w:r w:rsidRPr="007155C1">
              <w:rPr>
                <w:sz w:val="20"/>
                <w:szCs w:val="20"/>
              </w:rPr>
              <w:t>the</w:t>
            </w:r>
            <w:r w:rsidRPr="007155C1">
              <w:rPr>
                <w:spacing w:val="-7"/>
                <w:sz w:val="20"/>
                <w:szCs w:val="20"/>
              </w:rPr>
              <w:t xml:space="preserve"> </w:t>
            </w:r>
            <w:r w:rsidRPr="007155C1">
              <w:rPr>
                <w:sz w:val="20"/>
                <w:szCs w:val="20"/>
              </w:rPr>
              <w:t>action</w:t>
            </w:r>
            <w:r w:rsidRPr="007155C1">
              <w:rPr>
                <w:spacing w:val="-7"/>
                <w:sz w:val="20"/>
                <w:szCs w:val="20"/>
              </w:rPr>
              <w:t xml:space="preserve"> </w:t>
            </w:r>
            <w:r w:rsidRPr="007155C1">
              <w:rPr>
                <w:sz w:val="20"/>
                <w:szCs w:val="20"/>
              </w:rPr>
              <w:t>required</w:t>
            </w:r>
            <w:r w:rsidRPr="007155C1">
              <w:rPr>
                <w:spacing w:val="-7"/>
                <w:sz w:val="20"/>
                <w:szCs w:val="20"/>
              </w:rPr>
              <w:t xml:space="preserve"> </w:t>
            </w:r>
            <w:r w:rsidRPr="007155C1">
              <w:rPr>
                <w:sz w:val="20"/>
                <w:szCs w:val="20"/>
              </w:rPr>
              <w:t>to</w:t>
            </w:r>
            <w:r w:rsidRPr="007155C1">
              <w:rPr>
                <w:spacing w:val="-7"/>
                <w:sz w:val="20"/>
                <w:szCs w:val="20"/>
              </w:rPr>
              <w:t xml:space="preserve"> </w:t>
            </w:r>
            <w:r w:rsidRPr="007155C1">
              <w:rPr>
                <w:sz w:val="20"/>
                <w:szCs w:val="20"/>
              </w:rPr>
              <w:t>move</w:t>
            </w:r>
            <w:r w:rsidRPr="007155C1">
              <w:rPr>
                <w:spacing w:val="-7"/>
                <w:sz w:val="20"/>
                <w:szCs w:val="20"/>
              </w:rPr>
              <w:t xml:space="preserve"> </w:t>
            </w:r>
            <w:r w:rsidRPr="007155C1">
              <w:rPr>
                <w:sz w:val="20"/>
                <w:szCs w:val="20"/>
              </w:rPr>
              <w:t>the</w:t>
            </w:r>
            <w:r w:rsidRPr="007155C1">
              <w:rPr>
                <w:spacing w:val="-7"/>
                <w:sz w:val="20"/>
                <w:szCs w:val="20"/>
              </w:rPr>
              <w:t xml:space="preserve"> </w:t>
            </w:r>
            <w:r w:rsidRPr="007155C1">
              <w:rPr>
                <w:sz w:val="20"/>
                <w:szCs w:val="20"/>
              </w:rPr>
              <w:t>supply towards the benchmark value (Box 5.3).</w:t>
            </w:r>
          </w:p>
        </w:tc>
        <w:tc>
          <w:tcPr>
            <w:tcW w:w="7264" w:type="dxa"/>
          </w:tcPr>
          <w:p w14:paraId="7550CE74" w14:textId="77777777" w:rsidR="00883911" w:rsidRPr="007155C1" w:rsidRDefault="00883911" w:rsidP="007155C1">
            <w:pPr>
              <w:spacing w:before="60" w:after="120" w:line="240" w:lineRule="atLeast"/>
              <w:rPr>
                <w:color w:val="005F85" w:themeColor="accent2"/>
                <w:szCs w:val="20"/>
              </w:rPr>
            </w:pPr>
            <w:r w:rsidRPr="007155C1">
              <w:rPr>
                <w:color w:val="005F85" w:themeColor="accent2"/>
                <w:szCs w:val="20"/>
              </w:rPr>
              <w:lastRenderedPageBreak/>
              <w:t>5.4.3 Management of risk from enteric pathogens</w:t>
            </w:r>
          </w:p>
          <w:p w14:paraId="380D40BC" w14:textId="18155220" w:rsidR="00883911" w:rsidRPr="007155C1" w:rsidRDefault="00CE5D43" w:rsidP="007155C1">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5870646D" w14:textId="77777777" w:rsidR="004001B6" w:rsidRPr="007155C1" w:rsidRDefault="00883911" w:rsidP="007155C1">
            <w:pPr>
              <w:spacing w:before="60" w:after="120" w:line="240" w:lineRule="atLeast"/>
              <w:rPr>
                <w:szCs w:val="20"/>
              </w:rPr>
            </w:pPr>
            <w:r w:rsidRPr="007155C1">
              <w:rPr>
                <w:szCs w:val="20"/>
              </w:rPr>
              <w:t>However,</w:t>
            </w:r>
            <w:r w:rsidRPr="007155C1">
              <w:rPr>
                <w:spacing w:val="-11"/>
                <w:szCs w:val="20"/>
              </w:rPr>
              <w:t xml:space="preserve"> </w:t>
            </w:r>
            <w:r w:rsidRPr="007155C1">
              <w:rPr>
                <w:szCs w:val="20"/>
              </w:rPr>
              <w:t>contaminated</w:t>
            </w:r>
            <w:r w:rsidRPr="007155C1">
              <w:rPr>
                <w:spacing w:val="-11"/>
                <w:szCs w:val="20"/>
              </w:rPr>
              <w:t xml:space="preserve"> </w:t>
            </w:r>
            <w:r w:rsidRPr="007155C1">
              <w:rPr>
                <w:szCs w:val="20"/>
              </w:rPr>
              <w:t>source</w:t>
            </w:r>
            <w:r w:rsidRPr="007155C1">
              <w:rPr>
                <w:spacing w:val="-11"/>
                <w:szCs w:val="20"/>
              </w:rPr>
              <w:t xml:space="preserve"> </w:t>
            </w:r>
            <w:r w:rsidRPr="007155C1">
              <w:rPr>
                <w:szCs w:val="20"/>
              </w:rPr>
              <w:t>waters</w:t>
            </w:r>
            <w:r w:rsidRPr="007155C1">
              <w:rPr>
                <w:spacing w:val="-11"/>
                <w:szCs w:val="20"/>
              </w:rPr>
              <w:t xml:space="preserve"> </w:t>
            </w:r>
            <w:r w:rsidRPr="007155C1">
              <w:rPr>
                <w:szCs w:val="20"/>
              </w:rPr>
              <w:t>with</w:t>
            </w:r>
            <w:r w:rsidRPr="007155C1">
              <w:rPr>
                <w:spacing w:val="-11"/>
                <w:szCs w:val="20"/>
              </w:rPr>
              <w:t xml:space="preserve"> </w:t>
            </w:r>
            <w:r w:rsidRPr="007155C1">
              <w:rPr>
                <w:szCs w:val="20"/>
              </w:rPr>
              <w:t>inadequate</w:t>
            </w:r>
            <w:r w:rsidRPr="007155C1">
              <w:rPr>
                <w:spacing w:val="-11"/>
                <w:szCs w:val="20"/>
              </w:rPr>
              <w:t xml:space="preserve"> </w:t>
            </w:r>
            <w:r w:rsidRPr="007155C1">
              <w:rPr>
                <w:szCs w:val="20"/>
              </w:rPr>
              <w:t>treatment</w:t>
            </w:r>
            <w:r w:rsidRPr="007155C1">
              <w:rPr>
                <w:spacing w:val="-11"/>
                <w:szCs w:val="20"/>
              </w:rPr>
              <w:t xml:space="preserve"> </w:t>
            </w:r>
            <w:r w:rsidRPr="007155C1">
              <w:rPr>
                <w:szCs w:val="20"/>
              </w:rPr>
              <w:t>are</w:t>
            </w:r>
            <w:r w:rsidRPr="007155C1">
              <w:rPr>
                <w:spacing w:val="-11"/>
                <w:szCs w:val="20"/>
              </w:rPr>
              <w:t xml:space="preserve"> </w:t>
            </w:r>
            <w:r w:rsidRPr="007155C1">
              <w:rPr>
                <w:szCs w:val="20"/>
              </w:rPr>
              <w:t>likely contributors</w:t>
            </w:r>
            <w:r w:rsidRPr="007155C1">
              <w:rPr>
                <w:spacing w:val="-4"/>
                <w:szCs w:val="20"/>
              </w:rPr>
              <w:t xml:space="preserve"> </w:t>
            </w:r>
            <w:r w:rsidRPr="007155C1">
              <w:rPr>
                <w:szCs w:val="20"/>
              </w:rPr>
              <w:t>(see</w:t>
            </w:r>
            <w:r w:rsidRPr="007155C1">
              <w:rPr>
                <w:spacing w:val="-4"/>
                <w:szCs w:val="20"/>
              </w:rPr>
              <w:t xml:space="preserve"> </w:t>
            </w:r>
            <w:r w:rsidRPr="007155C1">
              <w:rPr>
                <w:b/>
                <w:bCs/>
                <w:szCs w:val="20"/>
                <w:highlight w:val="yellow"/>
              </w:rPr>
              <w:t>S</w:t>
            </w:r>
            <w:r w:rsidRPr="007155C1">
              <w:rPr>
                <w:szCs w:val="20"/>
              </w:rPr>
              <w:t>ection</w:t>
            </w:r>
            <w:r w:rsidRPr="007155C1">
              <w:rPr>
                <w:spacing w:val="-4"/>
                <w:szCs w:val="20"/>
              </w:rPr>
              <w:t xml:space="preserve"> </w:t>
            </w:r>
            <w:r w:rsidRPr="007155C1">
              <w:rPr>
                <w:szCs w:val="20"/>
              </w:rPr>
              <w:t>5.3).</w:t>
            </w:r>
          </w:p>
          <w:p w14:paraId="6AC9963E" w14:textId="7B5BA321" w:rsidR="004B4A34" w:rsidRPr="007155C1" w:rsidRDefault="00CE5D43" w:rsidP="007155C1">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5295B0E6" w14:textId="77777777" w:rsidR="004B4A34" w:rsidRPr="007155C1" w:rsidRDefault="004B4A34" w:rsidP="007155C1">
            <w:pPr>
              <w:pStyle w:val="BodyText"/>
              <w:spacing w:before="60" w:after="120" w:line="240" w:lineRule="atLeast"/>
              <w:ind w:left="0"/>
              <w:jc w:val="both"/>
              <w:rPr>
                <w:sz w:val="20"/>
                <w:szCs w:val="20"/>
              </w:rPr>
            </w:pPr>
            <w:r w:rsidRPr="007155C1">
              <w:rPr>
                <w:color w:val="006385"/>
                <w:sz w:val="20"/>
                <w:szCs w:val="20"/>
              </w:rPr>
              <w:t>Benchmark</w:t>
            </w:r>
            <w:r w:rsidRPr="007155C1">
              <w:rPr>
                <w:color w:val="006385"/>
                <w:spacing w:val="-2"/>
                <w:sz w:val="20"/>
                <w:szCs w:val="20"/>
              </w:rPr>
              <w:t xml:space="preserve"> </w:t>
            </w:r>
            <w:r w:rsidRPr="007155C1">
              <w:rPr>
                <w:color w:val="006385"/>
                <w:sz w:val="20"/>
                <w:szCs w:val="20"/>
              </w:rPr>
              <w:t>of</w:t>
            </w:r>
            <w:r w:rsidRPr="007155C1">
              <w:rPr>
                <w:color w:val="006385"/>
                <w:spacing w:val="-2"/>
                <w:sz w:val="20"/>
                <w:szCs w:val="20"/>
              </w:rPr>
              <w:t xml:space="preserve"> </w:t>
            </w:r>
            <w:r w:rsidRPr="007155C1">
              <w:rPr>
                <w:color w:val="006385"/>
                <w:sz w:val="20"/>
                <w:szCs w:val="20"/>
              </w:rPr>
              <w:t>safety:</w:t>
            </w:r>
            <w:r w:rsidRPr="007155C1">
              <w:rPr>
                <w:color w:val="006385"/>
                <w:spacing w:val="-2"/>
                <w:sz w:val="20"/>
                <w:szCs w:val="20"/>
              </w:rPr>
              <w:t xml:space="preserve"> </w:t>
            </w:r>
            <w:r w:rsidRPr="007155C1">
              <w:rPr>
                <w:color w:val="006385"/>
                <w:sz w:val="20"/>
                <w:szCs w:val="20"/>
              </w:rPr>
              <w:t>Microbial</w:t>
            </w:r>
            <w:r w:rsidRPr="007155C1">
              <w:rPr>
                <w:color w:val="006385"/>
                <w:spacing w:val="-2"/>
                <w:sz w:val="20"/>
                <w:szCs w:val="20"/>
              </w:rPr>
              <w:t xml:space="preserve"> </w:t>
            </w:r>
            <w:r w:rsidRPr="007155C1">
              <w:rPr>
                <w:color w:val="006385"/>
                <w:sz w:val="20"/>
                <w:szCs w:val="20"/>
              </w:rPr>
              <w:t>safety</w:t>
            </w:r>
            <w:r w:rsidRPr="007155C1">
              <w:rPr>
                <w:color w:val="006385"/>
                <w:spacing w:val="-2"/>
                <w:sz w:val="20"/>
                <w:szCs w:val="20"/>
              </w:rPr>
              <w:t xml:space="preserve"> </w:t>
            </w:r>
            <w:r w:rsidRPr="007155C1">
              <w:rPr>
                <w:color w:val="006385"/>
                <w:sz w:val="20"/>
                <w:szCs w:val="20"/>
              </w:rPr>
              <w:t>and</w:t>
            </w:r>
            <w:r w:rsidRPr="007155C1">
              <w:rPr>
                <w:color w:val="006385"/>
                <w:spacing w:val="-2"/>
                <w:sz w:val="20"/>
                <w:szCs w:val="20"/>
              </w:rPr>
              <w:t xml:space="preserve"> </w:t>
            </w:r>
            <w:r w:rsidRPr="007155C1">
              <w:rPr>
                <w:color w:val="006385"/>
                <w:sz w:val="20"/>
                <w:szCs w:val="20"/>
              </w:rPr>
              <w:t>the</w:t>
            </w:r>
            <w:r w:rsidRPr="007155C1">
              <w:rPr>
                <w:color w:val="006385"/>
                <w:spacing w:val="-2"/>
                <w:sz w:val="20"/>
                <w:szCs w:val="20"/>
              </w:rPr>
              <w:t xml:space="preserve"> </w:t>
            </w:r>
            <w:r w:rsidRPr="007155C1">
              <w:rPr>
                <w:color w:val="006385"/>
                <w:sz w:val="20"/>
                <w:szCs w:val="20"/>
              </w:rPr>
              <w:t>water</w:t>
            </w:r>
            <w:r w:rsidRPr="007155C1">
              <w:rPr>
                <w:color w:val="006385"/>
                <w:spacing w:val="-2"/>
                <w:sz w:val="20"/>
                <w:szCs w:val="20"/>
              </w:rPr>
              <w:t xml:space="preserve"> </w:t>
            </w:r>
            <w:r w:rsidRPr="007155C1">
              <w:rPr>
                <w:color w:val="006385"/>
                <w:sz w:val="20"/>
                <w:szCs w:val="20"/>
              </w:rPr>
              <w:t>safety</w:t>
            </w:r>
            <w:r w:rsidRPr="007155C1">
              <w:rPr>
                <w:color w:val="006385"/>
                <w:spacing w:val="-2"/>
                <w:sz w:val="20"/>
                <w:szCs w:val="20"/>
              </w:rPr>
              <w:t xml:space="preserve"> continuum</w:t>
            </w:r>
          </w:p>
          <w:p w14:paraId="53B04271" w14:textId="509EEEC9" w:rsidR="004B4A34" w:rsidRPr="007155C1" w:rsidRDefault="004B4A34" w:rsidP="007155C1">
            <w:pPr>
              <w:pStyle w:val="BodyText"/>
              <w:spacing w:before="60" w:after="120" w:line="240" w:lineRule="atLeast"/>
              <w:ind w:left="0" w:right="358"/>
              <w:rPr>
                <w:sz w:val="20"/>
                <w:szCs w:val="20"/>
              </w:rPr>
            </w:pPr>
            <w:r w:rsidRPr="007155C1">
              <w:rPr>
                <w:sz w:val="20"/>
                <w:szCs w:val="20"/>
              </w:rPr>
              <w:t>There</w:t>
            </w:r>
            <w:r w:rsidRPr="007155C1">
              <w:rPr>
                <w:spacing w:val="-6"/>
                <w:sz w:val="20"/>
                <w:szCs w:val="20"/>
              </w:rPr>
              <w:t xml:space="preserve"> </w:t>
            </w:r>
            <w:r w:rsidRPr="007155C1">
              <w:rPr>
                <w:sz w:val="20"/>
                <w:szCs w:val="20"/>
              </w:rPr>
              <w:t>is</w:t>
            </w:r>
            <w:r w:rsidRPr="007155C1">
              <w:rPr>
                <w:spacing w:val="-6"/>
                <w:sz w:val="20"/>
                <w:szCs w:val="20"/>
              </w:rPr>
              <w:t xml:space="preserve"> </w:t>
            </w:r>
            <w:r w:rsidRPr="007155C1">
              <w:rPr>
                <w:sz w:val="20"/>
                <w:szCs w:val="20"/>
              </w:rPr>
              <w:t>no</w:t>
            </w:r>
            <w:r w:rsidRPr="007155C1">
              <w:rPr>
                <w:spacing w:val="-6"/>
                <w:sz w:val="20"/>
                <w:szCs w:val="20"/>
              </w:rPr>
              <w:t xml:space="preserve"> </w:t>
            </w:r>
            <w:r w:rsidRPr="007155C1">
              <w:rPr>
                <w:sz w:val="20"/>
                <w:szCs w:val="20"/>
              </w:rPr>
              <w:t>such</w:t>
            </w:r>
            <w:r w:rsidRPr="007155C1">
              <w:rPr>
                <w:spacing w:val="-6"/>
                <w:sz w:val="20"/>
                <w:szCs w:val="20"/>
              </w:rPr>
              <w:t xml:space="preserve"> </w:t>
            </w:r>
            <w:r w:rsidRPr="007155C1">
              <w:rPr>
                <w:sz w:val="20"/>
                <w:szCs w:val="20"/>
              </w:rPr>
              <w:t>thing</w:t>
            </w:r>
            <w:r w:rsidRPr="007155C1">
              <w:rPr>
                <w:spacing w:val="-6"/>
                <w:sz w:val="20"/>
                <w:szCs w:val="20"/>
              </w:rPr>
              <w:t xml:space="preserve"> </w:t>
            </w:r>
            <w:r w:rsidRPr="007155C1">
              <w:rPr>
                <w:sz w:val="20"/>
                <w:szCs w:val="20"/>
              </w:rPr>
              <w:t>as</w:t>
            </w:r>
            <w:r w:rsidRPr="007155C1">
              <w:rPr>
                <w:spacing w:val="-6"/>
                <w:sz w:val="20"/>
                <w:szCs w:val="20"/>
              </w:rPr>
              <w:t xml:space="preserve"> </w:t>
            </w:r>
            <w:r w:rsidRPr="007155C1">
              <w:rPr>
                <w:sz w:val="20"/>
                <w:szCs w:val="20"/>
              </w:rPr>
              <w:t>zero</w:t>
            </w:r>
            <w:r w:rsidRPr="007155C1">
              <w:rPr>
                <w:spacing w:val="-6"/>
                <w:sz w:val="20"/>
                <w:szCs w:val="20"/>
              </w:rPr>
              <w:t xml:space="preserve"> </w:t>
            </w:r>
            <w:r w:rsidRPr="007155C1">
              <w:rPr>
                <w:sz w:val="20"/>
                <w:szCs w:val="20"/>
              </w:rPr>
              <w:t>risk—when</w:t>
            </w:r>
            <w:r w:rsidRPr="007155C1">
              <w:rPr>
                <w:spacing w:val="-6"/>
                <w:sz w:val="20"/>
                <w:szCs w:val="20"/>
              </w:rPr>
              <w:t xml:space="preserve"> </w:t>
            </w:r>
            <w:r w:rsidRPr="007155C1">
              <w:rPr>
                <w:sz w:val="20"/>
                <w:szCs w:val="20"/>
              </w:rPr>
              <w:t>quantifying</w:t>
            </w:r>
            <w:r w:rsidRPr="007155C1">
              <w:rPr>
                <w:spacing w:val="-6"/>
                <w:sz w:val="20"/>
                <w:szCs w:val="20"/>
              </w:rPr>
              <w:t xml:space="preserve"> </w:t>
            </w:r>
            <w:r w:rsidRPr="007155C1">
              <w:rPr>
                <w:sz w:val="20"/>
                <w:szCs w:val="20"/>
              </w:rPr>
              <w:t>microbial</w:t>
            </w:r>
            <w:r w:rsidRPr="007155C1">
              <w:rPr>
                <w:spacing w:val="-6"/>
                <w:sz w:val="20"/>
                <w:szCs w:val="20"/>
              </w:rPr>
              <w:t xml:space="preserve"> </w:t>
            </w:r>
            <w:r w:rsidRPr="007155C1">
              <w:rPr>
                <w:sz w:val="20"/>
                <w:szCs w:val="20"/>
              </w:rPr>
              <w:t>safety</w:t>
            </w:r>
            <w:r w:rsidRPr="007155C1">
              <w:rPr>
                <w:spacing w:val="-6"/>
                <w:sz w:val="20"/>
                <w:szCs w:val="20"/>
              </w:rPr>
              <w:t xml:space="preserve"> </w:t>
            </w:r>
            <w:r w:rsidRPr="007155C1">
              <w:rPr>
                <w:sz w:val="20"/>
                <w:szCs w:val="20"/>
              </w:rPr>
              <w:t>within</w:t>
            </w:r>
            <w:r w:rsidRPr="007155C1">
              <w:rPr>
                <w:spacing w:val="-6"/>
                <w:sz w:val="20"/>
                <w:szCs w:val="20"/>
              </w:rPr>
              <w:t xml:space="preserve"> </w:t>
            </w:r>
            <w:r w:rsidRPr="007155C1">
              <w:rPr>
                <w:sz w:val="20"/>
                <w:szCs w:val="20"/>
              </w:rPr>
              <w:t>a</w:t>
            </w:r>
            <w:r w:rsidRPr="007155C1">
              <w:rPr>
                <w:spacing w:val="-6"/>
                <w:sz w:val="20"/>
                <w:szCs w:val="20"/>
              </w:rPr>
              <w:t xml:space="preserve"> </w:t>
            </w:r>
            <w:r w:rsidRPr="007155C1">
              <w:rPr>
                <w:sz w:val="20"/>
                <w:szCs w:val="20"/>
              </w:rPr>
              <w:t>risk</w:t>
            </w:r>
            <w:r w:rsidRPr="007155C1">
              <w:rPr>
                <w:spacing w:val="-6"/>
                <w:sz w:val="20"/>
                <w:szCs w:val="20"/>
              </w:rPr>
              <w:t xml:space="preserve"> </w:t>
            </w:r>
            <w:r w:rsidRPr="007155C1">
              <w:rPr>
                <w:sz w:val="20"/>
                <w:szCs w:val="20"/>
              </w:rPr>
              <w:t>framework it is necessary to define a level that is considered to be tolerable or safe. The definition of microbial</w:t>
            </w:r>
            <w:r w:rsidRPr="007155C1">
              <w:rPr>
                <w:spacing w:val="-4"/>
                <w:sz w:val="20"/>
                <w:szCs w:val="20"/>
              </w:rPr>
              <w:t xml:space="preserve"> </w:t>
            </w:r>
            <w:r w:rsidRPr="007155C1">
              <w:rPr>
                <w:sz w:val="20"/>
                <w:szCs w:val="20"/>
              </w:rPr>
              <w:t>safety</w:t>
            </w:r>
            <w:r w:rsidRPr="007155C1">
              <w:rPr>
                <w:spacing w:val="-2"/>
                <w:sz w:val="20"/>
                <w:szCs w:val="20"/>
              </w:rPr>
              <w:t xml:space="preserve"> </w:t>
            </w:r>
            <w:r w:rsidRPr="007155C1">
              <w:rPr>
                <w:sz w:val="20"/>
                <w:szCs w:val="20"/>
              </w:rPr>
              <w:t>used</w:t>
            </w:r>
            <w:r w:rsidRPr="007155C1">
              <w:rPr>
                <w:spacing w:val="-1"/>
                <w:sz w:val="20"/>
                <w:szCs w:val="20"/>
              </w:rPr>
              <w:t xml:space="preserve"> </w:t>
            </w:r>
            <w:r w:rsidRPr="007155C1">
              <w:rPr>
                <w:sz w:val="20"/>
                <w:szCs w:val="20"/>
              </w:rPr>
              <w:t>in</w:t>
            </w:r>
            <w:r w:rsidRPr="007155C1">
              <w:rPr>
                <w:spacing w:val="-2"/>
                <w:sz w:val="20"/>
                <w:szCs w:val="20"/>
              </w:rPr>
              <w:t xml:space="preserve"> </w:t>
            </w:r>
            <w:r w:rsidRPr="007155C1">
              <w:rPr>
                <w:sz w:val="20"/>
                <w:szCs w:val="20"/>
              </w:rPr>
              <w:t>these</w:t>
            </w:r>
            <w:r w:rsidRPr="007155C1">
              <w:rPr>
                <w:spacing w:val="-2"/>
                <w:sz w:val="20"/>
                <w:szCs w:val="20"/>
              </w:rPr>
              <w:t xml:space="preserve"> </w:t>
            </w:r>
            <w:r w:rsidRPr="007155C1">
              <w:rPr>
                <w:sz w:val="20"/>
                <w:szCs w:val="20"/>
              </w:rPr>
              <w:t>Guidelines</w:t>
            </w:r>
            <w:r w:rsidRPr="007155C1">
              <w:rPr>
                <w:spacing w:val="-1"/>
                <w:sz w:val="20"/>
                <w:szCs w:val="20"/>
              </w:rPr>
              <w:t xml:space="preserve"> </w:t>
            </w:r>
            <w:r w:rsidRPr="007155C1">
              <w:rPr>
                <w:sz w:val="20"/>
                <w:szCs w:val="20"/>
              </w:rPr>
              <w:t>for</w:t>
            </w:r>
            <w:r w:rsidRPr="007155C1">
              <w:rPr>
                <w:spacing w:val="-2"/>
                <w:sz w:val="20"/>
                <w:szCs w:val="20"/>
              </w:rPr>
              <w:t xml:space="preserve"> </w:t>
            </w:r>
            <w:r w:rsidRPr="007155C1">
              <w:rPr>
                <w:sz w:val="20"/>
                <w:szCs w:val="20"/>
              </w:rPr>
              <w:t>drinking</w:t>
            </w:r>
            <w:r w:rsidRPr="007155C1">
              <w:rPr>
                <w:spacing w:val="-2"/>
                <w:sz w:val="20"/>
                <w:szCs w:val="20"/>
              </w:rPr>
              <w:t xml:space="preserve"> </w:t>
            </w:r>
            <w:r w:rsidRPr="007155C1">
              <w:rPr>
                <w:sz w:val="20"/>
                <w:szCs w:val="20"/>
              </w:rPr>
              <w:t>water</w:t>
            </w:r>
            <w:r w:rsidRPr="007155C1">
              <w:rPr>
                <w:spacing w:val="-1"/>
                <w:sz w:val="20"/>
                <w:szCs w:val="20"/>
              </w:rPr>
              <w:t xml:space="preserve"> </w:t>
            </w:r>
            <w:r w:rsidRPr="007155C1">
              <w:rPr>
                <w:sz w:val="20"/>
                <w:szCs w:val="20"/>
              </w:rPr>
              <w:t>is</w:t>
            </w:r>
            <w:r w:rsidRPr="007155C1">
              <w:rPr>
                <w:spacing w:val="-2"/>
                <w:sz w:val="20"/>
                <w:szCs w:val="20"/>
              </w:rPr>
              <w:t xml:space="preserve"> </w:t>
            </w:r>
            <w:r w:rsidRPr="007155C1">
              <w:rPr>
                <w:sz w:val="20"/>
                <w:szCs w:val="20"/>
              </w:rPr>
              <w:t>a</w:t>
            </w:r>
            <w:r w:rsidRPr="007155C1">
              <w:rPr>
                <w:spacing w:val="-2"/>
                <w:sz w:val="20"/>
                <w:szCs w:val="20"/>
              </w:rPr>
              <w:t xml:space="preserve"> </w:t>
            </w:r>
            <w:r w:rsidRPr="007155C1">
              <w:rPr>
                <w:sz w:val="20"/>
                <w:szCs w:val="20"/>
              </w:rPr>
              <w:t>health</w:t>
            </w:r>
            <w:r w:rsidRPr="007155C1">
              <w:rPr>
                <w:spacing w:val="-1"/>
                <w:sz w:val="20"/>
                <w:szCs w:val="20"/>
              </w:rPr>
              <w:t xml:space="preserve"> </w:t>
            </w:r>
            <w:r w:rsidRPr="007155C1">
              <w:rPr>
                <w:sz w:val="20"/>
                <w:szCs w:val="20"/>
              </w:rPr>
              <w:t>outcome</w:t>
            </w:r>
            <w:r w:rsidRPr="007155C1">
              <w:rPr>
                <w:spacing w:val="-2"/>
                <w:sz w:val="20"/>
                <w:szCs w:val="20"/>
              </w:rPr>
              <w:t xml:space="preserve"> </w:t>
            </w:r>
            <w:r w:rsidRPr="007155C1">
              <w:rPr>
                <w:sz w:val="20"/>
                <w:szCs w:val="20"/>
              </w:rPr>
              <w:t>target</w:t>
            </w:r>
            <w:r w:rsidRPr="007155C1">
              <w:rPr>
                <w:spacing w:val="-2"/>
                <w:sz w:val="20"/>
                <w:szCs w:val="20"/>
              </w:rPr>
              <w:t xml:space="preserve"> </w:t>
            </w:r>
            <w:r w:rsidRPr="007155C1">
              <w:rPr>
                <w:sz w:val="20"/>
                <w:szCs w:val="20"/>
              </w:rPr>
              <w:t>of</w:t>
            </w:r>
            <w:r w:rsidRPr="007155C1">
              <w:rPr>
                <w:spacing w:val="-1"/>
                <w:sz w:val="20"/>
                <w:szCs w:val="20"/>
              </w:rPr>
              <w:t xml:space="preserve"> </w:t>
            </w:r>
            <w:r w:rsidRPr="007155C1">
              <w:rPr>
                <w:sz w:val="20"/>
                <w:szCs w:val="20"/>
              </w:rPr>
              <w:t>1</w:t>
            </w:r>
            <w:r w:rsidRPr="007155C1">
              <w:rPr>
                <w:spacing w:val="-2"/>
                <w:sz w:val="20"/>
                <w:szCs w:val="20"/>
              </w:rPr>
              <w:t xml:space="preserve"> </w:t>
            </w:r>
            <w:r w:rsidRPr="007155C1">
              <w:rPr>
                <w:sz w:val="20"/>
                <w:szCs w:val="20"/>
              </w:rPr>
              <w:t>x</w:t>
            </w:r>
            <w:r w:rsidRPr="007155C1">
              <w:rPr>
                <w:spacing w:val="-1"/>
                <w:sz w:val="20"/>
                <w:szCs w:val="20"/>
              </w:rPr>
              <w:t xml:space="preserve"> </w:t>
            </w:r>
            <w:r w:rsidRPr="007155C1">
              <w:rPr>
                <w:sz w:val="20"/>
                <w:szCs w:val="20"/>
              </w:rPr>
              <w:t>10</w:t>
            </w:r>
            <w:r w:rsidRPr="007155C1">
              <w:rPr>
                <w:position w:val="6"/>
                <w:sz w:val="20"/>
                <w:szCs w:val="20"/>
              </w:rPr>
              <w:t>-</w:t>
            </w:r>
            <w:r w:rsidRPr="007155C1">
              <w:rPr>
                <w:spacing w:val="-10"/>
                <w:position w:val="6"/>
                <w:sz w:val="20"/>
                <w:szCs w:val="20"/>
              </w:rPr>
              <w:t>6</w:t>
            </w:r>
            <w:r w:rsidRPr="007155C1">
              <w:rPr>
                <w:sz w:val="20"/>
                <w:szCs w:val="20"/>
              </w:rPr>
              <w:t xml:space="preserve"> Disability</w:t>
            </w:r>
            <w:r w:rsidRPr="007155C1">
              <w:rPr>
                <w:spacing w:val="-10"/>
                <w:sz w:val="20"/>
                <w:szCs w:val="20"/>
              </w:rPr>
              <w:t xml:space="preserve"> </w:t>
            </w:r>
            <w:r w:rsidRPr="007155C1">
              <w:rPr>
                <w:sz w:val="20"/>
                <w:szCs w:val="20"/>
              </w:rPr>
              <w:t>Adjusted</w:t>
            </w:r>
            <w:r w:rsidRPr="007155C1">
              <w:rPr>
                <w:spacing w:val="-10"/>
                <w:sz w:val="20"/>
                <w:szCs w:val="20"/>
              </w:rPr>
              <w:t xml:space="preserve"> </w:t>
            </w:r>
            <w:r w:rsidRPr="007155C1">
              <w:rPr>
                <w:sz w:val="20"/>
                <w:szCs w:val="20"/>
              </w:rPr>
              <w:t>Life</w:t>
            </w:r>
            <w:r w:rsidRPr="007155C1">
              <w:rPr>
                <w:spacing w:val="-10"/>
                <w:sz w:val="20"/>
                <w:szCs w:val="20"/>
              </w:rPr>
              <w:t xml:space="preserve"> </w:t>
            </w:r>
            <w:r w:rsidRPr="007155C1">
              <w:rPr>
                <w:sz w:val="20"/>
                <w:szCs w:val="20"/>
              </w:rPr>
              <w:t>Years</w:t>
            </w:r>
            <w:r w:rsidRPr="007155C1">
              <w:rPr>
                <w:spacing w:val="-10"/>
                <w:sz w:val="20"/>
                <w:szCs w:val="20"/>
              </w:rPr>
              <w:t xml:space="preserve"> </w:t>
            </w:r>
            <w:r w:rsidRPr="007155C1">
              <w:rPr>
                <w:sz w:val="20"/>
                <w:szCs w:val="20"/>
              </w:rPr>
              <w:t>(DALY</w:t>
            </w:r>
            <w:r w:rsidR="00E97DF8" w:rsidRPr="007155C1">
              <w:rPr>
                <w:sz w:val="20"/>
                <w:szCs w:val="20"/>
              </w:rPr>
              <w:t>)</w:t>
            </w:r>
            <w:r w:rsidRPr="007155C1">
              <w:rPr>
                <w:sz w:val="20"/>
                <w:szCs w:val="20"/>
              </w:rPr>
              <w:t xml:space="preserve">, </w:t>
            </w:r>
            <w:r w:rsidRPr="007155C1">
              <w:rPr>
                <w:b/>
                <w:bCs/>
                <w:sz w:val="20"/>
                <w:szCs w:val="20"/>
                <w:highlight w:val="yellow"/>
              </w:rPr>
              <w:t>equivalent to</w:t>
            </w:r>
            <w:r w:rsidRPr="007155C1">
              <w:rPr>
                <w:b/>
                <w:bCs/>
                <w:sz w:val="20"/>
                <w:szCs w:val="20"/>
              </w:rPr>
              <w:t xml:space="preserve"> </w:t>
            </w:r>
            <w:r w:rsidRPr="007155C1">
              <w:rPr>
                <w:b/>
                <w:bCs/>
                <w:spacing w:val="-10"/>
                <w:sz w:val="20"/>
                <w:szCs w:val="20"/>
                <w:highlight w:val="yellow"/>
              </w:rPr>
              <w:t>one in a million</w:t>
            </w:r>
            <w:r w:rsidRPr="007155C1">
              <w:rPr>
                <w:spacing w:val="-10"/>
                <w:sz w:val="20"/>
                <w:szCs w:val="20"/>
              </w:rPr>
              <w:t xml:space="preserve"> </w:t>
            </w:r>
            <w:r w:rsidRPr="007155C1">
              <w:rPr>
                <w:sz w:val="20"/>
                <w:szCs w:val="20"/>
              </w:rPr>
              <w:t>per</w:t>
            </w:r>
            <w:r w:rsidRPr="007155C1">
              <w:rPr>
                <w:spacing w:val="-10"/>
                <w:sz w:val="20"/>
                <w:szCs w:val="20"/>
              </w:rPr>
              <w:t xml:space="preserve"> </w:t>
            </w:r>
            <w:r w:rsidRPr="007155C1">
              <w:rPr>
                <w:sz w:val="20"/>
                <w:szCs w:val="20"/>
              </w:rPr>
              <w:t>year</w:t>
            </w:r>
            <w:r w:rsidRPr="007155C1">
              <w:rPr>
                <w:spacing w:val="-10"/>
                <w:sz w:val="20"/>
                <w:szCs w:val="20"/>
              </w:rPr>
              <w:t xml:space="preserve"> </w:t>
            </w:r>
            <w:r w:rsidRPr="007155C1">
              <w:rPr>
                <w:b/>
                <w:bCs/>
                <w:sz w:val="20"/>
                <w:szCs w:val="20"/>
              </w:rPr>
              <w:t>(</w:t>
            </w:r>
            <w:r w:rsidRPr="007155C1">
              <w:rPr>
                <w:b/>
                <w:bCs/>
                <w:sz w:val="20"/>
                <w:szCs w:val="20"/>
                <w:highlight w:val="yellow"/>
              </w:rPr>
              <w:t>1 µDALY</w:t>
            </w:r>
            <w:r w:rsidRPr="007155C1">
              <w:rPr>
                <w:sz w:val="20"/>
                <w:szCs w:val="20"/>
              </w:rPr>
              <w:t xml:space="preserve"> pppy)</w:t>
            </w:r>
            <w:r w:rsidRPr="007155C1">
              <w:rPr>
                <w:spacing w:val="-10"/>
                <w:sz w:val="20"/>
                <w:szCs w:val="20"/>
              </w:rPr>
              <w:t xml:space="preserve"> </w:t>
            </w:r>
            <w:r w:rsidRPr="007155C1">
              <w:rPr>
                <w:sz w:val="20"/>
                <w:szCs w:val="20"/>
              </w:rPr>
              <w:t>(as</w:t>
            </w:r>
            <w:r w:rsidRPr="007155C1">
              <w:rPr>
                <w:spacing w:val="-10"/>
                <w:sz w:val="20"/>
                <w:szCs w:val="20"/>
              </w:rPr>
              <w:t xml:space="preserve"> </w:t>
            </w:r>
            <w:r w:rsidRPr="007155C1">
              <w:rPr>
                <w:sz w:val="20"/>
                <w:szCs w:val="20"/>
              </w:rPr>
              <w:t>discussed</w:t>
            </w:r>
            <w:r w:rsidRPr="007155C1">
              <w:rPr>
                <w:spacing w:val="-10"/>
                <w:sz w:val="20"/>
                <w:szCs w:val="20"/>
              </w:rPr>
              <w:t xml:space="preserve"> </w:t>
            </w:r>
            <w:r w:rsidRPr="007155C1">
              <w:rPr>
                <w:sz w:val="20"/>
                <w:szCs w:val="20"/>
              </w:rPr>
              <w:t xml:space="preserve">in Appendix 3). It is the same health outcome target adopted by the </w:t>
            </w:r>
            <w:r w:rsidRPr="007155C1">
              <w:rPr>
                <w:i/>
                <w:iCs/>
                <w:sz w:val="20"/>
                <w:szCs w:val="20"/>
              </w:rPr>
              <w:t xml:space="preserve">Australian Guidelines for Water Recycling </w:t>
            </w:r>
            <w:r w:rsidRPr="007155C1">
              <w:rPr>
                <w:sz w:val="20"/>
                <w:szCs w:val="20"/>
              </w:rPr>
              <w:t>(2006, 2008, 2009, 2018), WHO (2017) and Health Canada (2019).</w:t>
            </w:r>
          </w:p>
          <w:p w14:paraId="2BF1CF8E" w14:textId="5F98581C" w:rsidR="004B4A34" w:rsidRPr="007155C1" w:rsidRDefault="004B4A34" w:rsidP="007155C1">
            <w:pPr>
              <w:pStyle w:val="BodyText"/>
              <w:spacing w:before="60" w:after="120" w:line="240" w:lineRule="atLeast"/>
              <w:ind w:left="0"/>
              <w:rPr>
                <w:sz w:val="20"/>
                <w:szCs w:val="20"/>
              </w:rPr>
            </w:pPr>
            <w:r w:rsidRPr="007155C1">
              <w:rPr>
                <w:sz w:val="20"/>
                <w:szCs w:val="20"/>
              </w:rPr>
              <w:t>The</w:t>
            </w:r>
            <w:r w:rsidRPr="007155C1">
              <w:rPr>
                <w:spacing w:val="-6"/>
                <w:sz w:val="20"/>
                <w:szCs w:val="20"/>
              </w:rPr>
              <w:t xml:space="preserve"> </w:t>
            </w:r>
            <w:r w:rsidRPr="007155C1">
              <w:rPr>
                <w:sz w:val="20"/>
                <w:szCs w:val="20"/>
              </w:rPr>
              <w:t>microbial</w:t>
            </w:r>
            <w:r w:rsidRPr="007155C1">
              <w:rPr>
                <w:spacing w:val="-6"/>
                <w:sz w:val="20"/>
                <w:szCs w:val="20"/>
              </w:rPr>
              <w:t xml:space="preserve"> </w:t>
            </w:r>
            <w:r w:rsidRPr="007155C1">
              <w:rPr>
                <w:sz w:val="20"/>
                <w:szCs w:val="20"/>
              </w:rPr>
              <w:t>health</w:t>
            </w:r>
            <w:r w:rsidRPr="007155C1">
              <w:rPr>
                <w:spacing w:val="-6"/>
                <w:sz w:val="20"/>
                <w:szCs w:val="20"/>
              </w:rPr>
              <w:t xml:space="preserve"> </w:t>
            </w:r>
            <w:r w:rsidRPr="007155C1">
              <w:rPr>
                <w:sz w:val="20"/>
                <w:szCs w:val="20"/>
              </w:rPr>
              <w:t>outcome</w:t>
            </w:r>
            <w:r w:rsidRPr="007155C1">
              <w:rPr>
                <w:spacing w:val="-6"/>
                <w:sz w:val="20"/>
                <w:szCs w:val="20"/>
              </w:rPr>
              <w:t xml:space="preserve"> </w:t>
            </w:r>
            <w:r w:rsidRPr="007155C1">
              <w:rPr>
                <w:sz w:val="20"/>
                <w:szCs w:val="20"/>
              </w:rPr>
              <w:t>target</w:t>
            </w:r>
            <w:r w:rsidRPr="007155C1">
              <w:rPr>
                <w:spacing w:val="-6"/>
                <w:sz w:val="20"/>
                <w:szCs w:val="20"/>
              </w:rPr>
              <w:t xml:space="preserve"> </w:t>
            </w:r>
            <w:r w:rsidRPr="007155C1">
              <w:rPr>
                <w:sz w:val="20"/>
                <w:szCs w:val="20"/>
              </w:rPr>
              <w:t>of</w:t>
            </w:r>
            <w:r w:rsidRPr="007155C1">
              <w:rPr>
                <w:spacing w:val="-6"/>
                <w:sz w:val="20"/>
                <w:szCs w:val="20"/>
              </w:rPr>
              <w:t xml:space="preserve"> </w:t>
            </w:r>
            <w:r w:rsidRPr="007155C1">
              <w:rPr>
                <w:sz w:val="20"/>
                <w:szCs w:val="20"/>
              </w:rPr>
              <w:t xml:space="preserve">1 </w:t>
            </w:r>
            <w:r w:rsidRPr="007155C1">
              <w:rPr>
                <w:sz w:val="20"/>
                <w:szCs w:val="20"/>
                <w:highlight w:val="yellow"/>
              </w:rPr>
              <w:t>µ</w:t>
            </w:r>
            <w:r w:rsidRPr="007155C1">
              <w:rPr>
                <w:spacing w:val="18"/>
                <w:position w:val="6"/>
                <w:sz w:val="20"/>
                <w:szCs w:val="20"/>
              </w:rPr>
              <w:t xml:space="preserve"> </w:t>
            </w:r>
            <w:r w:rsidRPr="007155C1">
              <w:rPr>
                <w:sz w:val="20"/>
                <w:szCs w:val="20"/>
              </w:rPr>
              <w:t>DALY</w:t>
            </w:r>
            <w:r w:rsidRPr="007155C1">
              <w:rPr>
                <w:spacing w:val="-6"/>
                <w:sz w:val="20"/>
                <w:szCs w:val="20"/>
              </w:rPr>
              <w:t xml:space="preserve"> </w:t>
            </w:r>
            <w:r w:rsidRPr="007155C1">
              <w:rPr>
                <w:sz w:val="20"/>
                <w:szCs w:val="20"/>
              </w:rPr>
              <w:t>pppy</w:t>
            </w:r>
            <w:r w:rsidRPr="007155C1">
              <w:rPr>
                <w:spacing w:val="-6"/>
                <w:sz w:val="20"/>
                <w:szCs w:val="20"/>
              </w:rPr>
              <w:t xml:space="preserve"> </w:t>
            </w:r>
            <w:r w:rsidRPr="007155C1">
              <w:rPr>
                <w:sz w:val="20"/>
                <w:szCs w:val="20"/>
              </w:rPr>
              <w:t>should</w:t>
            </w:r>
            <w:r w:rsidRPr="007155C1">
              <w:rPr>
                <w:spacing w:val="-6"/>
                <w:sz w:val="20"/>
                <w:szCs w:val="20"/>
              </w:rPr>
              <w:t xml:space="preserve"> </w:t>
            </w:r>
            <w:r w:rsidRPr="007155C1">
              <w:rPr>
                <w:sz w:val="20"/>
                <w:szCs w:val="20"/>
              </w:rPr>
              <w:t>be</w:t>
            </w:r>
            <w:r w:rsidRPr="007155C1">
              <w:rPr>
                <w:spacing w:val="-6"/>
                <w:sz w:val="20"/>
                <w:szCs w:val="20"/>
              </w:rPr>
              <w:t xml:space="preserve"> </w:t>
            </w:r>
            <w:r w:rsidRPr="007155C1">
              <w:rPr>
                <w:sz w:val="20"/>
                <w:szCs w:val="20"/>
              </w:rPr>
              <w:t>applied</w:t>
            </w:r>
            <w:r w:rsidRPr="007155C1">
              <w:rPr>
                <w:spacing w:val="-6"/>
                <w:sz w:val="20"/>
                <w:szCs w:val="20"/>
              </w:rPr>
              <w:t xml:space="preserve"> </w:t>
            </w:r>
            <w:r w:rsidRPr="007155C1">
              <w:rPr>
                <w:sz w:val="20"/>
                <w:szCs w:val="20"/>
              </w:rPr>
              <w:t>as</w:t>
            </w:r>
            <w:r w:rsidRPr="007155C1">
              <w:rPr>
                <w:spacing w:val="-6"/>
                <w:sz w:val="20"/>
                <w:szCs w:val="20"/>
              </w:rPr>
              <w:t xml:space="preserve"> </w:t>
            </w:r>
            <w:r w:rsidRPr="007155C1">
              <w:rPr>
                <w:sz w:val="20"/>
                <w:szCs w:val="20"/>
              </w:rPr>
              <w:t>an</w:t>
            </w:r>
            <w:r w:rsidRPr="007155C1">
              <w:rPr>
                <w:spacing w:val="-6"/>
                <w:sz w:val="20"/>
                <w:szCs w:val="20"/>
              </w:rPr>
              <w:t xml:space="preserve"> </w:t>
            </w:r>
            <w:r w:rsidRPr="007155C1">
              <w:rPr>
                <w:sz w:val="20"/>
                <w:szCs w:val="20"/>
              </w:rPr>
              <w:t>operational benchmark rather than a pass/fail guideline value (Walker 2016). It should not be used as a measure of regulatory compliance. This benchmark serves two important purposes:</w:t>
            </w:r>
          </w:p>
          <w:p w14:paraId="76B440A4" w14:textId="77777777" w:rsidR="004B4A34" w:rsidRPr="007155C1" w:rsidRDefault="004B4A34" w:rsidP="00783B7F">
            <w:pPr>
              <w:pStyle w:val="ListParagraph"/>
              <w:widowControl w:val="0"/>
              <w:numPr>
                <w:ilvl w:val="0"/>
                <w:numId w:val="25"/>
              </w:numPr>
              <w:tabs>
                <w:tab w:val="left" w:pos="229"/>
              </w:tabs>
              <w:autoSpaceDE w:val="0"/>
              <w:autoSpaceDN w:val="0"/>
              <w:spacing w:before="60" w:after="120" w:line="240" w:lineRule="atLeast"/>
              <w:ind w:left="229" w:hanging="229"/>
              <w:rPr>
                <w:szCs w:val="20"/>
              </w:rPr>
            </w:pPr>
            <w:r w:rsidRPr="007155C1">
              <w:rPr>
                <w:szCs w:val="20"/>
              </w:rPr>
              <w:t>setting</w:t>
            </w:r>
            <w:r w:rsidRPr="007155C1">
              <w:rPr>
                <w:spacing w:val="-3"/>
                <w:szCs w:val="20"/>
              </w:rPr>
              <w:t xml:space="preserve"> </w:t>
            </w:r>
            <w:r w:rsidRPr="007155C1">
              <w:rPr>
                <w:szCs w:val="20"/>
              </w:rPr>
              <w:t>a</w:t>
            </w:r>
            <w:r w:rsidRPr="007155C1">
              <w:rPr>
                <w:spacing w:val="-3"/>
                <w:szCs w:val="20"/>
              </w:rPr>
              <w:t xml:space="preserve"> </w:t>
            </w:r>
            <w:r w:rsidRPr="007155C1">
              <w:rPr>
                <w:szCs w:val="20"/>
              </w:rPr>
              <w:t>definitive</w:t>
            </w:r>
            <w:r w:rsidRPr="007155C1">
              <w:rPr>
                <w:spacing w:val="-3"/>
                <w:szCs w:val="20"/>
              </w:rPr>
              <w:t xml:space="preserve"> </w:t>
            </w:r>
            <w:r w:rsidRPr="007155C1">
              <w:rPr>
                <w:szCs w:val="20"/>
              </w:rPr>
              <w:t>target</w:t>
            </w:r>
            <w:r w:rsidRPr="007155C1">
              <w:rPr>
                <w:spacing w:val="-2"/>
                <w:szCs w:val="20"/>
              </w:rPr>
              <w:t xml:space="preserve"> </w:t>
            </w:r>
            <w:r w:rsidRPr="007155C1">
              <w:rPr>
                <w:szCs w:val="20"/>
              </w:rPr>
              <w:t>for</w:t>
            </w:r>
            <w:r w:rsidRPr="007155C1">
              <w:rPr>
                <w:spacing w:val="-3"/>
                <w:szCs w:val="20"/>
              </w:rPr>
              <w:t xml:space="preserve"> </w:t>
            </w:r>
            <w:r w:rsidRPr="007155C1">
              <w:rPr>
                <w:szCs w:val="20"/>
              </w:rPr>
              <w:t>defining</w:t>
            </w:r>
            <w:r w:rsidRPr="007155C1">
              <w:rPr>
                <w:spacing w:val="-3"/>
                <w:szCs w:val="20"/>
              </w:rPr>
              <w:t xml:space="preserve"> </w:t>
            </w:r>
            <w:r w:rsidRPr="007155C1">
              <w:rPr>
                <w:szCs w:val="20"/>
              </w:rPr>
              <w:t>microbially-safe</w:t>
            </w:r>
            <w:r w:rsidRPr="007155C1">
              <w:rPr>
                <w:spacing w:val="-3"/>
                <w:szCs w:val="20"/>
              </w:rPr>
              <w:t xml:space="preserve"> </w:t>
            </w:r>
            <w:r w:rsidRPr="007155C1">
              <w:rPr>
                <w:szCs w:val="20"/>
              </w:rPr>
              <w:t>drinking</w:t>
            </w:r>
            <w:r w:rsidRPr="007155C1">
              <w:rPr>
                <w:spacing w:val="-2"/>
                <w:szCs w:val="20"/>
              </w:rPr>
              <w:t xml:space="preserve"> water</w:t>
            </w:r>
          </w:p>
          <w:p w14:paraId="7C20CD68" w14:textId="77777777" w:rsidR="004B4A34" w:rsidRPr="007155C1" w:rsidRDefault="004B4A34" w:rsidP="00783B7F">
            <w:pPr>
              <w:pStyle w:val="ListParagraph"/>
              <w:widowControl w:val="0"/>
              <w:numPr>
                <w:ilvl w:val="0"/>
                <w:numId w:val="25"/>
              </w:numPr>
              <w:tabs>
                <w:tab w:val="left" w:pos="229"/>
              </w:tabs>
              <w:autoSpaceDE w:val="0"/>
              <w:autoSpaceDN w:val="0"/>
              <w:spacing w:before="60" w:after="120" w:line="240" w:lineRule="atLeast"/>
              <w:ind w:left="229" w:right="449" w:hanging="229"/>
              <w:rPr>
                <w:szCs w:val="20"/>
              </w:rPr>
            </w:pPr>
            <w:r w:rsidRPr="007155C1">
              <w:rPr>
                <w:szCs w:val="20"/>
              </w:rPr>
              <w:t>informing</w:t>
            </w:r>
            <w:r w:rsidRPr="007155C1">
              <w:rPr>
                <w:spacing w:val="-6"/>
                <w:szCs w:val="20"/>
              </w:rPr>
              <w:t xml:space="preserve"> </w:t>
            </w:r>
            <w:r w:rsidRPr="007155C1">
              <w:rPr>
                <w:szCs w:val="20"/>
              </w:rPr>
              <w:t>improvement</w:t>
            </w:r>
            <w:r w:rsidRPr="007155C1">
              <w:rPr>
                <w:spacing w:val="-6"/>
                <w:szCs w:val="20"/>
              </w:rPr>
              <w:t xml:space="preserve"> </w:t>
            </w:r>
            <w:r w:rsidRPr="007155C1">
              <w:rPr>
                <w:szCs w:val="20"/>
              </w:rPr>
              <w:t>programs</w:t>
            </w:r>
            <w:r w:rsidRPr="007155C1">
              <w:rPr>
                <w:spacing w:val="-6"/>
                <w:szCs w:val="20"/>
              </w:rPr>
              <w:t xml:space="preserve"> </w:t>
            </w:r>
            <w:r w:rsidRPr="007155C1">
              <w:rPr>
                <w:szCs w:val="20"/>
              </w:rPr>
              <w:t>to</w:t>
            </w:r>
            <w:r w:rsidRPr="007155C1">
              <w:rPr>
                <w:spacing w:val="-6"/>
                <w:szCs w:val="20"/>
              </w:rPr>
              <w:t xml:space="preserve"> </w:t>
            </w:r>
            <w:r w:rsidRPr="007155C1">
              <w:rPr>
                <w:szCs w:val="20"/>
              </w:rPr>
              <w:t>enhance</w:t>
            </w:r>
            <w:r w:rsidRPr="007155C1">
              <w:rPr>
                <w:spacing w:val="-6"/>
                <w:szCs w:val="20"/>
              </w:rPr>
              <w:t xml:space="preserve"> </w:t>
            </w:r>
            <w:r w:rsidRPr="007155C1">
              <w:rPr>
                <w:szCs w:val="20"/>
              </w:rPr>
              <w:t>safety</w:t>
            </w:r>
            <w:r w:rsidRPr="007155C1">
              <w:rPr>
                <w:spacing w:val="-6"/>
                <w:szCs w:val="20"/>
              </w:rPr>
              <w:t xml:space="preserve"> </w:t>
            </w:r>
            <w:r w:rsidRPr="007155C1">
              <w:rPr>
                <w:szCs w:val="20"/>
              </w:rPr>
              <w:t>of</w:t>
            </w:r>
            <w:r w:rsidRPr="007155C1">
              <w:rPr>
                <w:spacing w:val="-6"/>
                <w:szCs w:val="20"/>
              </w:rPr>
              <w:t xml:space="preserve"> </w:t>
            </w:r>
            <w:r w:rsidRPr="007155C1">
              <w:rPr>
                <w:szCs w:val="20"/>
              </w:rPr>
              <w:t>drinking</w:t>
            </w:r>
            <w:r w:rsidRPr="007155C1">
              <w:rPr>
                <w:spacing w:val="-6"/>
                <w:szCs w:val="20"/>
              </w:rPr>
              <w:t xml:space="preserve"> </w:t>
            </w:r>
            <w:r w:rsidRPr="007155C1">
              <w:rPr>
                <w:szCs w:val="20"/>
              </w:rPr>
              <w:t>water</w:t>
            </w:r>
            <w:r w:rsidRPr="007155C1">
              <w:rPr>
                <w:spacing w:val="-6"/>
                <w:szCs w:val="20"/>
              </w:rPr>
              <w:t xml:space="preserve"> </w:t>
            </w:r>
            <w:r w:rsidRPr="007155C1">
              <w:rPr>
                <w:szCs w:val="20"/>
              </w:rPr>
              <w:t>as</w:t>
            </w:r>
            <w:r w:rsidRPr="007155C1">
              <w:rPr>
                <w:spacing w:val="-6"/>
                <w:szCs w:val="20"/>
              </w:rPr>
              <w:t xml:space="preserve"> </w:t>
            </w:r>
            <w:r w:rsidRPr="007155C1">
              <w:rPr>
                <w:szCs w:val="20"/>
              </w:rPr>
              <w:t>per</w:t>
            </w:r>
            <w:r w:rsidRPr="007155C1">
              <w:rPr>
                <w:spacing w:val="-6"/>
                <w:szCs w:val="20"/>
              </w:rPr>
              <w:t xml:space="preserve"> </w:t>
            </w:r>
            <w:r w:rsidRPr="007155C1">
              <w:rPr>
                <w:szCs w:val="20"/>
              </w:rPr>
              <w:t>element</w:t>
            </w:r>
            <w:r w:rsidRPr="007155C1">
              <w:rPr>
                <w:spacing w:val="-6"/>
                <w:szCs w:val="20"/>
              </w:rPr>
              <w:t xml:space="preserve"> </w:t>
            </w:r>
            <w:r w:rsidRPr="007155C1">
              <w:rPr>
                <w:szCs w:val="20"/>
              </w:rPr>
              <w:t>12</w:t>
            </w:r>
            <w:r w:rsidRPr="007155C1">
              <w:rPr>
                <w:spacing w:val="-6"/>
                <w:szCs w:val="20"/>
              </w:rPr>
              <w:t xml:space="preserve"> </w:t>
            </w:r>
            <w:r w:rsidRPr="007155C1">
              <w:rPr>
                <w:szCs w:val="20"/>
              </w:rPr>
              <w:t xml:space="preserve">of the Framework for Management of </w:t>
            </w:r>
            <w:r w:rsidRPr="007155C1">
              <w:rPr>
                <w:szCs w:val="20"/>
              </w:rPr>
              <w:lastRenderedPageBreak/>
              <w:t>Drinking Water Quality.</w:t>
            </w:r>
          </w:p>
          <w:p w14:paraId="7D1EAF40" w14:textId="77777777" w:rsidR="00CE5D43" w:rsidRDefault="004B4A34" w:rsidP="007155C1">
            <w:pPr>
              <w:spacing w:before="60" w:after="120" w:line="240" w:lineRule="atLeast"/>
              <w:rPr>
                <w:spacing w:val="-2"/>
                <w:szCs w:val="20"/>
              </w:rPr>
            </w:pPr>
            <w:r w:rsidRPr="007155C1">
              <w:rPr>
                <w:spacing w:val="-2"/>
                <w:szCs w:val="20"/>
              </w:rPr>
              <w:t>Immediate</w:t>
            </w:r>
            <w:r w:rsidRPr="007155C1">
              <w:rPr>
                <w:spacing w:val="-13"/>
                <w:szCs w:val="20"/>
              </w:rPr>
              <w:t xml:space="preserve"> </w:t>
            </w:r>
            <w:r w:rsidRPr="007155C1">
              <w:rPr>
                <w:spacing w:val="-2"/>
                <w:szCs w:val="20"/>
              </w:rPr>
              <w:t>compliance</w:t>
            </w:r>
            <w:r w:rsidRPr="007155C1">
              <w:rPr>
                <w:spacing w:val="-12"/>
                <w:szCs w:val="20"/>
              </w:rPr>
              <w:t xml:space="preserve"> </w:t>
            </w:r>
            <w:r w:rsidRPr="007155C1">
              <w:rPr>
                <w:spacing w:val="-2"/>
                <w:szCs w:val="20"/>
              </w:rPr>
              <w:t>of</w:t>
            </w:r>
            <w:r w:rsidRPr="007155C1">
              <w:rPr>
                <w:spacing w:val="-12"/>
                <w:szCs w:val="20"/>
              </w:rPr>
              <w:t xml:space="preserve"> </w:t>
            </w:r>
            <w:r w:rsidRPr="007155C1">
              <w:rPr>
                <w:spacing w:val="-2"/>
                <w:szCs w:val="20"/>
              </w:rPr>
              <w:t>all</w:t>
            </w:r>
            <w:r w:rsidRPr="007155C1">
              <w:rPr>
                <w:spacing w:val="-12"/>
                <w:szCs w:val="20"/>
              </w:rPr>
              <w:t xml:space="preserve"> </w:t>
            </w:r>
            <w:r w:rsidRPr="007155C1">
              <w:rPr>
                <w:spacing w:val="-2"/>
                <w:szCs w:val="20"/>
              </w:rPr>
              <w:t>drinking</w:t>
            </w:r>
            <w:r w:rsidRPr="007155C1">
              <w:rPr>
                <w:spacing w:val="-13"/>
                <w:szCs w:val="20"/>
              </w:rPr>
              <w:t xml:space="preserve"> </w:t>
            </w:r>
            <w:r w:rsidRPr="007155C1">
              <w:rPr>
                <w:spacing w:val="-2"/>
                <w:szCs w:val="20"/>
              </w:rPr>
              <w:t>water</w:t>
            </w:r>
            <w:r w:rsidRPr="007155C1">
              <w:rPr>
                <w:spacing w:val="-12"/>
                <w:szCs w:val="20"/>
              </w:rPr>
              <w:t xml:space="preserve"> </w:t>
            </w:r>
            <w:r w:rsidRPr="007155C1">
              <w:rPr>
                <w:spacing w:val="-2"/>
                <w:szCs w:val="20"/>
              </w:rPr>
              <w:t>supplies</w:t>
            </w:r>
            <w:r w:rsidRPr="007155C1">
              <w:rPr>
                <w:spacing w:val="-12"/>
                <w:szCs w:val="20"/>
              </w:rPr>
              <w:t xml:space="preserve"> </w:t>
            </w:r>
            <w:r w:rsidRPr="007155C1">
              <w:rPr>
                <w:spacing w:val="-2"/>
                <w:szCs w:val="20"/>
              </w:rPr>
              <w:t>with</w:t>
            </w:r>
            <w:r w:rsidRPr="007155C1">
              <w:rPr>
                <w:spacing w:val="-12"/>
                <w:szCs w:val="20"/>
              </w:rPr>
              <w:t xml:space="preserve"> </w:t>
            </w:r>
            <w:r w:rsidRPr="007155C1">
              <w:rPr>
                <w:spacing w:val="-2"/>
                <w:szCs w:val="20"/>
              </w:rPr>
              <w:t>the</w:t>
            </w:r>
            <w:r w:rsidRPr="007155C1">
              <w:rPr>
                <w:spacing w:val="-13"/>
                <w:szCs w:val="20"/>
              </w:rPr>
              <w:t xml:space="preserve"> </w:t>
            </w:r>
            <w:r w:rsidRPr="007155C1">
              <w:rPr>
                <w:spacing w:val="-2"/>
                <w:szCs w:val="20"/>
              </w:rPr>
              <w:t>health</w:t>
            </w:r>
            <w:r w:rsidRPr="007155C1">
              <w:rPr>
                <w:spacing w:val="-12"/>
                <w:szCs w:val="20"/>
              </w:rPr>
              <w:t xml:space="preserve"> </w:t>
            </w:r>
            <w:r w:rsidRPr="007155C1">
              <w:rPr>
                <w:spacing w:val="-2"/>
                <w:szCs w:val="20"/>
              </w:rPr>
              <w:t>outcome</w:t>
            </w:r>
            <w:r w:rsidRPr="007155C1">
              <w:rPr>
                <w:spacing w:val="-12"/>
                <w:szCs w:val="20"/>
              </w:rPr>
              <w:t xml:space="preserve"> </w:t>
            </w:r>
            <w:r w:rsidRPr="007155C1">
              <w:rPr>
                <w:spacing w:val="-2"/>
                <w:szCs w:val="20"/>
              </w:rPr>
              <w:t>target</w:t>
            </w:r>
            <w:r w:rsidRPr="007155C1">
              <w:rPr>
                <w:spacing w:val="-12"/>
                <w:szCs w:val="20"/>
              </w:rPr>
              <w:t xml:space="preserve"> </w:t>
            </w:r>
            <w:r w:rsidRPr="007155C1">
              <w:rPr>
                <w:spacing w:val="-2"/>
                <w:szCs w:val="20"/>
              </w:rPr>
              <w:t>of</w:t>
            </w:r>
            <w:r w:rsidRPr="007155C1">
              <w:rPr>
                <w:spacing w:val="-13"/>
                <w:szCs w:val="20"/>
              </w:rPr>
              <w:t xml:space="preserve"> </w:t>
            </w:r>
            <w:r w:rsidRPr="007155C1">
              <w:rPr>
                <w:spacing w:val="-2"/>
                <w:szCs w:val="20"/>
              </w:rPr>
              <w:t>1</w:t>
            </w:r>
            <w:r w:rsidRPr="007155C1">
              <w:rPr>
                <w:szCs w:val="20"/>
              </w:rPr>
              <w:t xml:space="preserve"> </w:t>
            </w:r>
            <w:r w:rsidRPr="007155C1">
              <w:rPr>
                <w:szCs w:val="20"/>
                <w:highlight w:val="yellow"/>
              </w:rPr>
              <w:t>µ</w:t>
            </w:r>
            <w:r w:rsidRPr="007155C1">
              <w:rPr>
                <w:szCs w:val="20"/>
              </w:rPr>
              <w:t xml:space="preserve"> </w:t>
            </w:r>
            <w:r w:rsidRPr="007155C1">
              <w:rPr>
                <w:spacing w:val="-2"/>
                <w:szCs w:val="20"/>
              </w:rPr>
              <w:t>DALY</w:t>
            </w:r>
            <w:r w:rsidRPr="007155C1">
              <w:rPr>
                <w:szCs w:val="20"/>
              </w:rPr>
              <w:t xml:space="preserve"> ppp</w:t>
            </w:r>
            <w:r w:rsidRPr="007155C1">
              <w:rPr>
                <w:spacing w:val="-2"/>
                <w:szCs w:val="20"/>
              </w:rPr>
              <w:t>y</w:t>
            </w:r>
            <w:r w:rsidRPr="007155C1">
              <w:rPr>
                <w:spacing w:val="-13"/>
                <w:szCs w:val="20"/>
              </w:rPr>
              <w:t xml:space="preserve"> </w:t>
            </w:r>
            <w:r w:rsidRPr="007155C1">
              <w:rPr>
                <w:spacing w:val="-2"/>
                <w:szCs w:val="20"/>
              </w:rPr>
              <w:t>is</w:t>
            </w:r>
            <w:r w:rsidRPr="007155C1">
              <w:rPr>
                <w:spacing w:val="-12"/>
                <w:szCs w:val="20"/>
              </w:rPr>
              <w:t xml:space="preserve"> </w:t>
            </w:r>
            <w:r w:rsidRPr="007155C1">
              <w:rPr>
                <w:spacing w:val="-2"/>
                <w:szCs w:val="20"/>
              </w:rPr>
              <w:t>not</w:t>
            </w:r>
            <w:r w:rsidRPr="007155C1">
              <w:rPr>
                <w:spacing w:val="-12"/>
                <w:szCs w:val="20"/>
              </w:rPr>
              <w:t xml:space="preserve"> </w:t>
            </w:r>
            <w:r w:rsidRPr="007155C1">
              <w:rPr>
                <w:spacing w:val="-2"/>
                <w:szCs w:val="20"/>
              </w:rPr>
              <w:t>expected</w:t>
            </w:r>
            <w:r w:rsidRPr="007155C1">
              <w:rPr>
                <w:spacing w:val="-12"/>
                <w:szCs w:val="20"/>
              </w:rPr>
              <w:t xml:space="preserve"> </w:t>
            </w:r>
            <w:r w:rsidRPr="007155C1">
              <w:rPr>
                <w:spacing w:val="-2"/>
                <w:szCs w:val="20"/>
              </w:rPr>
              <w:t>(see</w:t>
            </w:r>
            <w:r w:rsidRPr="007155C1">
              <w:rPr>
                <w:spacing w:val="-13"/>
                <w:szCs w:val="20"/>
              </w:rPr>
              <w:t xml:space="preserve"> </w:t>
            </w:r>
            <w:r w:rsidRPr="007155C1">
              <w:rPr>
                <w:spacing w:val="-2"/>
                <w:szCs w:val="20"/>
              </w:rPr>
              <w:t>Box</w:t>
            </w:r>
            <w:r w:rsidRPr="007155C1">
              <w:rPr>
                <w:spacing w:val="-12"/>
                <w:szCs w:val="20"/>
              </w:rPr>
              <w:t xml:space="preserve"> </w:t>
            </w:r>
            <w:r w:rsidRPr="007155C1">
              <w:rPr>
                <w:spacing w:val="-2"/>
                <w:szCs w:val="20"/>
              </w:rPr>
              <w:t>5.1).</w:t>
            </w:r>
          </w:p>
          <w:p w14:paraId="78EDB059" w14:textId="552B6717" w:rsidR="004B4A34" w:rsidRPr="00CE5D43" w:rsidRDefault="00CE5D43" w:rsidP="007155C1">
            <w:pPr>
              <w:spacing w:before="60" w:after="120" w:line="240" w:lineRule="atLeast"/>
              <w:rPr>
                <w:spacing w:val="-2"/>
                <w:szCs w:val="20"/>
              </w:rPr>
            </w:pPr>
            <w:r w:rsidRPr="005452AC">
              <w:rPr>
                <w:b/>
                <w:bCs/>
                <w:szCs w:val="20"/>
              </w:rPr>
              <w:t>[</w:t>
            </w:r>
            <w:r w:rsidRPr="005452AC">
              <w:rPr>
                <w:b/>
                <w:bCs/>
                <w:i/>
                <w:iCs/>
                <w:szCs w:val="20"/>
              </w:rPr>
              <w:t>unchanged text omitted</w:t>
            </w:r>
            <w:r w:rsidRPr="005452AC">
              <w:rPr>
                <w:b/>
                <w:bCs/>
                <w:szCs w:val="20"/>
              </w:rPr>
              <w:t>]</w:t>
            </w:r>
          </w:p>
          <w:p w14:paraId="519348EE" w14:textId="77777777" w:rsidR="004B4A34" w:rsidRPr="007155C1" w:rsidRDefault="004B4A34" w:rsidP="007155C1">
            <w:pPr>
              <w:pStyle w:val="BodyText"/>
              <w:spacing w:before="60" w:after="120" w:line="240" w:lineRule="atLeast"/>
              <w:ind w:left="0" w:right="358"/>
              <w:rPr>
                <w:sz w:val="20"/>
                <w:szCs w:val="20"/>
              </w:rPr>
            </w:pPr>
            <w:r w:rsidRPr="007155C1">
              <w:rPr>
                <w:sz w:val="20"/>
                <w:szCs w:val="20"/>
              </w:rPr>
              <w:t xml:space="preserve">The greater the shortfall between the estimated risk associated with the water supply and the </w:t>
            </w:r>
            <w:r w:rsidRPr="007155C1">
              <w:rPr>
                <w:strike/>
                <w:sz w:val="20"/>
                <w:szCs w:val="20"/>
              </w:rPr>
              <w:t>1 × 10</w:t>
            </w:r>
            <w:r w:rsidRPr="007155C1">
              <w:rPr>
                <w:strike/>
                <w:position w:val="6"/>
                <w:sz w:val="20"/>
                <w:szCs w:val="20"/>
              </w:rPr>
              <w:t>-6</w:t>
            </w:r>
            <w:r w:rsidRPr="007155C1">
              <w:rPr>
                <w:strike/>
                <w:spacing w:val="30"/>
                <w:position w:val="6"/>
                <w:sz w:val="20"/>
                <w:szCs w:val="20"/>
              </w:rPr>
              <w:t xml:space="preserve"> </w:t>
            </w:r>
            <w:r w:rsidRPr="007155C1">
              <w:rPr>
                <w:strike/>
                <w:sz w:val="20"/>
                <w:szCs w:val="20"/>
              </w:rPr>
              <w:t>DALY</w:t>
            </w:r>
          </w:p>
          <w:p w14:paraId="6DB159D6" w14:textId="583C863A" w:rsidR="004B4A34" w:rsidRPr="007155C1" w:rsidRDefault="004B4A34" w:rsidP="007155C1">
            <w:pPr>
              <w:spacing w:before="60" w:after="120" w:line="240" w:lineRule="atLeast"/>
              <w:rPr>
                <w:szCs w:val="20"/>
              </w:rPr>
            </w:pPr>
            <w:r w:rsidRPr="007155C1">
              <w:rPr>
                <w:szCs w:val="20"/>
              </w:rPr>
              <w:t>1</w:t>
            </w:r>
            <w:r w:rsidRPr="007155C1">
              <w:rPr>
                <w:spacing w:val="-7"/>
                <w:szCs w:val="20"/>
              </w:rPr>
              <w:t xml:space="preserve"> </w:t>
            </w:r>
            <w:r w:rsidRPr="007155C1">
              <w:rPr>
                <w:szCs w:val="20"/>
              </w:rPr>
              <w:t>µDALY</w:t>
            </w:r>
            <w:r w:rsidR="00F12803" w:rsidRPr="007155C1">
              <w:rPr>
                <w:szCs w:val="20"/>
              </w:rPr>
              <w:t xml:space="preserve"> </w:t>
            </w:r>
            <w:r w:rsidRPr="007155C1">
              <w:rPr>
                <w:szCs w:val="20"/>
              </w:rPr>
              <w:t>pppy</w:t>
            </w:r>
            <w:r w:rsidRPr="007155C1">
              <w:rPr>
                <w:spacing w:val="-7"/>
                <w:szCs w:val="20"/>
              </w:rPr>
              <w:t xml:space="preserve"> </w:t>
            </w:r>
            <w:r w:rsidRPr="007155C1">
              <w:rPr>
                <w:szCs w:val="20"/>
              </w:rPr>
              <w:t>target,</w:t>
            </w:r>
            <w:r w:rsidRPr="007155C1">
              <w:rPr>
                <w:spacing w:val="-7"/>
                <w:szCs w:val="20"/>
              </w:rPr>
              <w:t xml:space="preserve"> </w:t>
            </w:r>
            <w:r w:rsidRPr="007155C1">
              <w:rPr>
                <w:szCs w:val="20"/>
              </w:rPr>
              <w:t>the</w:t>
            </w:r>
            <w:r w:rsidRPr="007155C1">
              <w:rPr>
                <w:spacing w:val="-7"/>
                <w:szCs w:val="20"/>
              </w:rPr>
              <w:t xml:space="preserve"> </w:t>
            </w:r>
            <w:r w:rsidRPr="007155C1">
              <w:rPr>
                <w:szCs w:val="20"/>
              </w:rPr>
              <w:t>more</w:t>
            </w:r>
            <w:r w:rsidRPr="007155C1">
              <w:rPr>
                <w:spacing w:val="-7"/>
                <w:szCs w:val="20"/>
              </w:rPr>
              <w:t xml:space="preserve"> </w:t>
            </w:r>
            <w:r w:rsidRPr="007155C1">
              <w:rPr>
                <w:szCs w:val="20"/>
              </w:rPr>
              <w:t>urgent</w:t>
            </w:r>
            <w:r w:rsidRPr="007155C1">
              <w:rPr>
                <w:spacing w:val="-7"/>
                <w:szCs w:val="20"/>
              </w:rPr>
              <w:t xml:space="preserve"> </w:t>
            </w:r>
            <w:r w:rsidRPr="007155C1">
              <w:rPr>
                <w:szCs w:val="20"/>
              </w:rPr>
              <w:t>and</w:t>
            </w:r>
            <w:r w:rsidRPr="007155C1">
              <w:rPr>
                <w:spacing w:val="-7"/>
                <w:szCs w:val="20"/>
              </w:rPr>
              <w:t xml:space="preserve"> </w:t>
            </w:r>
            <w:r w:rsidRPr="007155C1">
              <w:rPr>
                <w:szCs w:val="20"/>
              </w:rPr>
              <w:t>significant</w:t>
            </w:r>
            <w:r w:rsidRPr="007155C1">
              <w:rPr>
                <w:spacing w:val="-7"/>
                <w:szCs w:val="20"/>
              </w:rPr>
              <w:t xml:space="preserve"> </w:t>
            </w:r>
            <w:r w:rsidRPr="007155C1">
              <w:rPr>
                <w:szCs w:val="20"/>
              </w:rPr>
              <w:t>the</w:t>
            </w:r>
            <w:r w:rsidRPr="007155C1">
              <w:rPr>
                <w:spacing w:val="-7"/>
                <w:szCs w:val="20"/>
              </w:rPr>
              <w:t xml:space="preserve"> </w:t>
            </w:r>
            <w:r w:rsidRPr="007155C1">
              <w:rPr>
                <w:szCs w:val="20"/>
              </w:rPr>
              <w:t>action</w:t>
            </w:r>
            <w:r w:rsidRPr="007155C1">
              <w:rPr>
                <w:spacing w:val="-7"/>
                <w:szCs w:val="20"/>
              </w:rPr>
              <w:t xml:space="preserve"> </w:t>
            </w:r>
            <w:r w:rsidRPr="007155C1">
              <w:rPr>
                <w:szCs w:val="20"/>
              </w:rPr>
              <w:t>required</w:t>
            </w:r>
            <w:r w:rsidRPr="007155C1">
              <w:rPr>
                <w:spacing w:val="-7"/>
                <w:szCs w:val="20"/>
              </w:rPr>
              <w:t xml:space="preserve"> </w:t>
            </w:r>
            <w:r w:rsidRPr="007155C1">
              <w:rPr>
                <w:szCs w:val="20"/>
              </w:rPr>
              <w:t>to</w:t>
            </w:r>
            <w:r w:rsidRPr="007155C1">
              <w:rPr>
                <w:spacing w:val="-7"/>
                <w:szCs w:val="20"/>
              </w:rPr>
              <w:t xml:space="preserve"> </w:t>
            </w:r>
            <w:r w:rsidRPr="007155C1">
              <w:rPr>
                <w:szCs w:val="20"/>
              </w:rPr>
              <w:t>move</w:t>
            </w:r>
            <w:r w:rsidRPr="007155C1">
              <w:rPr>
                <w:spacing w:val="-7"/>
                <w:szCs w:val="20"/>
              </w:rPr>
              <w:t xml:space="preserve"> </w:t>
            </w:r>
            <w:r w:rsidRPr="007155C1">
              <w:rPr>
                <w:szCs w:val="20"/>
              </w:rPr>
              <w:t>the</w:t>
            </w:r>
            <w:r w:rsidRPr="007155C1">
              <w:rPr>
                <w:spacing w:val="-7"/>
                <w:szCs w:val="20"/>
              </w:rPr>
              <w:t xml:space="preserve"> </w:t>
            </w:r>
            <w:r w:rsidRPr="007155C1">
              <w:rPr>
                <w:szCs w:val="20"/>
              </w:rPr>
              <w:t>supply towards the benchmark value (Box 5.3).</w:t>
            </w:r>
          </w:p>
        </w:tc>
      </w:tr>
      <w:tr w:rsidR="004001B6" w:rsidRPr="007155C1" w14:paraId="05A8A8F4" w14:textId="77777777" w:rsidTr="1D6DD25F">
        <w:tc>
          <w:tcPr>
            <w:tcW w:w="565" w:type="dxa"/>
          </w:tcPr>
          <w:p w14:paraId="096390B6" w14:textId="02A9DF74" w:rsidR="004001B6" w:rsidRPr="007155C1" w:rsidRDefault="000819B5" w:rsidP="007155C1">
            <w:pPr>
              <w:spacing w:before="60" w:after="120" w:line="240" w:lineRule="atLeast"/>
              <w:rPr>
                <w:szCs w:val="20"/>
              </w:rPr>
            </w:pPr>
            <w:r>
              <w:rPr>
                <w:szCs w:val="20"/>
              </w:rPr>
              <w:lastRenderedPageBreak/>
              <w:t>13</w:t>
            </w:r>
          </w:p>
        </w:tc>
        <w:tc>
          <w:tcPr>
            <w:tcW w:w="2129" w:type="dxa"/>
          </w:tcPr>
          <w:p w14:paraId="4E260D5D" w14:textId="06CDA592" w:rsidR="004001B6" w:rsidRDefault="00DA43C5" w:rsidP="007155C1">
            <w:pPr>
              <w:spacing w:before="60" w:after="120" w:line="240" w:lineRule="atLeast"/>
              <w:rPr>
                <w:color w:val="auto"/>
                <w:szCs w:val="20"/>
              </w:rPr>
            </w:pPr>
            <w:r>
              <w:rPr>
                <w:color w:val="auto"/>
                <w:szCs w:val="20"/>
              </w:rPr>
              <w:t>V</w:t>
            </w:r>
            <w:r>
              <w:rPr>
                <w:color w:val="auto"/>
              </w:rPr>
              <w:t xml:space="preserve">isit Chapter </w:t>
            </w:r>
            <w:r w:rsidR="00701550" w:rsidRPr="00DA43C5">
              <w:rPr>
                <w:color w:val="auto"/>
                <w:szCs w:val="20"/>
              </w:rPr>
              <w:t>5.4.3 Management of risk from enteric pathogens</w:t>
            </w:r>
            <w:r>
              <w:rPr>
                <w:color w:val="auto"/>
                <w:szCs w:val="20"/>
              </w:rPr>
              <w:t>,</w:t>
            </w:r>
            <w:r>
              <w:rPr>
                <w:color w:val="auto"/>
              </w:rPr>
              <w:t xml:space="preserve"> </w:t>
            </w:r>
            <w:hyperlink r:id="rId28" w:anchor="fig-5-3" w:history="1">
              <w:r w:rsidR="00701550" w:rsidRPr="00850B79">
                <w:rPr>
                  <w:rStyle w:val="Hyperlink"/>
                  <w:b/>
                  <w:bCs/>
                  <w:szCs w:val="20"/>
                </w:rPr>
                <w:t>Figure 5.3</w:t>
              </w:r>
              <w:r w:rsidRPr="00850B79">
                <w:rPr>
                  <w:rStyle w:val="Hyperlink"/>
                  <w:b/>
                  <w:bCs/>
                  <w:szCs w:val="20"/>
                </w:rPr>
                <w:t xml:space="preserve"> </w:t>
              </w:r>
              <w:r w:rsidR="00CE3A97" w:rsidRPr="00850B79">
                <w:rPr>
                  <w:rStyle w:val="Hyperlink"/>
                  <w:b/>
                  <w:bCs/>
                  <w:szCs w:val="20"/>
                </w:rPr>
                <w:t xml:space="preserve">The representation of the theoretical decline in the number of cases per 1000 people per year attributed to </w:t>
              </w:r>
              <w:r w:rsidR="00CE3A97" w:rsidRPr="00850B79">
                <w:rPr>
                  <w:rStyle w:val="Hyperlink"/>
                  <w:b/>
                  <w:bCs/>
                  <w:i/>
                  <w:iCs/>
                  <w:szCs w:val="20"/>
                </w:rPr>
                <w:lastRenderedPageBreak/>
                <w:t>Cryptosporidium</w:t>
              </w:r>
            </w:hyperlink>
            <w:r w:rsidR="00CE3A97">
              <w:rPr>
                <w:b/>
                <w:bCs/>
                <w:color w:val="auto"/>
                <w:szCs w:val="20"/>
              </w:rPr>
              <w:t xml:space="preserve"> </w:t>
            </w:r>
            <w:r>
              <w:rPr>
                <w:b/>
                <w:bCs/>
                <w:color w:val="auto"/>
              </w:rPr>
              <w:t>of the Guidelines</w:t>
            </w:r>
          </w:p>
          <w:p w14:paraId="4BB3573B" w14:textId="7B134E75" w:rsidR="00C24003" w:rsidRPr="00C24003" w:rsidRDefault="00C24003" w:rsidP="007155C1">
            <w:pPr>
              <w:spacing w:before="60" w:after="120" w:line="240" w:lineRule="atLeast"/>
              <w:rPr>
                <w:szCs w:val="20"/>
              </w:rPr>
            </w:pPr>
            <w:r w:rsidRPr="00C24003">
              <w:rPr>
                <w:szCs w:val="20"/>
              </w:rPr>
              <w:t>(p83 of PDF)</w:t>
            </w:r>
          </w:p>
        </w:tc>
        <w:tc>
          <w:tcPr>
            <w:tcW w:w="5919" w:type="dxa"/>
          </w:tcPr>
          <w:p w14:paraId="3A26465B" w14:textId="28405F0E" w:rsidR="004001B6" w:rsidRPr="007155C1" w:rsidRDefault="00701550" w:rsidP="007155C1">
            <w:pPr>
              <w:spacing w:before="60" w:after="120" w:line="240" w:lineRule="atLeast"/>
              <w:rPr>
                <w:szCs w:val="20"/>
              </w:rPr>
            </w:pPr>
            <w:r w:rsidRPr="007155C1">
              <w:rPr>
                <w:color w:val="006385"/>
                <w:szCs w:val="20"/>
              </w:rPr>
              <w:lastRenderedPageBreak/>
              <w:t>Figure 5.3</w:t>
            </w:r>
            <w:r w:rsidRPr="007155C1">
              <w:rPr>
                <w:szCs w:val="20"/>
              </w:rPr>
              <w:t xml:space="preserve"> </w:t>
            </w:r>
            <w:r w:rsidRPr="007155C1">
              <w:rPr>
                <w:color w:val="006385"/>
                <w:szCs w:val="20"/>
              </w:rPr>
              <w:t>The</w:t>
            </w:r>
            <w:r w:rsidRPr="007155C1">
              <w:rPr>
                <w:color w:val="006385"/>
                <w:spacing w:val="-4"/>
                <w:szCs w:val="20"/>
              </w:rPr>
              <w:t xml:space="preserve"> </w:t>
            </w:r>
            <w:r w:rsidRPr="007155C1">
              <w:rPr>
                <w:color w:val="006385"/>
                <w:szCs w:val="20"/>
              </w:rPr>
              <w:t>representation</w:t>
            </w:r>
            <w:r w:rsidRPr="007155C1">
              <w:rPr>
                <w:color w:val="006385"/>
                <w:spacing w:val="-4"/>
                <w:szCs w:val="20"/>
              </w:rPr>
              <w:t xml:space="preserve"> </w:t>
            </w:r>
            <w:r w:rsidRPr="007155C1">
              <w:rPr>
                <w:color w:val="006385"/>
                <w:szCs w:val="20"/>
              </w:rPr>
              <w:t>of</w:t>
            </w:r>
            <w:r w:rsidRPr="007155C1">
              <w:rPr>
                <w:color w:val="006385"/>
                <w:spacing w:val="-4"/>
                <w:szCs w:val="20"/>
              </w:rPr>
              <w:t xml:space="preserve"> </w:t>
            </w:r>
            <w:r w:rsidRPr="007155C1">
              <w:rPr>
                <w:color w:val="006385"/>
                <w:szCs w:val="20"/>
              </w:rPr>
              <w:t>the</w:t>
            </w:r>
            <w:r w:rsidRPr="007155C1">
              <w:rPr>
                <w:color w:val="006385"/>
                <w:spacing w:val="-4"/>
                <w:szCs w:val="20"/>
              </w:rPr>
              <w:t xml:space="preserve"> </w:t>
            </w:r>
            <w:r w:rsidRPr="007155C1">
              <w:rPr>
                <w:color w:val="006385"/>
                <w:szCs w:val="20"/>
              </w:rPr>
              <w:t>theoretical</w:t>
            </w:r>
            <w:r w:rsidRPr="007155C1">
              <w:rPr>
                <w:color w:val="006385"/>
                <w:spacing w:val="-4"/>
                <w:szCs w:val="20"/>
              </w:rPr>
              <w:t xml:space="preserve"> </w:t>
            </w:r>
            <w:r w:rsidRPr="007155C1">
              <w:rPr>
                <w:color w:val="006385"/>
                <w:szCs w:val="20"/>
              </w:rPr>
              <w:t>decline</w:t>
            </w:r>
            <w:r w:rsidRPr="007155C1">
              <w:rPr>
                <w:color w:val="006385"/>
                <w:spacing w:val="-4"/>
                <w:szCs w:val="20"/>
              </w:rPr>
              <w:t xml:space="preserve"> </w:t>
            </w:r>
            <w:r w:rsidRPr="007155C1">
              <w:rPr>
                <w:color w:val="006385"/>
                <w:szCs w:val="20"/>
              </w:rPr>
              <w:t>in</w:t>
            </w:r>
            <w:r w:rsidRPr="007155C1">
              <w:rPr>
                <w:color w:val="006385"/>
                <w:spacing w:val="-4"/>
                <w:szCs w:val="20"/>
              </w:rPr>
              <w:t xml:space="preserve"> </w:t>
            </w:r>
            <w:r w:rsidRPr="007155C1">
              <w:rPr>
                <w:color w:val="006385"/>
                <w:szCs w:val="20"/>
              </w:rPr>
              <w:t>the</w:t>
            </w:r>
            <w:r w:rsidRPr="007155C1">
              <w:rPr>
                <w:color w:val="006385"/>
                <w:spacing w:val="-4"/>
                <w:szCs w:val="20"/>
              </w:rPr>
              <w:t xml:space="preserve"> </w:t>
            </w:r>
            <w:r w:rsidRPr="007155C1">
              <w:rPr>
                <w:color w:val="006385"/>
                <w:szCs w:val="20"/>
              </w:rPr>
              <w:t>number</w:t>
            </w:r>
            <w:r w:rsidRPr="007155C1">
              <w:rPr>
                <w:color w:val="006385"/>
                <w:spacing w:val="-4"/>
                <w:szCs w:val="20"/>
              </w:rPr>
              <w:t xml:space="preserve"> </w:t>
            </w:r>
            <w:r w:rsidRPr="007155C1">
              <w:rPr>
                <w:color w:val="006385"/>
                <w:szCs w:val="20"/>
              </w:rPr>
              <w:t>of</w:t>
            </w:r>
            <w:r w:rsidRPr="007155C1">
              <w:rPr>
                <w:color w:val="006385"/>
                <w:spacing w:val="-4"/>
                <w:szCs w:val="20"/>
              </w:rPr>
              <w:t xml:space="preserve"> </w:t>
            </w:r>
            <w:r w:rsidRPr="007155C1">
              <w:rPr>
                <w:color w:val="006385"/>
                <w:szCs w:val="20"/>
              </w:rPr>
              <w:t>cases</w:t>
            </w:r>
            <w:r w:rsidRPr="007155C1">
              <w:rPr>
                <w:color w:val="006385"/>
                <w:spacing w:val="-4"/>
                <w:szCs w:val="20"/>
              </w:rPr>
              <w:t xml:space="preserve"> </w:t>
            </w:r>
            <w:r w:rsidRPr="007155C1">
              <w:rPr>
                <w:color w:val="006385"/>
                <w:szCs w:val="20"/>
              </w:rPr>
              <w:t>per</w:t>
            </w:r>
            <w:r w:rsidRPr="007155C1">
              <w:rPr>
                <w:color w:val="006385"/>
                <w:spacing w:val="-4"/>
                <w:szCs w:val="20"/>
              </w:rPr>
              <w:t xml:space="preserve"> </w:t>
            </w:r>
            <w:r w:rsidRPr="007155C1">
              <w:rPr>
                <w:color w:val="006385"/>
                <w:szCs w:val="20"/>
              </w:rPr>
              <w:t>1000</w:t>
            </w:r>
            <w:r w:rsidRPr="007155C1">
              <w:rPr>
                <w:color w:val="006385"/>
                <w:spacing w:val="-4"/>
                <w:szCs w:val="20"/>
              </w:rPr>
              <w:t xml:space="preserve"> </w:t>
            </w:r>
            <w:r w:rsidRPr="007155C1">
              <w:rPr>
                <w:color w:val="006385"/>
                <w:szCs w:val="20"/>
              </w:rPr>
              <w:t xml:space="preserve">people per year attributed to </w:t>
            </w:r>
            <w:r w:rsidRPr="007155C1">
              <w:rPr>
                <w:i/>
                <w:color w:val="006385"/>
                <w:szCs w:val="20"/>
              </w:rPr>
              <w:t>Cryptosporidium</w:t>
            </w:r>
          </w:p>
        </w:tc>
        <w:tc>
          <w:tcPr>
            <w:tcW w:w="7264" w:type="dxa"/>
          </w:tcPr>
          <w:p w14:paraId="6965D551" w14:textId="45086AEE" w:rsidR="004001B6" w:rsidRPr="007155C1" w:rsidRDefault="00701550" w:rsidP="007155C1">
            <w:pPr>
              <w:spacing w:before="60" w:after="120" w:line="240" w:lineRule="atLeast"/>
              <w:rPr>
                <w:szCs w:val="20"/>
              </w:rPr>
            </w:pPr>
            <w:r w:rsidRPr="007155C1">
              <w:rPr>
                <w:color w:val="006385"/>
                <w:szCs w:val="20"/>
              </w:rPr>
              <w:t>Figure 5.3</w:t>
            </w:r>
            <w:r w:rsidRPr="007155C1">
              <w:rPr>
                <w:szCs w:val="20"/>
              </w:rPr>
              <w:t xml:space="preserve"> </w:t>
            </w:r>
            <w:r w:rsidRPr="007155C1">
              <w:rPr>
                <w:color w:val="006385"/>
                <w:szCs w:val="20"/>
              </w:rPr>
              <w:t>The</w:t>
            </w:r>
            <w:r w:rsidRPr="007155C1">
              <w:rPr>
                <w:color w:val="006385"/>
                <w:spacing w:val="-4"/>
                <w:szCs w:val="20"/>
              </w:rPr>
              <w:t xml:space="preserve"> </w:t>
            </w:r>
            <w:r w:rsidRPr="007155C1">
              <w:rPr>
                <w:color w:val="006385"/>
                <w:szCs w:val="20"/>
              </w:rPr>
              <w:t>representation</w:t>
            </w:r>
            <w:r w:rsidRPr="007155C1">
              <w:rPr>
                <w:color w:val="006385"/>
                <w:spacing w:val="-4"/>
                <w:szCs w:val="20"/>
              </w:rPr>
              <w:t xml:space="preserve"> </w:t>
            </w:r>
            <w:r w:rsidRPr="007155C1">
              <w:rPr>
                <w:color w:val="006385"/>
                <w:szCs w:val="20"/>
              </w:rPr>
              <w:t>of</w:t>
            </w:r>
            <w:r w:rsidRPr="007155C1">
              <w:rPr>
                <w:color w:val="006385"/>
                <w:spacing w:val="-4"/>
                <w:szCs w:val="20"/>
              </w:rPr>
              <w:t xml:space="preserve"> </w:t>
            </w:r>
            <w:r w:rsidRPr="007155C1">
              <w:rPr>
                <w:color w:val="006385"/>
                <w:szCs w:val="20"/>
              </w:rPr>
              <w:t>the</w:t>
            </w:r>
            <w:r w:rsidRPr="007155C1">
              <w:rPr>
                <w:color w:val="006385"/>
                <w:spacing w:val="-4"/>
                <w:szCs w:val="20"/>
              </w:rPr>
              <w:t xml:space="preserve"> </w:t>
            </w:r>
            <w:r w:rsidRPr="007155C1">
              <w:rPr>
                <w:color w:val="006385"/>
                <w:szCs w:val="20"/>
              </w:rPr>
              <w:t>theoretical</w:t>
            </w:r>
            <w:r w:rsidRPr="007155C1">
              <w:rPr>
                <w:color w:val="006385"/>
                <w:spacing w:val="-4"/>
                <w:szCs w:val="20"/>
              </w:rPr>
              <w:t xml:space="preserve"> </w:t>
            </w:r>
            <w:r w:rsidRPr="007155C1">
              <w:rPr>
                <w:color w:val="006385"/>
                <w:szCs w:val="20"/>
              </w:rPr>
              <w:t>decline</w:t>
            </w:r>
            <w:r w:rsidRPr="007155C1">
              <w:rPr>
                <w:color w:val="006385"/>
                <w:spacing w:val="-4"/>
                <w:szCs w:val="20"/>
              </w:rPr>
              <w:t xml:space="preserve"> </w:t>
            </w:r>
            <w:r w:rsidRPr="007155C1">
              <w:rPr>
                <w:color w:val="006385"/>
                <w:szCs w:val="20"/>
              </w:rPr>
              <w:t>in</w:t>
            </w:r>
            <w:r w:rsidRPr="007155C1">
              <w:rPr>
                <w:color w:val="006385"/>
                <w:spacing w:val="-4"/>
                <w:szCs w:val="20"/>
              </w:rPr>
              <w:t xml:space="preserve"> </w:t>
            </w:r>
            <w:r w:rsidRPr="007155C1">
              <w:rPr>
                <w:color w:val="006385"/>
                <w:szCs w:val="20"/>
              </w:rPr>
              <w:t>the</w:t>
            </w:r>
            <w:r w:rsidRPr="007155C1">
              <w:rPr>
                <w:color w:val="006385"/>
                <w:spacing w:val="-4"/>
                <w:szCs w:val="20"/>
              </w:rPr>
              <w:t xml:space="preserve"> </w:t>
            </w:r>
            <w:r w:rsidRPr="007155C1">
              <w:rPr>
                <w:color w:val="006385"/>
                <w:szCs w:val="20"/>
              </w:rPr>
              <w:t>number</w:t>
            </w:r>
            <w:r w:rsidRPr="007155C1">
              <w:rPr>
                <w:color w:val="006385"/>
                <w:spacing w:val="-4"/>
                <w:szCs w:val="20"/>
              </w:rPr>
              <w:t xml:space="preserve"> </w:t>
            </w:r>
            <w:r w:rsidRPr="007155C1">
              <w:rPr>
                <w:color w:val="006385"/>
                <w:szCs w:val="20"/>
              </w:rPr>
              <w:t>of</w:t>
            </w:r>
            <w:r w:rsidRPr="007155C1">
              <w:rPr>
                <w:color w:val="006385"/>
                <w:spacing w:val="-4"/>
                <w:szCs w:val="20"/>
              </w:rPr>
              <w:t xml:space="preserve"> </w:t>
            </w:r>
            <w:r w:rsidRPr="007155C1">
              <w:rPr>
                <w:color w:val="006385"/>
                <w:szCs w:val="20"/>
              </w:rPr>
              <w:t>cases</w:t>
            </w:r>
            <w:r w:rsidRPr="007155C1">
              <w:rPr>
                <w:color w:val="006385"/>
                <w:spacing w:val="-4"/>
                <w:szCs w:val="20"/>
              </w:rPr>
              <w:t xml:space="preserve"> </w:t>
            </w:r>
            <w:r w:rsidRPr="007155C1">
              <w:rPr>
                <w:color w:val="006385"/>
                <w:szCs w:val="20"/>
              </w:rPr>
              <w:t>per</w:t>
            </w:r>
            <w:r w:rsidRPr="007155C1">
              <w:rPr>
                <w:color w:val="006385"/>
                <w:spacing w:val="-4"/>
                <w:szCs w:val="20"/>
              </w:rPr>
              <w:t xml:space="preserve"> </w:t>
            </w:r>
            <w:r w:rsidRPr="007155C1">
              <w:rPr>
                <w:color w:val="006385"/>
                <w:szCs w:val="20"/>
              </w:rPr>
              <w:t>1000</w:t>
            </w:r>
            <w:r w:rsidRPr="007155C1">
              <w:rPr>
                <w:color w:val="006385"/>
                <w:spacing w:val="-4"/>
                <w:szCs w:val="20"/>
              </w:rPr>
              <w:t xml:space="preserve"> </w:t>
            </w:r>
            <w:r w:rsidRPr="007155C1">
              <w:rPr>
                <w:color w:val="006385"/>
                <w:szCs w:val="20"/>
              </w:rPr>
              <w:t xml:space="preserve">people per year attributed to </w:t>
            </w:r>
            <w:r w:rsidRPr="007155C1">
              <w:rPr>
                <w:i/>
                <w:color w:val="006385"/>
                <w:szCs w:val="20"/>
              </w:rPr>
              <w:t>Cryptosporidium</w:t>
            </w:r>
            <w:r w:rsidRPr="007155C1">
              <w:rPr>
                <w:iCs/>
                <w:color w:val="006385"/>
                <w:szCs w:val="20"/>
              </w:rPr>
              <w:t xml:space="preserve"> </w:t>
            </w:r>
            <w:r w:rsidRPr="007155C1">
              <w:rPr>
                <w:b/>
                <w:bCs/>
                <w:iCs/>
                <w:color w:val="006385"/>
                <w:szCs w:val="20"/>
                <w:highlight w:val="yellow"/>
              </w:rPr>
              <w:t>spp.</w:t>
            </w:r>
          </w:p>
        </w:tc>
      </w:tr>
      <w:tr w:rsidR="004001B6" w:rsidRPr="007155C1" w14:paraId="33422E9F" w14:textId="77777777" w:rsidTr="1D6DD25F">
        <w:tc>
          <w:tcPr>
            <w:tcW w:w="565" w:type="dxa"/>
          </w:tcPr>
          <w:p w14:paraId="326647B3" w14:textId="506F3D56" w:rsidR="004001B6" w:rsidRPr="007155C1" w:rsidRDefault="000819B5" w:rsidP="007155C1">
            <w:pPr>
              <w:spacing w:before="60" w:after="120" w:line="240" w:lineRule="atLeast"/>
              <w:rPr>
                <w:szCs w:val="20"/>
              </w:rPr>
            </w:pPr>
            <w:r>
              <w:rPr>
                <w:szCs w:val="20"/>
              </w:rPr>
              <w:t>14</w:t>
            </w:r>
          </w:p>
        </w:tc>
        <w:tc>
          <w:tcPr>
            <w:tcW w:w="2129" w:type="dxa"/>
          </w:tcPr>
          <w:p w14:paraId="282EB392" w14:textId="563E5432" w:rsidR="004001B6" w:rsidRPr="00850B79" w:rsidRDefault="00DA43C5" w:rsidP="007155C1">
            <w:pPr>
              <w:spacing w:before="60" w:after="120" w:line="240" w:lineRule="atLeast"/>
              <w:rPr>
                <w:b/>
                <w:bCs/>
                <w:color w:val="auto"/>
                <w:szCs w:val="20"/>
              </w:rPr>
            </w:pPr>
            <w:r>
              <w:rPr>
                <w:color w:val="auto"/>
                <w:szCs w:val="20"/>
              </w:rPr>
              <w:t>V</w:t>
            </w:r>
            <w:r>
              <w:rPr>
                <w:color w:val="auto"/>
              </w:rPr>
              <w:t xml:space="preserve">isit Chapter </w:t>
            </w:r>
            <w:r w:rsidR="001C44C4" w:rsidRPr="00DA43C5">
              <w:rPr>
                <w:color w:val="auto"/>
                <w:szCs w:val="20"/>
              </w:rPr>
              <w:t>5.4.3 Management of risk from enteric pathogens</w:t>
            </w:r>
            <w:r>
              <w:rPr>
                <w:color w:val="auto"/>
                <w:szCs w:val="20"/>
              </w:rPr>
              <w:t xml:space="preserve">, </w:t>
            </w:r>
            <w:hyperlink r:id="rId29" w:anchor="table-5-2" w:history="1">
              <w:r w:rsidR="00A41987" w:rsidRPr="00A02692">
                <w:rPr>
                  <w:rStyle w:val="Hyperlink"/>
                  <w:b/>
                  <w:bCs/>
                  <w:szCs w:val="20"/>
                </w:rPr>
                <w:t>Table 5.2</w:t>
              </w:r>
              <w:r w:rsidRPr="00A02692">
                <w:rPr>
                  <w:rStyle w:val="Hyperlink"/>
                  <w:b/>
                  <w:bCs/>
                  <w:szCs w:val="20"/>
                </w:rPr>
                <w:t xml:space="preserve"> </w:t>
              </w:r>
              <w:r w:rsidR="00850B79" w:rsidRPr="00A02692">
                <w:rPr>
                  <w:rStyle w:val="Hyperlink"/>
                  <w:b/>
                  <w:bCs/>
                  <w:szCs w:val="20"/>
                </w:rPr>
                <w:t>Vulnerability classes for surface drinking water sources</w:t>
              </w:r>
            </w:hyperlink>
            <w:r w:rsidR="00850B79">
              <w:rPr>
                <w:b/>
                <w:bCs/>
                <w:color w:val="auto"/>
                <w:szCs w:val="20"/>
              </w:rPr>
              <w:t xml:space="preserve"> </w:t>
            </w:r>
            <w:r>
              <w:rPr>
                <w:b/>
                <w:bCs/>
                <w:color w:val="auto"/>
                <w:szCs w:val="20"/>
              </w:rPr>
              <w:t>of the Guidelines</w:t>
            </w:r>
          </w:p>
          <w:p w14:paraId="18D96B32" w14:textId="2EB5DAF6" w:rsidR="003D6544" w:rsidRPr="007155C1" w:rsidRDefault="003D6544" w:rsidP="007155C1">
            <w:pPr>
              <w:spacing w:before="60" w:after="120" w:line="240" w:lineRule="atLeast"/>
              <w:rPr>
                <w:szCs w:val="20"/>
              </w:rPr>
            </w:pPr>
            <w:r>
              <w:rPr>
                <w:color w:val="auto"/>
                <w:szCs w:val="20"/>
              </w:rPr>
              <w:t>(p84 of PDF)</w:t>
            </w:r>
          </w:p>
        </w:tc>
        <w:tc>
          <w:tcPr>
            <w:tcW w:w="5919" w:type="dxa"/>
          </w:tcPr>
          <w:p w14:paraId="49E8BBE2" w14:textId="77777777" w:rsidR="004001B6" w:rsidRPr="007155C1" w:rsidRDefault="00A0603C" w:rsidP="007155C1">
            <w:pPr>
              <w:tabs>
                <w:tab w:val="left" w:pos="1230"/>
              </w:tabs>
              <w:spacing w:before="60" w:after="120" w:line="240" w:lineRule="atLeast"/>
              <w:rPr>
                <w:color w:val="006385"/>
                <w:spacing w:val="-2"/>
                <w:szCs w:val="20"/>
              </w:rPr>
            </w:pPr>
            <w:r w:rsidRPr="007155C1">
              <w:rPr>
                <w:color w:val="006385"/>
                <w:szCs w:val="20"/>
              </w:rPr>
              <w:t>Table 5.2 Vulnerability</w:t>
            </w:r>
            <w:r w:rsidRPr="007155C1">
              <w:rPr>
                <w:color w:val="006385"/>
                <w:spacing w:val="-7"/>
                <w:szCs w:val="20"/>
              </w:rPr>
              <w:t xml:space="preserve"> </w:t>
            </w:r>
            <w:r w:rsidRPr="007155C1">
              <w:rPr>
                <w:color w:val="006385"/>
                <w:szCs w:val="20"/>
              </w:rPr>
              <w:t>classes</w:t>
            </w:r>
            <w:r w:rsidRPr="007155C1">
              <w:rPr>
                <w:color w:val="006385"/>
                <w:spacing w:val="-7"/>
                <w:szCs w:val="20"/>
              </w:rPr>
              <w:t xml:space="preserve"> </w:t>
            </w:r>
            <w:r w:rsidRPr="007155C1">
              <w:rPr>
                <w:color w:val="006385"/>
                <w:szCs w:val="20"/>
              </w:rPr>
              <w:t>for</w:t>
            </w:r>
            <w:r w:rsidRPr="007155C1">
              <w:rPr>
                <w:color w:val="006385"/>
                <w:spacing w:val="-7"/>
                <w:szCs w:val="20"/>
              </w:rPr>
              <w:t xml:space="preserve"> </w:t>
            </w:r>
            <w:r w:rsidRPr="007155C1">
              <w:rPr>
                <w:color w:val="006385"/>
                <w:szCs w:val="20"/>
              </w:rPr>
              <w:t>surface</w:t>
            </w:r>
            <w:r w:rsidRPr="007155C1">
              <w:rPr>
                <w:color w:val="006385"/>
                <w:spacing w:val="-7"/>
                <w:szCs w:val="20"/>
              </w:rPr>
              <w:t xml:space="preserve"> </w:t>
            </w:r>
            <w:r w:rsidRPr="007155C1">
              <w:rPr>
                <w:color w:val="006385"/>
                <w:szCs w:val="20"/>
              </w:rPr>
              <w:t>drinking</w:t>
            </w:r>
            <w:r w:rsidRPr="007155C1">
              <w:rPr>
                <w:color w:val="006385"/>
                <w:spacing w:val="-6"/>
                <w:szCs w:val="20"/>
              </w:rPr>
              <w:t xml:space="preserve"> </w:t>
            </w:r>
            <w:r w:rsidRPr="007155C1">
              <w:rPr>
                <w:color w:val="006385"/>
                <w:szCs w:val="20"/>
              </w:rPr>
              <w:t>water</w:t>
            </w:r>
            <w:r w:rsidRPr="007155C1">
              <w:rPr>
                <w:color w:val="006385"/>
                <w:spacing w:val="-7"/>
                <w:szCs w:val="20"/>
              </w:rPr>
              <w:t xml:space="preserve"> </w:t>
            </w:r>
            <w:r w:rsidRPr="007155C1">
              <w:rPr>
                <w:color w:val="006385"/>
                <w:spacing w:val="-2"/>
                <w:szCs w:val="20"/>
              </w:rPr>
              <w:t>sources</w:t>
            </w:r>
          </w:p>
          <w:p w14:paraId="2E5A32B5" w14:textId="77777777" w:rsidR="00A0603C" w:rsidRPr="007155C1" w:rsidRDefault="00A0603C" w:rsidP="007155C1">
            <w:pPr>
              <w:tabs>
                <w:tab w:val="left" w:pos="1230"/>
              </w:tabs>
              <w:spacing w:before="60" w:after="120" w:line="240" w:lineRule="atLeast"/>
              <w:rPr>
                <w:color w:val="auto"/>
                <w:spacing w:val="-2"/>
                <w:szCs w:val="20"/>
              </w:rPr>
            </w:pPr>
            <w:r w:rsidRPr="007155C1">
              <w:rPr>
                <w:color w:val="auto"/>
                <w:spacing w:val="-2"/>
                <w:szCs w:val="20"/>
              </w:rPr>
              <w:t>Protection measures</w:t>
            </w:r>
          </w:p>
          <w:p w14:paraId="56CB7999" w14:textId="30DBE42C" w:rsidR="00B6196F" w:rsidRPr="007155C1" w:rsidRDefault="00CE5D43" w:rsidP="007155C1">
            <w:pPr>
              <w:tabs>
                <w:tab w:val="left" w:pos="1230"/>
              </w:tabs>
              <w:spacing w:before="60" w:after="120" w:line="240" w:lineRule="atLeast"/>
              <w:rPr>
                <w:color w:val="auto"/>
                <w:spacing w:val="-2"/>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5704D73F" w14:textId="77777777" w:rsidR="00B6196F" w:rsidRPr="007155C1" w:rsidRDefault="00B6196F" w:rsidP="007155C1">
            <w:pPr>
              <w:spacing w:before="60" w:after="120" w:line="240" w:lineRule="atLeast"/>
              <w:rPr>
                <w:szCs w:val="20"/>
              </w:rPr>
            </w:pPr>
            <w:r w:rsidRPr="007155C1">
              <w:rPr>
                <w:szCs w:val="20"/>
              </w:rPr>
              <w:t>Low</w:t>
            </w:r>
            <w:r w:rsidRPr="007155C1">
              <w:rPr>
                <w:spacing w:val="-1"/>
                <w:szCs w:val="20"/>
              </w:rPr>
              <w:t xml:space="preserve"> </w:t>
            </w:r>
            <w:r w:rsidRPr="007155C1">
              <w:rPr>
                <w:szCs w:val="20"/>
              </w:rPr>
              <w:t xml:space="preserve">intensity/low </w:t>
            </w:r>
            <w:r w:rsidRPr="007155C1">
              <w:rPr>
                <w:spacing w:val="-4"/>
                <w:szCs w:val="20"/>
              </w:rPr>
              <w:t>risk</w:t>
            </w:r>
          </w:p>
          <w:p w14:paraId="67F22B33" w14:textId="4E027DC6" w:rsidR="00B6196F" w:rsidRPr="007155C1" w:rsidRDefault="00B6196F" w:rsidP="007155C1">
            <w:pPr>
              <w:tabs>
                <w:tab w:val="left" w:pos="1230"/>
              </w:tabs>
              <w:spacing w:before="60" w:after="120" w:line="240" w:lineRule="atLeast"/>
              <w:rPr>
                <w:szCs w:val="20"/>
              </w:rPr>
            </w:pPr>
            <w:r w:rsidRPr="007155C1">
              <w:rPr>
                <w:szCs w:val="20"/>
              </w:rPr>
              <w:t>activities may be allowed</w:t>
            </w:r>
            <w:r w:rsidRPr="007155C1">
              <w:rPr>
                <w:spacing w:val="40"/>
                <w:szCs w:val="20"/>
              </w:rPr>
              <w:t xml:space="preserve"> </w:t>
            </w:r>
            <w:r w:rsidRPr="007155C1">
              <w:rPr>
                <w:szCs w:val="20"/>
              </w:rPr>
              <w:t>in</w:t>
            </w:r>
            <w:r w:rsidRPr="007155C1">
              <w:rPr>
                <w:spacing w:val="-9"/>
                <w:szCs w:val="20"/>
              </w:rPr>
              <w:t xml:space="preserve"> </w:t>
            </w:r>
            <w:r w:rsidRPr="007155C1">
              <w:rPr>
                <w:szCs w:val="20"/>
              </w:rPr>
              <w:t>the</w:t>
            </w:r>
            <w:r w:rsidRPr="007155C1">
              <w:rPr>
                <w:spacing w:val="-9"/>
                <w:szCs w:val="20"/>
              </w:rPr>
              <w:t xml:space="preserve"> </w:t>
            </w:r>
            <w:r w:rsidRPr="007155C1">
              <w:rPr>
                <w:szCs w:val="20"/>
              </w:rPr>
              <w:t>outer</w:t>
            </w:r>
            <w:r w:rsidRPr="007155C1">
              <w:rPr>
                <w:spacing w:val="-9"/>
                <w:szCs w:val="20"/>
              </w:rPr>
              <w:t xml:space="preserve"> </w:t>
            </w:r>
            <w:r w:rsidRPr="007155C1">
              <w:rPr>
                <w:szCs w:val="20"/>
              </w:rPr>
              <w:t>catchment,</w:t>
            </w:r>
            <w:r w:rsidRPr="007155C1">
              <w:rPr>
                <w:spacing w:val="-9"/>
                <w:szCs w:val="20"/>
              </w:rPr>
              <w:t xml:space="preserve"> </w:t>
            </w:r>
            <w:r w:rsidRPr="007155C1">
              <w:rPr>
                <w:szCs w:val="20"/>
              </w:rPr>
              <w:t>but active source protection (e.g. ranger surveillance) is practised</w:t>
            </w:r>
            <w:r w:rsidRPr="007155C1">
              <w:rPr>
                <w:spacing w:val="-6"/>
                <w:szCs w:val="20"/>
              </w:rPr>
              <w:t xml:space="preserve"> </w:t>
            </w:r>
            <w:r w:rsidRPr="007155C1">
              <w:rPr>
                <w:szCs w:val="20"/>
              </w:rPr>
              <w:t>to</w:t>
            </w:r>
            <w:r w:rsidRPr="007155C1">
              <w:rPr>
                <w:spacing w:val="-4"/>
                <w:szCs w:val="20"/>
              </w:rPr>
              <w:t xml:space="preserve"> </w:t>
            </w:r>
            <w:r w:rsidRPr="007155C1">
              <w:rPr>
                <w:szCs w:val="20"/>
              </w:rPr>
              <w:t>ensure</w:t>
            </w:r>
            <w:r w:rsidRPr="007155C1">
              <w:rPr>
                <w:spacing w:val="-4"/>
                <w:szCs w:val="20"/>
              </w:rPr>
              <w:t xml:space="preserve"> </w:t>
            </w:r>
            <w:r w:rsidRPr="007155C1">
              <w:rPr>
                <w:spacing w:val="-2"/>
                <w:szCs w:val="20"/>
              </w:rPr>
              <w:t>negligible contamination risk.</w:t>
            </w:r>
          </w:p>
        </w:tc>
        <w:tc>
          <w:tcPr>
            <w:tcW w:w="7264" w:type="dxa"/>
          </w:tcPr>
          <w:p w14:paraId="22903D2D" w14:textId="77777777" w:rsidR="00B6196F" w:rsidRPr="007155C1" w:rsidRDefault="00B6196F" w:rsidP="007155C1">
            <w:pPr>
              <w:tabs>
                <w:tab w:val="left" w:pos="1230"/>
              </w:tabs>
              <w:spacing w:before="60" w:after="120" w:line="240" w:lineRule="atLeast"/>
              <w:rPr>
                <w:color w:val="006385"/>
                <w:spacing w:val="-2"/>
                <w:szCs w:val="20"/>
              </w:rPr>
            </w:pPr>
            <w:r w:rsidRPr="007155C1">
              <w:rPr>
                <w:color w:val="006385"/>
                <w:szCs w:val="20"/>
              </w:rPr>
              <w:t>Table 5.2 Vulnerability</w:t>
            </w:r>
            <w:r w:rsidRPr="007155C1">
              <w:rPr>
                <w:color w:val="006385"/>
                <w:spacing w:val="-7"/>
                <w:szCs w:val="20"/>
              </w:rPr>
              <w:t xml:space="preserve"> </w:t>
            </w:r>
            <w:r w:rsidRPr="007155C1">
              <w:rPr>
                <w:color w:val="006385"/>
                <w:szCs w:val="20"/>
              </w:rPr>
              <w:t>classes</w:t>
            </w:r>
            <w:r w:rsidRPr="007155C1">
              <w:rPr>
                <w:color w:val="006385"/>
                <w:spacing w:val="-7"/>
                <w:szCs w:val="20"/>
              </w:rPr>
              <w:t xml:space="preserve"> </w:t>
            </w:r>
            <w:r w:rsidRPr="007155C1">
              <w:rPr>
                <w:color w:val="006385"/>
                <w:szCs w:val="20"/>
              </w:rPr>
              <w:t>for</w:t>
            </w:r>
            <w:r w:rsidRPr="007155C1">
              <w:rPr>
                <w:color w:val="006385"/>
                <w:spacing w:val="-7"/>
                <w:szCs w:val="20"/>
              </w:rPr>
              <w:t xml:space="preserve"> </w:t>
            </w:r>
            <w:r w:rsidRPr="007155C1">
              <w:rPr>
                <w:color w:val="006385"/>
                <w:szCs w:val="20"/>
              </w:rPr>
              <w:t>surface</w:t>
            </w:r>
            <w:r w:rsidRPr="007155C1">
              <w:rPr>
                <w:color w:val="006385"/>
                <w:spacing w:val="-7"/>
                <w:szCs w:val="20"/>
              </w:rPr>
              <w:t xml:space="preserve"> </w:t>
            </w:r>
            <w:r w:rsidRPr="007155C1">
              <w:rPr>
                <w:color w:val="006385"/>
                <w:szCs w:val="20"/>
              </w:rPr>
              <w:t>drinking</w:t>
            </w:r>
            <w:r w:rsidRPr="007155C1">
              <w:rPr>
                <w:color w:val="006385"/>
                <w:spacing w:val="-6"/>
                <w:szCs w:val="20"/>
              </w:rPr>
              <w:t xml:space="preserve"> </w:t>
            </w:r>
            <w:r w:rsidRPr="007155C1">
              <w:rPr>
                <w:color w:val="006385"/>
                <w:szCs w:val="20"/>
              </w:rPr>
              <w:t>water</w:t>
            </w:r>
            <w:r w:rsidRPr="007155C1">
              <w:rPr>
                <w:color w:val="006385"/>
                <w:spacing w:val="-7"/>
                <w:szCs w:val="20"/>
              </w:rPr>
              <w:t xml:space="preserve"> </w:t>
            </w:r>
            <w:r w:rsidRPr="007155C1">
              <w:rPr>
                <w:color w:val="006385"/>
                <w:spacing w:val="-2"/>
                <w:szCs w:val="20"/>
              </w:rPr>
              <w:t>sources</w:t>
            </w:r>
          </w:p>
          <w:p w14:paraId="1287AFE2" w14:textId="77777777" w:rsidR="00B6196F" w:rsidRPr="007155C1" w:rsidRDefault="00B6196F" w:rsidP="007155C1">
            <w:pPr>
              <w:tabs>
                <w:tab w:val="left" w:pos="1230"/>
              </w:tabs>
              <w:spacing w:before="60" w:after="120" w:line="240" w:lineRule="atLeast"/>
              <w:rPr>
                <w:color w:val="auto"/>
                <w:spacing w:val="-2"/>
                <w:szCs w:val="20"/>
              </w:rPr>
            </w:pPr>
            <w:r w:rsidRPr="007155C1">
              <w:rPr>
                <w:color w:val="auto"/>
                <w:spacing w:val="-2"/>
                <w:szCs w:val="20"/>
              </w:rPr>
              <w:t>Protection measures</w:t>
            </w:r>
          </w:p>
          <w:p w14:paraId="7A731DFB" w14:textId="2D01EA32" w:rsidR="00B6196F" w:rsidRPr="007155C1" w:rsidRDefault="00CE5D43" w:rsidP="007155C1">
            <w:pPr>
              <w:tabs>
                <w:tab w:val="left" w:pos="1230"/>
              </w:tabs>
              <w:spacing w:before="60" w:after="120" w:line="240" w:lineRule="atLeast"/>
              <w:rPr>
                <w:color w:val="auto"/>
                <w:spacing w:val="-2"/>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50703767" w14:textId="5670DD83" w:rsidR="004001B6" w:rsidRPr="007155C1" w:rsidRDefault="00B6196F" w:rsidP="007155C1">
            <w:pPr>
              <w:spacing w:before="60" w:after="120" w:line="240" w:lineRule="atLeast"/>
              <w:rPr>
                <w:szCs w:val="20"/>
              </w:rPr>
            </w:pPr>
            <w:r w:rsidRPr="007155C1">
              <w:rPr>
                <w:szCs w:val="20"/>
              </w:rPr>
              <w:t>Low</w:t>
            </w:r>
            <w:r w:rsidRPr="007155C1">
              <w:rPr>
                <w:spacing w:val="-1"/>
                <w:szCs w:val="20"/>
              </w:rPr>
              <w:t xml:space="preserve"> </w:t>
            </w:r>
            <w:r w:rsidRPr="007155C1">
              <w:rPr>
                <w:szCs w:val="20"/>
              </w:rPr>
              <w:t xml:space="preserve">intensity/low </w:t>
            </w:r>
            <w:r w:rsidRPr="007155C1">
              <w:rPr>
                <w:spacing w:val="-4"/>
                <w:szCs w:val="20"/>
              </w:rPr>
              <w:t xml:space="preserve">risk </w:t>
            </w:r>
            <w:r w:rsidRPr="007155C1">
              <w:rPr>
                <w:szCs w:val="20"/>
              </w:rPr>
              <w:t>activities may be allowed</w:t>
            </w:r>
            <w:r w:rsidRPr="007155C1">
              <w:rPr>
                <w:spacing w:val="40"/>
                <w:szCs w:val="20"/>
              </w:rPr>
              <w:t xml:space="preserve"> </w:t>
            </w:r>
            <w:r w:rsidRPr="007155C1">
              <w:rPr>
                <w:szCs w:val="20"/>
              </w:rPr>
              <w:t>in</w:t>
            </w:r>
            <w:r w:rsidRPr="007155C1">
              <w:rPr>
                <w:spacing w:val="-9"/>
                <w:szCs w:val="20"/>
              </w:rPr>
              <w:t xml:space="preserve"> </w:t>
            </w:r>
            <w:r w:rsidRPr="007155C1">
              <w:rPr>
                <w:szCs w:val="20"/>
              </w:rPr>
              <w:t>the</w:t>
            </w:r>
            <w:r w:rsidRPr="007155C1">
              <w:rPr>
                <w:spacing w:val="-9"/>
                <w:szCs w:val="20"/>
              </w:rPr>
              <w:t xml:space="preserve"> </w:t>
            </w:r>
            <w:r w:rsidRPr="007155C1">
              <w:rPr>
                <w:szCs w:val="20"/>
              </w:rPr>
              <w:t>outer</w:t>
            </w:r>
            <w:r w:rsidRPr="007155C1">
              <w:rPr>
                <w:spacing w:val="-9"/>
                <w:szCs w:val="20"/>
              </w:rPr>
              <w:t xml:space="preserve"> </w:t>
            </w:r>
            <w:r w:rsidRPr="007155C1">
              <w:rPr>
                <w:szCs w:val="20"/>
              </w:rPr>
              <w:t>catchment,</w:t>
            </w:r>
            <w:r w:rsidRPr="007155C1">
              <w:rPr>
                <w:spacing w:val="-9"/>
                <w:szCs w:val="20"/>
              </w:rPr>
              <w:t xml:space="preserve"> </w:t>
            </w:r>
            <w:r w:rsidRPr="007155C1">
              <w:rPr>
                <w:szCs w:val="20"/>
              </w:rPr>
              <w:t>but active source protection (e.g. ranger surveillance) is practi</w:t>
            </w:r>
            <w:r w:rsidRPr="007155C1">
              <w:rPr>
                <w:szCs w:val="20"/>
                <w:highlight w:val="yellow"/>
              </w:rPr>
              <w:t>c</w:t>
            </w:r>
            <w:r w:rsidRPr="007155C1">
              <w:rPr>
                <w:szCs w:val="20"/>
              </w:rPr>
              <w:t>ed</w:t>
            </w:r>
            <w:r w:rsidRPr="007155C1">
              <w:rPr>
                <w:spacing w:val="-6"/>
                <w:szCs w:val="20"/>
              </w:rPr>
              <w:t xml:space="preserve"> </w:t>
            </w:r>
            <w:r w:rsidRPr="007155C1">
              <w:rPr>
                <w:szCs w:val="20"/>
              </w:rPr>
              <w:t>to</w:t>
            </w:r>
            <w:r w:rsidRPr="007155C1">
              <w:rPr>
                <w:spacing w:val="-4"/>
                <w:szCs w:val="20"/>
              </w:rPr>
              <w:t xml:space="preserve"> </w:t>
            </w:r>
            <w:r w:rsidRPr="007155C1">
              <w:rPr>
                <w:szCs w:val="20"/>
              </w:rPr>
              <w:t>ensure</w:t>
            </w:r>
            <w:r w:rsidRPr="007155C1">
              <w:rPr>
                <w:spacing w:val="-4"/>
                <w:szCs w:val="20"/>
              </w:rPr>
              <w:t xml:space="preserve"> </w:t>
            </w:r>
            <w:r w:rsidRPr="007155C1">
              <w:rPr>
                <w:spacing w:val="-2"/>
                <w:szCs w:val="20"/>
              </w:rPr>
              <w:t>negligible contamination risk.</w:t>
            </w:r>
          </w:p>
        </w:tc>
      </w:tr>
      <w:tr w:rsidR="004001B6" w:rsidRPr="007155C1" w14:paraId="750A94A8" w14:textId="77777777" w:rsidTr="1D6DD25F">
        <w:tc>
          <w:tcPr>
            <w:tcW w:w="565" w:type="dxa"/>
          </w:tcPr>
          <w:p w14:paraId="0D0351EC" w14:textId="110DF756" w:rsidR="004001B6" w:rsidRPr="007155C1" w:rsidRDefault="000819B5" w:rsidP="007155C1">
            <w:pPr>
              <w:spacing w:before="60" w:after="120" w:line="240" w:lineRule="atLeast"/>
              <w:rPr>
                <w:szCs w:val="20"/>
              </w:rPr>
            </w:pPr>
            <w:r>
              <w:rPr>
                <w:szCs w:val="20"/>
              </w:rPr>
              <w:t>15</w:t>
            </w:r>
          </w:p>
        </w:tc>
        <w:tc>
          <w:tcPr>
            <w:tcW w:w="2129" w:type="dxa"/>
          </w:tcPr>
          <w:p w14:paraId="497615BD" w14:textId="73D5E5FF" w:rsidR="00A435A7" w:rsidRPr="007155C1" w:rsidRDefault="00620B87" w:rsidP="007155C1">
            <w:pPr>
              <w:spacing w:before="60" w:after="120" w:line="240" w:lineRule="atLeast"/>
              <w:rPr>
                <w:color w:val="auto"/>
                <w:szCs w:val="20"/>
              </w:rPr>
            </w:pPr>
            <w:r>
              <w:rPr>
                <w:szCs w:val="20"/>
              </w:rPr>
              <w:t xml:space="preserve">Visit </w:t>
            </w:r>
            <w:hyperlink r:id="rId30" w:history="1">
              <w:r w:rsidRPr="00620B87">
                <w:rPr>
                  <w:rStyle w:val="Hyperlink"/>
                  <w:szCs w:val="20"/>
                </w:rPr>
                <w:t xml:space="preserve">Chapter </w:t>
              </w:r>
              <w:r w:rsidR="00A435A7" w:rsidRPr="00620B87">
                <w:rPr>
                  <w:rStyle w:val="Hyperlink"/>
                  <w:szCs w:val="20"/>
                </w:rPr>
                <w:t>5.4.3 Management of risk from enteric pathogens</w:t>
              </w:r>
            </w:hyperlink>
            <w:r>
              <w:rPr>
                <w:szCs w:val="20"/>
              </w:rPr>
              <w:t xml:space="preserve"> of the Guidelines</w:t>
            </w:r>
          </w:p>
          <w:p w14:paraId="536A7B23" w14:textId="506C334B" w:rsidR="004001B6" w:rsidRPr="007155C1" w:rsidRDefault="004C0D97" w:rsidP="007155C1">
            <w:pPr>
              <w:spacing w:before="60" w:after="120" w:line="240" w:lineRule="atLeast"/>
              <w:rPr>
                <w:szCs w:val="20"/>
              </w:rPr>
            </w:pPr>
            <w:r>
              <w:rPr>
                <w:szCs w:val="20"/>
              </w:rPr>
              <w:t>(p</w:t>
            </w:r>
            <w:r w:rsidR="00374180" w:rsidRPr="007155C1">
              <w:rPr>
                <w:szCs w:val="20"/>
              </w:rPr>
              <w:t>89</w:t>
            </w:r>
            <w:r>
              <w:rPr>
                <w:szCs w:val="20"/>
              </w:rPr>
              <w:t xml:space="preserve"> of PDF)</w:t>
            </w:r>
          </w:p>
        </w:tc>
        <w:tc>
          <w:tcPr>
            <w:tcW w:w="5919" w:type="dxa"/>
          </w:tcPr>
          <w:p w14:paraId="2EE3428E" w14:textId="77777777" w:rsidR="005D17B3" w:rsidRDefault="005D17B3" w:rsidP="005D17B3">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683B40EF" w14:textId="525EEA08" w:rsidR="00752828" w:rsidRPr="007155C1" w:rsidRDefault="00795D14" w:rsidP="005D17B3">
            <w:pPr>
              <w:spacing w:before="60" w:after="120" w:line="240" w:lineRule="atLeast"/>
              <w:rPr>
                <w:szCs w:val="20"/>
              </w:rPr>
            </w:pPr>
            <w:r w:rsidRPr="007155C1">
              <w:rPr>
                <w:szCs w:val="20"/>
              </w:rPr>
              <w:t xml:space="preserve">Source water that regularly returns </w:t>
            </w:r>
            <w:r w:rsidRPr="007155C1">
              <w:rPr>
                <w:i/>
                <w:iCs/>
                <w:szCs w:val="20"/>
              </w:rPr>
              <w:t xml:space="preserve">E. coli </w:t>
            </w:r>
            <w:r w:rsidRPr="007155C1">
              <w:rPr>
                <w:szCs w:val="20"/>
              </w:rPr>
              <w:t xml:space="preserve">concentrations &gt;20,000 organisms per 100 mL (i.e. above the limit for </w:t>
            </w:r>
            <w:r w:rsidRPr="007155C1">
              <w:rPr>
                <w:i/>
                <w:iCs/>
                <w:szCs w:val="20"/>
              </w:rPr>
              <w:t xml:space="preserve">E. coli </w:t>
            </w:r>
            <w:r w:rsidRPr="007155C1">
              <w:rPr>
                <w:szCs w:val="20"/>
              </w:rPr>
              <w:t xml:space="preserve">band 3) should be reconsidered as a suitable source for drinking water supplies. Source water containing such high levels of </w:t>
            </w:r>
            <w:r w:rsidRPr="007155C1">
              <w:rPr>
                <w:i/>
                <w:iCs/>
                <w:szCs w:val="20"/>
              </w:rPr>
              <w:t xml:space="preserve">E. coli </w:t>
            </w:r>
            <w:r w:rsidRPr="007155C1">
              <w:rPr>
                <w:szCs w:val="20"/>
              </w:rPr>
              <w:t xml:space="preserve">is likely to be highly contaminated with faecal waste and associated enteric pathogens. </w:t>
            </w:r>
            <w:r w:rsidR="0098403C" w:rsidRPr="005452AC">
              <w:rPr>
                <w:b/>
                <w:bCs/>
                <w:szCs w:val="20"/>
              </w:rPr>
              <w:t>[</w:t>
            </w:r>
            <w:r w:rsidR="0098403C" w:rsidRPr="005452AC">
              <w:rPr>
                <w:b/>
                <w:bCs/>
                <w:i/>
                <w:iCs/>
                <w:szCs w:val="20"/>
              </w:rPr>
              <w:t>unchanged text omitted</w:t>
            </w:r>
            <w:r w:rsidR="0098403C" w:rsidRPr="005452AC">
              <w:rPr>
                <w:b/>
                <w:bCs/>
                <w:szCs w:val="20"/>
              </w:rPr>
              <w:t>]</w:t>
            </w:r>
            <w:r w:rsidR="0098403C">
              <w:rPr>
                <w:szCs w:val="20"/>
              </w:rPr>
              <w:t xml:space="preserve"> </w:t>
            </w:r>
          </w:p>
          <w:p w14:paraId="6E319F58" w14:textId="77777777" w:rsidR="00EA0419" w:rsidRPr="007155C1" w:rsidRDefault="00EA0419" w:rsidP="007155C1">
            <w:pPr>
              <w:pStyle w:val="BodyText"/>
              <w:spacing w:before="60" w:after="120" w:line="240" w:lineRule="atLeast"/>
              <w:ind w:left="0"/>
              <w:rPr>
                <w:sz w:val="20"/>
                <w:szCs w:val="20"/>
              </w:rPr>
            </w:pPr>
            <w:r w:rsidRPr="007155C1">
              <w:rPr>
                <w:spacing w:val="-2"/>
                <w:sz w:val="20"/>
                <w:szCs w:val="20"/>
              </w:rPr>
              <w:t>The</w:t>
            </w:r>
            <w:r w:rsidRPr="007155C1">
              <w:rPr>
                <w:spacing w:val="-5"/>
                <w:sz w:val="20"/>
                <w:szCs w:val="20"/>
              </w:rPr>
              <w:t xml:space="preserve"> </w:t>
            </w:r>
            <w:r w:rsidRPr="007155C1">
              <w:rPr>
                <w:spacing w:val="-2"/>
                <w:sz w:val="20"/>
                <w:szCs w:val="20"/>
              </w:rPr>
              <w:t>following</w:t>
            </w:r>
            <w:r w:rsidRPr="007155C1">
              <w:rPr>
                <w:spacing w:val="-4"/>
                <w:sz w:val="20"/>
                <w:szCs w:val="20"/>
              </w:rPr>
              <w:t xml:space="preserve"> </w:t>
            </w:r>
            <w:r w:rsidRPr="007155C1">
              <w:rPr>
                <w:spacing w:val="-2"/>
                <w:sz w:val="20"/>
                <w:szCs w:val="20"/>
              </w:rPr>
              <w:t>issues</w:t>
            </w:r>
            <w:r w:rsidRPr="007155C1">
              <w:rPr>
                <w:spacing w:val="-4"/>
                <w:sz w:val="20"/>
                <w:szCs w:val="20"/>
              </w:rPr>
              <w:t xml:space="preserve"> </w:t>
            </w:r>
            <w:r w:rsidRPr="007155C1">
              <w:rPr>
                <w:spacing w:val="-2"/>
                <w:sz w:val="20"/>
                <w:szCs w:val="20"/>
              </w:rPr>
              <w:t>should</w:t>
            </w:r>
            <w:r w:rsidRPr="007155C1">
              <w:rPr>
                <w:spacing w:val="-4"/>
                <w:sz w:val="20"/>
                <w:szCs w:val="20"/>
              </w:rPr>
              <w:t xml:space="preserve"> </w:t>
            </w:r>
            <w:r w:rsidRPr="007155C1">
              <w:rPr>
                <w:spacing w:val="-2"/>
                <w:sz w:val="20"/>
                <w:szCs w:val="20"/>
              </w:rPr>
              <w:t>be</w:t>
            </w:r>
            <w:r w:rsidRPr="007155C1">
              <w:rPr>
                <w:spacing w:val="-4"/>
                <w:sz w:val="20"/>
                <w:szCs w:val="20"/>
              </w:rPr>
              <w:t xml:space="preserve"> </w:t>
            </w:r>
            <w:r w:rsidRPr="007155C1">
              <w:rPr>
                <w:spacing w:val="-2"/>
                <w:sz w:val="20"/>
                <w:szCs w:val="20"/>
              </w:rPr>
              <w:t>considered</w:t>
            </w:r>
            <w:r w:rsidRPr="007155C1">
              <w:rPr>
                <w:spacing w:val="-4"/>
                <w:sz w:val="20"/>
                <w:szCs w:val="20"/>
              </w:rPr>
              <w:t xml:space="preserve"> </w:t>
            </w:r>
            <w:r w:rsidRPr="007155C1">
              <w:rPr>
                <w:spacing w:val="-2"/>
                <w:sz w:val="20"/>
                <w:szCs w:val="20"/>
              </w:rPr>
              <w:t>during</w:t>
            </w:r>
            <w:r w:rsidRPr="007155C1">
              <w:rPr>
                <w:spacing w:val="-4"/>
                <w:sz w:val="20"/>
                <w:szCs w:val="20"/>
              </w:rPr>
              <w:t xml:space="preserve"> </w:t>
            </w:r>
            <w:r w:rsidRPr="007155C1">
              <w:rPr>
                <w:i/>
                <w:spacing w:val="-2"/>
                <w:sz w:val="20"/>
                <w:szCs w:val="20"/>
              </w:rPr>
              <w:t>E.</w:t>
            </w:r>
            <w:r w:rsidRPr="007155C1">
              <w:rPr>
                <w:i/>
                <w:spacing w:val="-4"/>
                <w:sz w:val="20"/>
                <w:szCs w:val="20"/>
              </w:rPr>
              <w:t xml:space="preserve"> </w:t>
            </w:r>
            <w:r w:rsidRPr="007155C1">
              <w:rPr>
                <w:i/>
                <w:spacing w:val="-2"/>
                <w:sz w:val="20"/>
                <w:szCs w:val="20"/>
              </w:rPr>
              <w:t>coli</w:t>
            </w:r>
            <w:r w:rsidRPr="007155C1">
              <w:rPr>
                <w:i/>
                <w:spacing w:val="-4"/>
                <w:sz w:val="20"/>
                <w:szCs w:val="20"/>
              </w:rPr>
              <w:t xml:space="preserve"> </w:t>
            </w:r>
            <w:r w:rsidRPr="007155C1">
              <w:rPr>
                <w:spacing w:val="-2"/>
                <w:sz w:val="20"/>
                <w:szCs w:val="20"/>
              </w:rPr>
              <w:t>monitoring</w:t>
            </w:r>
            <w:r w:rsidRPr="007155C1">
              <w:rPr>
                <w:spacing w:val="-4"/>
                <w:sz w:val="20"/>
                <w:szCs w:val="20"/>
              </w:rPr>
              <w:t xml:space="preserve"> </w:t>
            </w:r>
            <w:r w:rsidRPr="007155C1">
              <w:rPr>
                <w:spacing w:val="-2"/>
                <w:sz w:val="20"/>
                <w:szCs w:val="20"/>
              </w:rPr>
              <w:t>and</w:t>
            </w:r>
            <w:r w:rsidRPr="007155C1">
              <w:rPr>
                <w:spacing w:val="-4"/>
                <w:sz w:val="20"/>
                <w:szCs w:val="20"/>
              </w:rPr>
              <w:t xml:space="preserve"> </w:t>
            </w:r>
            <w:r w:rsidRPr="007155C1">
              <w:rPr>
                <w:spacing w:val="-2"/>
                <w:sz w:val="20"/>
                <w:szCs w:val="20"/>
              </w:rPr>
              <w:t>microbial</w:t>
            </w:r>
            <w:r w:rsidRPr="007155C1">
              <w:rPr>
                <w:spacing w:val="-4"/>
                <w:sz w:val="20"/>
                <w:szCs w:val="20"/>
              </w:rPr>
              <w:t xml:space="preserve"> </w:t>
            </w:r>
            <w:r w:rsidRPr="007155C1">
              <w:rPr>
                <w:spacing w:val="-2"/>
                <w:sz w:val="20"/>
                <w:szCs w:val="20"/>
              </w:rPr>
              <w:t>band</w:t>
            </w:r>
            <w:r w:rsidRPr="007155C1">
              <w:rPr>
                <w:spacing w:val="-5"/>
                <w:sz w:val="20"/>
                <w:szCs w:val="20"/>
              </w:rPr>
              <w:t xml:space="preserve"> </w:t>
            </w:r>
            <w:r w:rsidRPr="007155C1">
              <w:rPr>
                <w:spacing w:val="-2"/>
                <w:sz w:val="20"/>
                <w:szCs w:val="20"/>
              </w:rPr>
              <w:t>allocation:</w:t>
            </w:r>
          </w:p>
          <w:p w14:paraId="427508AD" w14:textId="77777777" w:rsidR="005D17B3" w:rsidRDefault="005D17B3" w:rsidP="005D17B3">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45DA1652" w14:textId="309D42BE" w:rsidR="00795D14" w:rsidRPr="007155C1" w:rsidRDefault="00892213" w:rsidP="005D17B3">
            <w:pPr>
              <w:spacing w:before="60" w:after="120" w:line="240" w:lineRule="atLeast"/>
              <w:rPr>
                <w:szCs w:val="20"/>
              </w:rPr>
            </w:pPr>
            <w:r w:rsidRPr="007155C1">
              <w:rPr>
                <w:b/>
                <w:spacing w:val="-2"/>
                <w:szCs w:val="20"/>
              </w:rPr>
              <w:t>Minimum</w:t>
            </w:r>
            <w:r w:rsidRPr="007155C1">
              <w:rPr>
                <w:b/>
                <w:spacing w:val="-7"/>
                <w:szCs w:val="20"/>
              </w:rPr>
              <w:t xml:space="preserve"> </w:t>
            </w:r>
            <w:r w:rsidRPr="007155C1">
              <w:rPr>
                <w:b/>
                <w:spacing w:val="-2"/>
                <w:szCs w:val="20"/>
              </w:rPr>
              <w:t>required</w:t>
            </w:r>
            <w:r w:rsidRPr="007155C1">
              <w:rPr>
                <w:b/>
                <w:spacing w:val="-7"/>
                <w:szCs w:val="20"/>
              </w:rPr>
              <w:t xml:space="preserve"> </w:t>
            </w:r>
            <w:r w:rsidRPr="007155C1">
              <w:rPr>
                <w:b/>
                <w:spacing w:val="-2"/>
                <w:szCs w:val="20"/>
              </w:rPr>
              <w:t>datasets</w:t>
            </w:r>
            <w:r w:rsidRPr="007155C1">
              <w:rPr>
                <w:b/>
                <w:spacing w:val="-7"/>
                <w:szCs w:val="20"/>
              </w:rPr>
              <w:t xml:space="preserve"> </w:t>
            </w:r>
            <w:r w:rsidRPr="007155C1">
              <w:rPr>
                <w:b/>
                <w:spacing w:val="-2"/>
                <w:szCs w:val="20"/>
              </w:rPr>
              <w:t>and</w:t>
            </w:r>
            <w:r w:rsidRPr="007155C1">
              <w:rPr>
                <w:b/>
                <w:spacing w:val="-7"/>
                <w:szCs w:val="20"/>
              </w:rPr>
              <w:t xml:space="preserve"> </w:t>
            </w:r>
            <w:r w:rsidRPr="007155C1">
              <w:rPr>
                <w:b/>
                <w:spacing w:val="-2"/>
                <w:szCs w:val="20"/>
              </w:rPr>
              <w:t>appropriate</w:t>
            </w:r>
            <w:r w:rsidRPr="007155C1">
              <w:rPr>
                <w:b/>
                <w:spacing w:val="-7"/>
                <w:szCs w:val="20"/>
              </w:rPr>
              <w:t xml:space="preserve"> </w:t>
            </w:r>
            <w:r w:rsidRPr="007155C1">
              <w:rPr>
                <w:b/>
                <w:spacing w:val="-2"/>
                <w:szCs w:val="20"/>
              </w:rPr>
              <w:t>selection</w:t>
            </w:r>
            <w:r w:rsidRPr="007155C1">
              <w:rPr>
                <w:b/>
                <w:spacing w:val="-7"/>
                <w:szCs w:val="20"/>
              </w:rPr>
              <w:t xml:space="preserve"> </w:t>
            </w:r>
            <w:r w:rsidRPr="007155C1">
              <w:rPr>
                <w:b/>
                <w:spacing w:val="-2"/>
                <w:szCs w:val="20"/>
              </w:rPr>
              <w:t>of</w:t>
            </w:r>
            <w:r w:rsidRPr="007155C1">
              <w:rPr>
                <w:b/>
                <w:spacing w:val="-7"/>
                <w:szCs w:val="20"/>
              </w:rPr>
              <w:t xml:space="preserve"> </w:t>
            </w:r>
            <w:r w:rsidRPr="007155C1">
              <w:rPr>
                <w:b/>
                <w:spacing w:val="-2"/>
                <w:szCs w:val="20"/>
              </w:rPr>
              <w:t>maximum</w:t>
            </w:r>
            <w:r w:rsidRPr="007155C1">
              <w:rPr>
                <w:b/>
                <w:spacing w:val="-7"/>
                <w:szCs w:val="20"/>
              </w:rPr>
              <w:t xml:space="preserve"> </w:t>
            </w:r>
            <w:r w:rsidRPr="007155C1">
              <w:rPr>
                <w:b/>
                <w:i/>
                <w:spacing w:val="-2"/>
                <w:szCs w:val="20"/>
              </w:rPr>
              <w:t>E.</w:t>
            </w:r>
            <w:r w:rsidRPr="007155C1">
              <w:rPr>
                <w:b/>
                <w:i/>
                <w:spacing w:val="-7"/>
                <w:szCs w:val="20"/>
              </w:rPr>
              <w:t xml:space="preserve"> </w:t>
            </w:r>
            <w:r w:rsidRPr="007155C1">
              <w:rPr>
                <w:b/>
                <w:i/>
                <w:spacing w:val="-2"/>
                <w:szCs w:val="20"/>
              </w:rPr>
              <w:t>coli</w:t>
            </w:r>
            <w:r w:rsidRPr="007155C1">
              <w:rPr>
                <w:spacing w:val="-2"/>
                <w:szCs w:val="20"/>
              </w:rPr>
              <w:t xml:space="preserve">: The suggested </w:t>
            </w:r>
            <w:r w:rsidRPr="007155C1">
              <w:rPr>
                <w:szCs w:val="20"/>
              </w:rPr>
              <w:t>minimum</w:t>
            </w:r>
            <w:r w:rsidRPr="007155C1">
              <w:rPr>
                <w:spacing w:val="-7"/>
                <w:szCs w:val="20"/>
              </w:rPr>
              <w:t xml:space="preserve"> </w:t>
            </w:r>
            <w:r w:rsidRPr="007155C1">
              <w:rPr>
                <w:szCs w:val="20"/>
              </w:rPr>
              <w:t>monitoring</w:t>
            </w:r>
            <w:r w:rsidRPr="007155C1">
              <w:rPr>
                <w:spacing w:val="-7"/>
                <w:szCs w:val="20"/>
              </w:rPr>
              <w:t xml:space="preserve"> </w:t>
            </w:r>
            <w:r w:rsidRPr="007155C1">
              <w:rPr>
                <w:szCs w:val="20"/>
              </w:rPr>
              <w:t>period</w:t>
            </w:r>
            <w:r w:rsidRPr="007155C1">
              <w:rPr>
                <w:spacing w:val="-7"/>
                <w:szCs w:val="20"/>
              </w:rPr>
              <w:t xml:space="preserve"> </w:t>
            </w:r>
            <w:r w:rsidRPr="007155C1">
              <w:rPr>
                <w:szCs w:val="20"/>
              </w:rPr>
              <w:t>to</w:t>
            </w:r>
            <w:r w:rsidRPr="007155C1">
              <w:rPr>
                <w:spacing w:val="-7"/>
                <w:szCs w:val="20"/>
              </w:rPr>
              <w:t xml:space="preserve"> </w:t>
            </w:r>
            <w:r w:rsidRPr="007155C1">
              <w:rPr>
                <w:szCs w:val="20"/>
              </w:rPr>
              <w:t>characterise</w:t>
            </w:r>
            <w:r w:rsidRPr="007155C1">
              <w:rPr>
                <w:spacing w:val="-7"/>
                <w:szCs w:val="20"/>
              </w:rPr>
              <w:t xml:space="preserve"> </w:t>
            </w:r>
            <w:r w:rsidRPr="007155C1">
              <w:rPr>
                <w:szCs w:val="20"/>
              </w:rPr>
              <w:t>microbial</w:t>
            </w:r>
            <w:r w:rsidRPr="007155C1">
              <w:rPr>
                <w:spacing w:val="-7"/>
                <w:szCs w:val="20"/>
              </w:rPr>
              <w:t xml:space="preserve"> </w:t>
            </w:r>
            <w:r w:rsidRPr="007155C1">
              <w:rPr>
                <w:szCs w:val="20"/>
              </w:rPr>
              <w:t>risk</w:t>
            </w:r>
            <w:r w:rsidRPr="007155C1">
              <w:rPr>
                <w:spacing w:val="-7"/>
                <w:szCs w:val="20"/>
              </w:rPr>
              <w:t xml:space="preserve"> </w:t>
            </w:r>
            <w:r w:rsidRPr="007155C1">
              <w:rPr>
                <w:szCs w:val="20"/>
              </w:rPr>
              <w:t>is</w:t>
            </w:r>
            <w:r w:rsidRPr="007155C1">
              <w:rPr>
                <w:spacing w:val="-7"/>
                <w:szCs w:val="20"/>
              </w:rPr>
              <w:t xml:space="preserve"> </w:t>
            </w:r>
            <w:r w:rsidRPr="007155C1">
              <w:rPr>
                <w:szCs w:val="20"/>
              </w:rPr>
              <w:t>two</w:t>
            </w:r>
            <w:r w:rsidRPr="007155C1">
              <w:rPr>
                <w:spacing w:val="-7"/>
                <w:szCs w:val="20"/>
              </w:rPr>
              <w:t xml:space="preserve"> </w:t>
            </w:r>
            <w:r w:rsidRPr="007155C1">
              <w:rPr>
                <w:szCs w:val="20"/>
              </w:rPr>
              <w:t>years,</w:t>
            </w:r>
            <w:r w:rsidRPr="007155C1">
              <w:rPr>
                <w:spacing w:val="-7"/>
                <w:szCs w:val="20"/>
              </w:rPr>
              <w:t xml:space="preserve"> </w:t>
            </w:r>
            <w:r w:rsidRPr="007155C1">
              <w:rPr>
                <w:szCs w:val="20"/>
              </w:rPr>
              <w:t>which</w:t>
            </w:r>
            <w:r w:rsidRPr="007155C1">
              <w:rPr>
                <w:spacing w:val="-7"/>
                <w:szCs w:val="20"/>
              </w:rPr>
              <w:t xml:space="preserve"> </w:t>
            </w:r>
            <w:r w:rsidRPr="007155C1">
              <w:rPr>
                <w:szCs w:val="20"/>
              </w:rPr>
              <w:t>would</w:t>
            </w:r>
            <w:r w:rsidRPr="007155C1">
              <w:rPr>
                <w:spacing w:val="-7"/>
                <w:szCs w:val="20"/>
              </w:rPr>
              <w:t xml:space="preserve"> </w:t>
            </w:r>
            <w:r w:rsidRPr="007155C1">
              <w:rPr>
                <w:szCs w:val="20"/>
              </w:rPr>
              <w:t xml:space="preserve">provide at least 100 data points with weekly </w:t>
            </w:r>
            <w:r w:rsidRPr="007155C1">
              <w:rPr>
                <w:szCs w:val="20"/>
              </w:rPr>
              <w:lastRenderedPageBreak/>
              <w:t>sampling. A longer monitoring period may be needed</w:t>
            </w:r>
            <w:r w:rsidRPr="007155C1">
              <w:rPr>
                <w:spacing w:val="40"/>
                <w:szCs w:val="20"/>
              </w:rPr>
              <w:t xml:space="preserve"> </w:t>
            </w:r>
            <w:r w:rsidRPr="007155C1">
              <w:rPr>
                <w:szCs w:val="20"/>
              </w:rPr>
              <w:t>if no events, such as heavy rainfall, occur or are captured by monitoring during the initial two-year</w:t>
            </w:r>
            <w:r w:rsidRPr="007155C1">
              <w:rPr>
                <w:spacing w:val="-6"/>
                <w:szCs w:val="20"/>
              </w:rPr>
              <w:t xml:space="preserve"> </w:t>
            </w:r>
            <w:r w:rsidRPr="007155C1">
              <w:rPr>
                <w:szCs w:val="20"/>
              </w:rPr>
              <w:t>period.</w:t>
            </w:r>
            <w:r w:rsidRPr="007155C1">
              <w:rPr>
                <w:spacing w:val="-6"/>
                <w:szCs w:val="20"/>
              </w:rPr>
              <w:t xml:space="preserve"> </w:t>
            </w:r>
            <w:r w:rsidRPr="007155C1">
              <w:rPr>
                <w:szCs w:val="20"/>
              </w:rPr>
              <w:t>Given</w:t>
            </w:r>
            <w:r w:rsidRPr="007155C1">
              <w:rPr>
                <w:spacing w:val="-6"/>
                <w:szCs w:val="20"/>
              </w:rPr>
              <w:t xml:space="preserve"> </w:t>
            </w:r>
            <w:r w:rsidRPr="007155C1">
              <w:rPr>
                <w:szCs w:val="20"/>
              </w:rPr>
              <w:t>the</w:t>
            </w:r>
            <w:r w:rsidRPr="007155C1">
              <w:rPr>
                <w:spacing w:val="-6"/>
                <w:szCs w:val="20"/>
              </w:rPr>
              <w:t xml:space="preserve"> </w:t>
            </w:r>
            <w:r w:rsidRPr="007155C1">
              <w:rPr>
                <w:szCs w:val="20"/>
              </w:rPr>
              <w:t>wide</w:t>
            </w:r>
            <w:r w:rsidRPr="007155C1">
              <w:rPr>
                <w:spacing w:val="-6"/>
                <w:szCs w:val="20"/>
              </w:rPr>
              <w:t xml:space="preserve"> </w:t>
            </w:r>
            <w:r w:rsidRPr="007155C1">
              <w:rPr>
                <w:szCs w:val="20"/>
              </w:rPr>
              <w:t>fluctuations</w:t>
            </w:r>
            <w:r w:rsidRPr="007155C1">
              <w:rPr>
                <w:spacing w:val="-6"/>
                <w:szCs w:val="20"/>
              </w:rPr>
              <w:t xml:space="preserve"> </w:t>
            </w:r>
            <w:r w:rsidRPr="007155C1">
              <w:rPr>
                <w:szCs w:val="20"/>
              </w:rPr>
              <w:t>that</w:t>
            </w:r>
            <w:r w:rsidRPr="007155C1">
              <w:rPr>
                <w:spacing w:val="-6"/>
                <w:szCs w:val="20"/>
              </w:rPr>
              <w:t xml:space="preserve"> </w:t>
            </w:r>
            <w:r w:rsidRPr="007155C1">
              <w:rPr>
                <w:szCs w:val="20"/>
              </w:rPr>
              <w:t>can</w:t>
            </w:r>
            <w:r w:rsidRPr="007155C1">
              <w:rPr>
                <w:spacing w:val="-6"/>
                <w:szCs w:val="20"/>
              </w:rPr>
              <w:t xml:space="preserve"> </w:t>
            </w:r>
            <w:r w:rsidRPr="007155C1">
              <w:rPr>
                <w:szCs w:val="20"/>
              </w:rPr>
              <w:t>occur</w:t>
            </w:r>
            <w:r w:rsidRPr="007155C1">
              <w:rPr>
                <w:spacing w:val="-6"/>
                <w:szCs w:val="20"/>
              </w:rPr>
              <w:t xml:space="preserve"> </w:t>
            </w:r>
            <w:r w:rsidRPr="007155C1">
              <w:rPr>
                <w:szCs w:val="20"/>
              </w:rPr>
              <w:t>with</w:t>
            </w:r>
            <w:r w:rsidRPr="007155C1">
              <w:rPr>
                <w:spacing w:val="-6"/>
                <w:szCs w:val="20"/>
              </w:rPr>
              <w:t xml:space="preserve"> </w:t>
            </w:r>
            <w:r w:rsidRPr="007155C1">
              <w:rPr>
                <w:szCs w:val="20"/>
              </w:rPr>
              <w:t>microbial</w:t>
            </w:r>
            <w:r w:rsidRPr="007155C1">
              <w:rPr>
                <w:spacing w:val="-6"/>
                <w:szCs w:val="20"/>
              </w:rPr>
              <w:t xml:space="preserve"> </w:t>
            </w:r>
            <w:r w:rsidRPr="007155C1">
              <w:rPr>
                <w:szCs w:val="20"/>
              </w:rPr>
              <w:t>concentrations</w:t>
            </w:r>
            <w:r w:rsidRPr="007155C1">
              <w:rPr>
                <w:spacing w:val="-6"/>
                <w:szCs w:val="20"/>
              </w:rPr>
              <w:t xml:space="preserve"> </w:t>
            </w:r>
            <w:r w:rsidRPr="007155C1">
              <w:rPr>
                <w:szCs w:val="20"/>
              </w:rPr>
              <w:t>in surface</w:t>
            </w:r>
            <w:r w:rsidRPr="007155C1">
              <w:rPr>
                <w:spacing w:val="-5"/>
                <w:szCs w:val="20"/>
              </w:rPr>
              <w:t xml:space="preserve"> </w:t>
            </w:r>
            <w:r w:rsidRPr="007155C1">
              <w:rPr>
                <w:szCs w:val="20"/>
              </w:rPr>
              <w:t>water,</w:t>
            </w:r>
            <w:r w:rsidRPr="007155C1">
              <w:rPr>
                <w:spacing w:val="-5"/>
                <w:szCs w:val="20"/>
              </w:rPr>
              <w:t xml:space="preserve"> </w:t>
            </w:r>
            <w:r w:rsidRPr="007155C1">
              <w:rPr>
                <w:szCs w:val="20"/>
              </w:rPr>
              <w:t>the</w:t>
            </w:r>
            <w:r w:rsidRPr="007155C1">
              <w:rPr>
                <w:spacing w:val="-4"/>
                <w:szCs w:val="20"/>
              </w:rPr>
              <w:t xml:space="preserve"> </w:t>
            </w:r>
            <w:r w:rsidRPr="007155C1">
              <w:rPr>
                <w:szCs w:val="20"/>
              </w:rPr>
              <w:t>peak</w:t>
            </w:r>
            <w:r w:rsidRPr="007155C1">
              <w:rPr>
                <w:spacing w:val="-5"/>
                <w:szCs w:val="20"/>
              </w:rPr>
              <w:t xml:space="preserve"> </w:t>
            </w:r>
            <w:r w:rsidRPr="007155C1">
              <w:rPr>
                <w:szCs w:val="20"/>
              </w:rPr>
              <w:t>concentrations</w:t>
            </w:r>
            <w:r w:rsidRPr="007155C1">
              <w:rPr>
                <w:spacing w:val="-5"/>
                <w:szCs w:val="20"/>
              </w:rPr>
              <w:t xml:space="preserve"> </w:t>
            </w:r>
            <w:r w:rsidRPr="007155C1">
              <w:rPr>
                <w:szCs w:val="20"/>
              </w:rPr>
              <w:t>should</w:t>
            </w:r>
            <w:r w:rsidRPr="007155C1">
              <w:rPr>
                <w:spacing w:val="-4"/>
                <w:szCs w:val="20"/>
              </w:rPr>
              <w:t xml:space="preserve"> </w:t>
            </w:r>
            <w:r w:rsidRPr="007155C1">
              <w:rPr>
                <w:szCs w:val="20"/>
              </w:rPr>
              <w:t>not</w:t>
            </w:r>
            <w:r w:rsidRPr="007155C1">
              <w:rPr>
                <w:spacing w:val="-5"/>
                <w:szCs w:val="20"/>
              </w:rPr>
              <w:t xml:space="preserve"> </w:t>
            </w:r>
            <w:r w:rsidRPr="007155C1">
              <w:rPr>
                <w:szCs w:val="20"/>
              </w:rPr>
              <w:t>be</w:t>
            </w:r>
            <w:r w:rsidRPr="007155C1">
              <w:rPr>
                <w:spacing w:val="-5"/>
                <w:szCs w:val="20"/>
              </w:rPr>
              <w:t xml:space="preserve"> </w:t>
            </w:r>
            <w:r w:rsidRPr="007155C1">
              <w:rPr>
                <w:szCs w:val="20"/>
              </w:rPr>
              <w:t>disregarded</w:t>
            </w:r>
            <w:r w:rsidRPr="007155C1">
              <w:rPr>
                <w:spacing w:val="-4"/>
                <w:szCs w:val="20"/>
              </w:rPr>
              <w:t xml:space="preserve"> </w:t>
            </w:r>
            <w:r w:rsidRPr="007155C1">
              <w:rPr>
                <w:szCs w:val="20"/>
              </w:rPr>
              <w:t>as</w:t>
            </w:r>
            <w:r w:rsidRPr="007155C1">
              <w:rPr>
                <w:spacing w:val="-5"/>
                <w:szCs w:val="20"/>
              </w:rPr>
              <w:t xml:space="preserve"> </w:t>
            </w:r>
            <w:r w:rsidRPr="007155C1">
              <w:rPr>
                <w:szCs w:val="20"/>
              </w:rPr>
              <w:t>outliers.</w:t>
            </w:r>
            <w:r w:rsidRPr="007155C1">
              <w:rPr>
                <w:spacing w:val="-5"/>
                <w:szCs w:val="20"/>
              </w:rPr>
              <w:t xml:space="preserve"> </w:t>
            </w:r>
            <w:r w:rsidRPr="007155C1">
              <w:rPr>
                <w:szCs w:val="20"/>
              </w:rPr>
              <w:t>The</w:t>
            </w:r>
            <w:r w:rsidRPr="007155C1">
              <w:rPr>
                <w:spacing w:val="-4"/>
                <w:szCs w:val="20"/>
              </w:rPr>
              <w:t xml:space="preserve"> </w:t>
            </w:r>
            <w:r w:rsidRPr="007155C1">
              <w:rPr>
                <w:spacing w:val="-2"/>
                <w:szCs w:val="20"/>
              </w:rPr>
              <w:t>maximum</w:t>
            </w:r>
            <w:r w:rsidRPr="007155C1">
              <w:rPr>
                <w:i/>
                <w:iCs/>
                <w:szCs w:val="20"/>
              </w:rPr>
              <w:t xml:space="preserve"> E. coli </w:t>
            </w:r>
            <w:r w:rsidRPr="007155C1">
              <w:rPr>
                <w:szCs w:val="20"/>
              </w:rPr>
              <w:t>result should be used for the allocation of a microbial band (Walker et al. 2015) unless the</w:t>
            </w:r>
            <w:r w:rsidRPr="007155C1">
              <w:rPr>
                <w:spacing w:val="-3"/>
                <w:szCs w:val="20"/>
              </w:rPr>
              <w:t xml:space="preserve"> </w:t>
            </w:r>
            <w:r w:rsidRPr="007155C1">
              <w:rPr>
                <w:szCs w:val="20"/>
              </w:rPr>
              <w:t>data</w:t>
            </w:r>
            <w:r w:rsidRPr="007155C1">
              <w:rPr>
                <w:spacing w:val="-3"/>
                <w:szCs w:val="20"/>
              </w:rPr>
              <w:t xml:space="preserve"> </w:t>
            </w:r>
            <w:r w:rsidRPr="007155C1">
              <w:rPr>
                <w:szCs w:val="20"/>
              </w:rPr>
              <w:t>set</w:t>
            </w:r>
            <w:r w:rsidRPr="007155C1">
              <w:rPr>
                <w:spacing w:val="-3"/>
                <w:szCs w:val="20"/>
              </w:rPr>
              <w:t xml:space="preserve"> </w:t>
            </w:r>
            <w:r w:rsidRPr="007155C1">
              <w:rPr>
                <w:szCs w:val="20"/>
              </w:rPr>
              <w:t>is</w:t>
            </w:r>
            <w:r w:rsidRPr="007155C1">
              <w:rPr>
                <w:spacing w:val="-3"/>
                <w:szCs w:val="20"/>
              </w:rPr>
              <w:t xml:space="preserve"> </w:t>
            </w:r>
            <w:r w:rsidRPr="007155C1">
              <w:rPr>
                <w:szCs w:val="20"/>
              </w:rPr>
              <w:t>robust</w:t>
            </w:r>
            <w:r w:rsidRPr="007155C1">
              <w:rPr>
                <w:spacing w:val="-3"/>
                <w:szCs w:val="20"/>
              </w:rPr>
              <w:t xml:space="preserve"> </w:t>
            </w:r>
            <w:r w:rsidRPr="007155C1">
              <w:rPr>
                <w:szCs w:val="20"/>
              </w:rPr>
              <w:t>enough</w:t>
            </w:r>
            <w:r w:rsidRPr="007155C1">
              <w:rPr>
                <w:spacing w:val="-3"/>
                <w:szCs w:val="20"/>
              </w:rPr>
              <w:t xml:space="preserve"> </w:t>
            </w:r>
            <w:r w:rsidRPr="007155C1">
              <w:rPr>
                <w:szCs w:val="20"/>
              </w:rPr>
              <w:t>to</w:t>
            </w:r>
            <w:r w:rsidRPr="007155C1">
              <w:rPr>
                <w:spacing w:val="-3"/>
                <w:szCs w:val="20"/>
              </w:rPr>
              <w:t xml:space="preserve"> </w:t>
            </w:r>
            <w:r w:rsidRPr="007155C1">
              <w:rPr>
                <w:szCs w:val="20"/>
              </w:rPr>
              <w:t>use</w:t>
            </w:r>
            <w:r w:rsidRPr="007155C1">
              <w:rPr>
                <w:spacing w:val="-3"/>
                <w:szCs w:val="20"/>
              </w:rPr>
              <w:t xml:space="preserve"> </w:t>
            </w:r>
            <w:r w:rsidRPr="007155C1">
              <w:rPr>
                <w:szCs w:val="20"/>
              </w:rPr>
              <w:t>the</w:t>
            </w:r>
            <w:r w:rsidRPr="007155C1">
              <w:rPr>
                <w:spacing w:val="-3"/>
                <w:szCs w:val="20"/>
              </w:rPr>
              <w:t xml:space="preserve"> </w:t>
            </w:r>
            <w:r w:rsidRPr="007155C1">
              <w:rPr>
                <w:szCs w:val="20"/>
              </w:rPr>
              <w:t>95</w:t>
            </w:r>
            <w:r w:rsidRPr="007155C1">
              <w:rPr>
                <w:position w:val="6"/>
                <w:szCs w:val="20"/>
              </w:rPr>
              <w:t>th</w:t>
            </w:r>
            <w:r w:rsidRPr="007155C1">
              <w:rPr>
                <w:spacing w:val="21"/>
                <w:position w:val="6"/>
                <w:szCs w:val="20"/>
              </w:rPr>
              <w:t xml:space="preserve"> </w:t>
            </w:r>
            <w:r w:rsidRPr="007155C1">
              <w:rPr>
                <w:szCs w:val="20"/>
              </w:rPr>
              <w:t>percentile</w:t>
            </w:r>
            <w:r w:rsidR="00B07723" w:rsidRPr="007155C1">
              <w:rPr>
                <w:szCs w:val="20"/>
              </w:rPr>
              <w:t>.</w:t>
            </w:r>
            <w:r w:rsidRPr="007155C1">
              <w:rPr>
                <w:szCs w:val="20"/>
              </w:rPr>
              <w:t xml:space="preserve"> </w:t>
            </w:r>
            <w:r w:rsidR="005D17B3" w:rsidRPr="005452AC">
              <w:rPr>
                <w:b/>
                <w:bCs/>
                <w:szCs w:val="20"/>
              </w:rPr>
              <w:t>[</w:t>
            </w:r>
            <w:r w:rsidR="005D17B3" w:rsidRPr="005452AC">
              <w:rPr>
                <w:b/>
                <w:bCs/>
                <w:i/>
                <w:iCs/>
                <w:szCs w:val="20"/>
              </w:rPr>
              <w:t>unchanged text omitted</w:t>
            </w:r>
            <w:r w:rsidR="005D17B3" w:rsidRPr="005452AC">
              <w:rPr>
                <w:b/>
                <w:bCs/>
                <w:szCs w:val="20"/>
              </w:rPr>
              <w:t>]</w:t>
            </w:r>
            <w:r w:rsidR="005D17B3">
              <w:rPr>
                <w:szCs w:val="20"/>
              </w:rPr>
              <w:t xml:space="preserve"> </w:t>
            </w:r>
          </w:p>
          <w:p w14:paraId="3702D498" w14:textId="75B75038" w:rsidR="00A7796D" w:rsidRPr="007155C1" w:rsidRDefault="00A7796D" w:rsidP="007155C1">
            <w:pPr>
              <w:pStyle w:val="BodyText"/>
              <w:numPr>
                <w:ilvl w:val="1"/>
                <w:numId w:val="21"/>
              </w:numPr>
              <w:spacing w:before="60" w:after="120" w:line="240" w:lineRule="atLeast"/>
              <w:ind w:left="229" w:hanging="229"/>
              <w:rPr>
                <w:sz w:val="20"/>
                <w:szCs w:val="20"/>
              </w:rPr>
            </w:pPr>
            <w:r w:rsidRPr="007155C1">
              <w:rPr>
                <w:b/>
                <w:sz w:val="20"/>
                <w:szCs w:val="20"/>
              </w:rPr>
              <w:t>Interim</w:t>
            </w:r>
            <w:r w:rsidRPr="007155C1">
              <w:rPr>
                <w:b/>
                <w:spacing w:val="-9"/>
                <w:sz w:val="20"/>
                <w:szCs w:val="20"/>
              </w:rPr>
              <w:t xml:space="preserve"> </w:t>
            </w:r>
            <w:r w:rsidRPr="007155C1">
              <w:rPr>
                <w:b/>
                <w:sz w:val="20"/>
                <w:szCs w:val="20"/>
              </w:rPr>
              <w:t>approach</w:t>
            </w:r>
            <w:r w:rsidRPr="007155C1">
              <w:rPr>
                <w:b/>
                <w:spacing w:val="-9"/>
                <w:sz w:val="20"/>
                <w:szCs w:val="20"/>
              </w:rPr>
              <w:t xml:space="preserve"> </w:t>
            </w:r>
            <w:r w:rsidRPr="007155C1">
              <w:rPr>
                <w:b/>
                <w:sz w:val="20"/>
                <w:szCs w:val="20"/>
              </w:rPr>
              <w:t>in</w:t>
            </w:r>
            <w:r w:rsidRPr="007155C1">
              <w:rPr>
                <w:b/>
                <w:spacing w:val="-9"/>
                <w:sz w:val="20"/>
                <w:szCs w:val="20"/>
              </w:rPr>
              <w:t xml:space="preserve"> </w:t>
            </w:r>
            <w:r w:rsidRPr="007155C1">
              <w:rPr>
                <w:b/>
                <w:sz w:val="20"/>
                <w:szCs w:val="20"/>
              </w:rPr>
              <w:t>the</w:t>
            </w:r>
            <w:r w:rsidRPr="007155C1">
              <w:rPr>
                <w:b/>
                <w:spacing w:val="-9"/>
                <w:sz w:val="20"/>
                <w:szCs w:val="20"/>
              </w:rPr>
              <w:t xml:space="preserve"> </w:t>
            </w:r>
            <w:r w:rsidRPr="007155C1">
              <w:rPr>
                <w:b/>
                <w:sz w:val="20"/>
                <w:szCs w:val="20"/>
              </w:rPr>
              <w:t>absence</w:t>
            </w:r>
            <w:r w:rsidRPr="007155C1">
              <w:rPr>
                <w:b/>
                <w:spacing w:val="-9"/>
                <w:sz w:val="20"/>
                <w:szCs w:val="20"/>
              </w:rPr>
              <w:t xml:space="preserve"> </w:t>
            </w:r>
            <w:r w:rsidRPr="007155C1">
              <w:rPr>
                <w:b/>
                <w:sz w:val="20"/>
                <w:szCs w:val="20"/>
              </w:rPr>
              <w:t>of</w:t>
            </w:r>
            <w:r w:rsidRPr="007155C1">
              <w:rPr>
                <w:b/>
                <w:spacing w:val="-9"/>
                <w:sz w:val="20"/>
                <w:szCs w:val="20"/>
              </w:rPr>
              <w:t xml:space="preserve"> </w:t>
            </w:r>
            <w:r w:rsidRPr="007155C1">
              <w:rPr>
                <w:b/>
                <w:sz w:val="20"/>
                <w:szCs w:val="20"/>
              </w:rPr>
              <w:t>data</w:t>
            </w:r>
            <w:r w:rsidRPr="007155C1">
              <w:rPr>
                <w:sz w:val="20"/>
                <w:szCs w:val="20"/>
              </w:rPr>
              <w:t>:</w:t>
            </w:r>
            <w:r w:rsidRPr="007155C1">
              <w:rPr>
                <w:spacing w:val="-3"/>
                <w:sz w:val="20"/>
                <w:szCs w:val="20"/>
              </w:rPr>
              <w:t xml:space="preserve"> </w:t>
            </w:r>
            <w:r w:rsidRPr="007155C1">
              <w:rPr>
                <w:sz w:val="20"/>
                <w:szCs w:val="20"/>
              </w:rPr>
              <w:t>There</w:t>
            </w:r>
            <w:r w:rsidRPr="007155C1">
              <w:rPr>
                <w:spacing w:val="-3"/>
                <w:sz w:val="20"/>
                <w:szCs w:val="20"/>
              </w:rPr>
              <w:t xml:space="preserve"> </w:t>
            </w:r>
            <w:r w:rsidRPr="007155C1">
              <w:rPr>
                <w:sz w:val="20"/>
                <w:szCs w:val="20"/>
              </w:rPr>
              <w:t>may</w:t>
            </w:r>
            <w:r w:rsidRPr="007155C1">
              <w:rPr>
                <w:spacing w:val="-3"/>
                <w:sz w:val="20"/>
                <w:szCs w:val="20"/>
              </w:rPr>
              <w:t xml:space="preserve"> </w:t>
            </w:r>
            <w:r w:rsidRPr="007155C1">
              <w:rPr>
                <w:sz w:val="20"/>
                <w:szCs w:val="20"/>
              </w:rPr>
              <w:t>be</w:t>
            </w:r>
            <w:r w:rsidRPr="007155C1">
              <w:rPr>
                <w:spacing w:val="-3"/>
                <w:sz w:val="20"/>
                <w:szCs w:val="20"/>
              </w:rPr>
              <w:t xml:space="preserve"> </w:t>
            </w:r>
            <w:r w:rsidRPr="007155C1">
              <w:rPr>
                <w:sz w:val="20"/>
                <w:szCs w:val="20"/>
              </w:rPr>
              <w:t>instances</w:t>
            </w:r>
            <w:r w:rsidRPr="007155C1">
              <w:rPr>
                <w:spacing w:val="-3"/>
                <w:sz w:val="20"/>
                <w:szCs w:val="20"/>
              </w:rPr>
              <w:t xml:space="preserve"> </w:t>
            </w:r>
            <w:r w:rsidRPr="007155C1">
              <w:rPr>
                <w:sz w:val="20"/>
                <w:szCs w:val="20"/>
              </w:rPr>
              <w:t>where</w:t>
            </w:r>
            <w:r w:rsidRPr="007155C1">
              <w:rPr>
                <w:spacing w:val="-3"/>
                <w:sz w:val="20"/>
                <w:szCs w:val="20"/>
              </w:rPr>
              <w:t xml:space="preserve"> </w:t>
            </w:r>
            <w:r w:rsidRPr="007155C1">
              <w:rPr>
                <w:sz w:val="20"/>
                <w:szCs w:val="20"/>
              </w:rPr>
              <w:t>there</w:t>
            </w:r>
            <w:r w:rsidRPr="007155C1">
              <w:rPr>
                <w:spacing w:val="-3"/>
                <w:sz w:val="20"/>
                <w:szCs w:val="20"/>
              </w:rPr>
              <w:t xml:space="preserve"> </w:t>
            </w:r>
            <w:r w:rsidRPr="007155C1">
              <w:rPr>
                <w:sz w:val="20"/>
                <w:szCs w:val="20"/>
              </w:rPr>
              <w:t>is</w:t>
            </w:r>
            <w:r w:rsidRPr="007155C1">
              <w:rPr>
                <w:spacing w:val="-3"/>
                <w:sz w:val="20"/>
                <w:szCs w:val="20"/>
              </w:rPr>
              <w:t xml:space="preserve"> </w:t>
            </w:r>
            <w:r w:rsidRPr="007155C1">
              <w:rPr>
                <w:sz w:val="20"/>
                <w:szCs w:val="20"/>
              </w:rPr>
              <w:t>not enough data to confidently allocate a microbial band, but the source water still needs to</w:t>
            </w:r>
            <w:r w:rsidRPr="007155C1">
              <w:rPr>
                <w:spacing w:val="-5"/>
                <w:sz w:val="20"/>
                <w:szCs w:val="20"/>
              </w:rPr>
              <w:t xml:space="preserve"> </w:t>
            </w:r>
            <w:r w:rsidRPr="007155C1">
              <w:rPr>
                <w:sz w:val="20"/>
                <w:szCs w:val="20"/>
              </w:rPr>
              <w:t>be</w:t>
            </w:r>
            <w:r w:rsidRPr="007155C1">
              <w:rPr>
                <w:spacing w:val="-5"/>
                <w:sz w:val="20"/>
                <w:szCs w:val="20"/>
              </w:rPr>
              <w:t xml:space="preserve"> </w:t>
            </w:r>
            <w:r w:rsidRPr="007155C1">
              <w:rPr>
                <w:sz w:val="20"/>
                <w:szCs w:val="20"/>
              </w:rPr>
              <w:t>categorised.</w:t>
            </w:r>
            <w:r w:rsidRPr="007155C1">
              <w:rPr>
                <w:spacing w:val="-5"/>
                <w:sz w:val="20"/>
                <w:szCs w:val="20"/>
              </w:rPr>
              <w:t xml:space="preserve"> </w:t>
            </w:r>
            <w:r w:rsidRPr="007155C1">
              <w:rPr>
                <w:sz w:val="20"/>
                <w:szCs w:val="20"/>
              </w:rPr>
              <w:t>The</w:t>
            </w:r>
            <w:r w:rsidRPr="007155C1">
              <w:rPr>
                <w:spacing w:val="-5"/>
                <w:sz w:val="20"/>
                <w:szCs w:val="20"/>
              </w:rPr>
              <w:t xml:space="preserve"> </w:t>
            </w:r>
            <w:r w:rsidRPr="007155C1">
              <w:rPr>
                <w:sz w:val="20"/>
                <w:szCs w:val="20"/>
              </w:rPr>
              <w:t>source</w:t>
            </w:r>
            <w:r w:rsidRPr="007155C1">
              <w:rPr>
                <w:spacing w:val="-5"/>
                <w:sz w:val="20"/>
                <w:szCs w:val="20"/>
              </w:rPr>
              <w:t xml:space="preserve"> </w:t>
            </w:r>
            <w:r w:rsidRPr="007155C1">
              <w:rPr>
                <w:sz w:val="20"/>
                <w:szCs w:val="20"/>
              </w:rPr>
              <w:t>water</w:t>
            </w:r>
            <w:r w:rsidRPr="007155C1">
              <w:rPr>
                <w:spacing w:val="-5"/>
                <w:sz w:val="20"/>
                <w:szCs w:val="20"/>
              </w:rPr>
              <w:t xml:space="preserve"> </w:t>
            </w:r>
            <w:r w:rsidRPr="007155C1">
              <w:rPr>
                <w:sz w:val="20"/>
                <w:szCs w:val="20"/>
              </w:rPr>
              <w:t>category</w:t>
            </w:r>
            <w:r w:rsidRPr="007155C1">
              <w:rPr>
                <w:spacing w:val="-5"/>
                <w:sz w:val="20"/>
                <w:szCs w:val="20"/>
              </w:rPr>
              <w:t xml:space="preserve"> </w:t>
            </w:r>
            <w:r w:rsidRPr="007155C1">
              <w:rPr>
                <w:sz w:val="20"/>
                <w:szCs w:val="20"/>
              </w:rPr>
              <w:t>will</w:t>
            </w:r>
            <w:r w:rsidRPr="007155C1">
              <w:rPr>
                <w:spacing w:val="-5"/>
                <w:sz w:val="20"/>
                <w:szCs w:val="20"/>
              </w:rPr>
              <w:t xml:space="preserve"> </w:t>
            </w:r>
            <w:r w:rsidRPr="007155C1">
              <w:rPr>
                <w:sz w:val="20"/>
                <w:szCs w:val="20"/>
              </w:rPr>
              <w:t>need</w:t>
            </w:r>
            <w:r w:rsidRPr="007155C1">
              <w:rPr>
                <w:spacing w:val="-5"/>
                <w:sz w:val="20"/>
                <w:szCs w:val="20"/>
              </w:rPr>
              <w:t xml:space="preserve"> </w:t>
            </w:r>
            <w:r w:rsidRPr="007155C1">
              <w:rPr>
                <w:sz w:val="20"/>
                <w:szCs w:val="20"/>
              </w:rPr>
              <w:t>to</w:t>
            </w:r>
            <w:r w:rsidRPr="007155C1">
              <w:rPr>
                <w:spacing w:val="-5"/>
                <w:sz w:val="20"/>
                <w:szCs w:val="20"/>
              </w:rPr>
              <w:t xml:space="preserve"> </w:t>
            </w:r>
            <w:r w:rsidRPr="007155C1">
              <w:rPr>
                <w:sz w:val="20"/>
                <w:szCs w:val="20"/>
              </w:rPr>
              <w:t>be</w:t>
            </w:r>
            <w:r w:rsidRPr="007155C1">
              <w:rPr>
                <w:spacing w:val="-5"/>
                <w:sz w:val="20"/>
                <w:szCs w:val="20"/>
              </w:rPr>
              <w:t xml:space="preserve"> </w:t>
            </w:r>
            <w:r w:rsidRPr="007155C1">
              <w:rPr>
                <w:sz w:val="20"/>
                <w:szCs w:val="20"/>
              </w:rPr>
              <w:t>based</w:t>
            </w:r>
            <w:r w:rsidRPr="007155C1">
              <w:rPr>
                <w:spacing w:val="-5"/>
                <w:sz w:val="20"/>
                <w:szCs w:val="20"/>
              </w:rPr>
              <w:t xml:space="preserve"> </w:t>
            </w:r>
            <w:r w:rsidRPr="007155C1">
              <w:rPr>
                <w:sz w:val="20"/>
                <w:szCs w:val="20"/>
              </w:rPr>
              <w:t>on</w:t>
            </w:r>
            <w:r w:rsidRPr="007155C1">
              <w:rPr>
                <w:spacing w:val="-5"/>
                <w:sz w:val="20"/>
                <w:szCs w:val="20"/>
              </w:rPr>
              <w:t xml:space="preserve"> </w:t>
            </w:r>
            <w:r w:rsidRPr="007155C1">
              <w:rPr>
                <w:sz w:val="20"/>
                <w:szCs w:val="20"/>
              </w:rPr>
              <w:t>the</w:t>
            </w:r>
            <w:r w:rsidRPr="007155C1">
              <w:rPr>
                <w:spacing w:val="-5"/>
                <w:sz w:val="20"/>
                <w:szCs w:val="20"/>
              </w:rPr>
              <w:t xml:space="preserve"> </w:t>
            </w:r>
            <w:r w:rsidRPr="007155C1">
              <w:rPr>
                <w:sz w:val="20"/>
                <w:szCs w:val="20"/>
              </w:rPr>
              <w:t>vulnerability classification</w:t>
            </w:r>
            <w:r w:rsidRPr="007155C1">
              <w:rPr>
                <w:spacing w:val="-3"/>
                <w:sz w:val="20"/>
                <w:szCs w:val="20"/>
              </w:rPr>
              <w:t xml:space="preserve"> </w:t>
            </w:r>
            <w:r w:rsidRPr="007155C1">
              <w:rPr>
                <w:sz w:val="20"/>
                <w:szCs w:val="20"/>
              </w:rPr>
              <w:t>alone</w:t>
            </w:r>
            <w:r w:rsidRPr="007155C1">
              <w:rPr>
                <w:spacing w:val="-2"/>
                <w:sz w:val="20"/>
                <w:szCs w:val="20"/>
              </w:rPr>
              <w:t xml:space="preserve"> </w:t>
            </w:r>
            <w:r w:rsidRPr="007155C1">
              <w:rPr>
                <w:sz w:val="20"/>
                <w:szCs w:val="20"/>
              </w:rPr>
              <w:t>until</w:t>
            </w:r>
            <w:r w:rsidRPr="007155C1">
              <w:rPr>
                <w:spacing w:val="-3"/>
                <w:sz w:val="20"/>
                <w:szCs w:val="20"/>
              </w:rPr>
              <w:t xml:space="preserve"> </w:t>
            </w:r>
            <w:r w:rsidRPr="007155C1">
              <w:rPr>
                <w:sz w:val="20"/>
                <w:szCs w:val="20"/>
              </w:rPr>
              <w:t>sufficient</w:t>
            </w:r>
            <w:r w:rsidRPr="007155C1">
              <w:rPr>
                <w:spacing w:val="-2"/>
                <w:sz w:val="20"/>
                <w:szCs w:val="20"/>
              </w:rPr>
              <w:t xml:space="preserve"> </w:t>
            </w:r>
            <w:r w:rsidRPr="007155C1">
              <w:rPr>
                <w:sz w:val="20"/>
                <w:szCs w:val="20"/>
              </w:rPr>
              <w:t>raw</w:t>
            </w:r>
            <w:r w:rsidRPr="007155C1">
              <w:rPr>
                <w:spacing w:val="-3"/>
                <w:sz w:val="20"/>
                <w:szCs w:val="20"/>
              </w:rPr>
              <w:t xml:space="preserve"> </w:t>
            </w:r>
            <w:r w:rsidRPr="007155C1">
              <w:rPr>
                <w:sz w:val="20"/>
                <w:szCs w:val="20"/>
              </w:rPr>
              <w:t>water</w:t>
            </w:r>
            <w:r w:rsidRPr="007155C1">
              <w:rPr>
                <w:spacing w:val="-3"/>
                <w:sz w:val="20"/>
                <w:szCs w:val="20"/>
              </w:rPr>
              <w:t xml:space="preserve"> </w:t>
            </w:r>
            <w:r w:rsidRPr="007155C1">
              <w:rPr>
                <w:i/>
                <w:sz w:val="20"/>
                <w:szCs w:val="20"/>
              </w:rPr>
              <w:t>E.</w:t>
            </w:r>
            <w:r w:rsidRPr="007155C1">
              <w:rPr>
                <w:i/>
                <w:spacing w:val="-3"/>
                <w:sz w:val="20"/>
                <w:szCs w:val="20"/>
              </w:rPr>
              <w:t xml:space="preserve"> </w:t>
            </w:r>
            <w:r w:rsidRPr="007155C1">
              <w:rPr>
                <w:i/>
                <w:sz w:val="20"/>
                <w:szCs w:val="20"/>
              </w:rPr>
              <w:t>coli</w:t>
            </w:r>
            <w:r w:rsidRPr="007155C1">
              <w:rPr>
                <w:i/>
                <w:spacing w:val="-2"/>
                <w:sz w:val="20"/>
                <w:szCs w:val="20"/>
              </w:rPr>
              <w:t xml:space="preserve"> </w:t>
            </w:r>
            <w:r w:rsidRPr="007155C1">
              <w:rPr>
                <w:sz w:val="20"/>
                <w:szCs w:val="20"/>
              </w:rPr>
              <w:t>monitoring</w:t>
            </w:r>
            <w:r w:rsidRPr="007155C1">
              <w:rPr>
                <w:spacing w:val="-2"/>
                <w:sz w:val="20"/>
                <w:szCs w:val="20"/>
              </w:rPr>
              <w:t xml:space="preserve"> </w:t>
            </w:r>
            <w:r w:rsidRPr="007155C1">
              <w:rPr>
                <w:sz w:val="20"/>
                <w:szCs w:val="20"/>
              </w:rPr>
              <w:t>is</w:t>
            </w:r>
            <w:r w:rsidRPr="007155C1">
              <w:rPr>
                <w:spacing w:val="-3"/>
                <w:sz w:val="20"/>
                <w:szCs w:val="20"/>
              </w:rPr>
              <w:t xml:space="preserve"> </w:t>
            </w:r>
            <w:r w:rsidRPr="007155C1">
              <w:rPr>
                <w:sz w:val="20"/>
                <w:szCs w:val="20"/>
              </w:rPr>
              <w:t>undertaken.</w:t>
            </w:r>
            <w:r w:rsidRPr="007155C1">
              <w:rPr>
                <w:spacing w:val="-2"/>
                <w:sz w:val="20"/>
                <w:szCs w:val="20"/>
              </w:rPr>
              <w:t xml:space="preserve"> </w:t>
            </w:r>
            <w:r w:rsidRPr="007155C1">
              <w:rPr>
                <w:sz w:val="20"/>
                <w:szCs w:val="20"/>
              </w:rPr>
              <w:t>A</w:t>
            </w:r>
            <w:r w:rsidRPr="007155C1">
              <w:rPr>
                <w:spacing w:val="-3"/>
                <w:sz w:val="20"/>
                <w:szCs w:val="20"/>
              </w:rPr>
              <w:t xml:space="preserve"> </w:t>
            </w:r>
            <w:r w:rsidRPr="007155C1">
              <w:rPr>
                <w:spacing w:val="-2"/>
                <w:sz w:val="20"/>
                <w:szCs w:val="20"/>
              </w:rPr>
              <w:t xml:space="preserve">conservative </w:t>
            </w:r>
            <w:r w:rsidRPr="007155C1">
              <w:rPr>
                <w:i/>
                <w:sz w:val="20"/>
                <w:szCs w:val="20"/>
              </w:rPr>
              <w:t xml:space="preserve">E. coli </w:t>
            </w:r>
            <w:r w:rsidRPr="007155C1">
              <w:rPr>
                <w:sz w:val="20"/>
                <w:szCs w:val="20"/>
              </w:rPr>
              <w:t>band allocation is recommended while sufficient monitoring data is collected. This may</w:t>
            </w:r>
            <w:r w:rsidRPr="007155C1">
              <w:rPr>
                <w:spacing w:val="-5"/>
                <w:sz w:val="20"/>
                <w:szCs w:val="20"/>
              </w:rPr>
              <w:t xml:space="preserve"> </w:t>
            </w:r>
            <w:r w:rsidRPr="007155C1">
              <w:rPr>
                <w:sz w:val="20"/>
                <w:szCs w:val="20"/>
              </w:rPr>
              <w:t>place</w:t>
            </w:r>
            <w:r w:rsidRPr="007155C1">
              <w:rPr>
                <w:spacing w:val="-5"/>
                <w:sz w:val="20"/>
                <w:szCs w:val="20"/>
              </w:rPr>
              <w:t xml:space="preserve"> </w:t>
            </w:r>
            <w:r w:rsidRPr="007155C1">
              <w:rPr>
                <w:sz w:val="20"/>
                <w:szCs w:val="20"/>
              </w:rPr>
              <w:t>small</w:t>
            </w:r>
            <w:r w:rsidRPr="007155C1">
              <w:rPr>
                <w:spacing w:val="-5"/>
                <w:sz w:val="20"/>
                <w:szCs w:val="20"/>
              </w:rPr>
              <w:t xml:space="preserve"> </w:t>
            </w:r>
            <w:r w:rsidRPr="007155C1">
              <w:rPr>
                <w:sz w:val="20"/>
                <w:szCs w:val="20"/>
              </w:rPr>
              <w:t>water</w:t>
            </w:r>
            <w:r w:rsidRPr="007155C1">
              <w:rPr>
                <w:spacing w:val="-5"/>
                <w:sz w:val="20"/>
                <w:szCs w:val="20"/>
              </w:rPr>
              <w:t xml:space="preserve"> </w:t>
            </w:r>
            <w:r w:rsidRPr="007155C1">
              <w:rPr>
                <w:sz w:val="20"/>
                <w:szCs w:val="20"/>
              </w:rPr>
              <w:t>suppliers</w:t>
            </w:r>
            <w:r w:rsidRPr="007155C1">
              <w:rPr>
                <w:spacing w:val="-5"/>
                <w:sz w:val="20"/>
                <w:szCs w:val="20"/>
              </w:rPr>
              <w:t xml:space="preserve"> </w:t>
            </w:r>
            <w:r w:rsidRPr="007155C1">
              <w:rPr>
                <w:sz w:val="20"/>
                <w:szCs w:val="20"/>
              </w:rPr>
              <w:t>into</w:t>
            </w:r>
            <w:r w:rsidRPr="007155C1">
              <w:rPr>
                <w:spacing w:val="-5"/>
                <w:sz w:val="20"/>
                <w:szCs w:val="20"/>
              </w:rPr>
              <w:t xml:space="preserve"> </w:t>
            </w:r>
            <w:r w:rsidRPr="007155C1">
              <w:rPr>
                <w:sz w:val="20"/>
                <w:szCs w:val="20"/>
              </w:rPr>
              <w:t>the</w:t>
            </w:r>
            <w:r w:rsidRPr="007155C1">
              <w:rPr>
                <w:spacing w:val="-5"/>
                <w:sz w:val="20"/>
                <w:szCs w:val="20"/>
              </w:rPr>
              <w:t xml:space="preserve"> </w:t>
            </w:r>
            <w:r w:rsidRPr="007155C1">
              <w:rPr>
                <w:sz w:val="20"/>
                <w:szCs w:val="20"/>
              </w:rPr>
              <w:t>most</w:t>
            </w:r>
            <w:r w:rsidRPr="007155C1">
              <w:rPr>
                <w:spacing w:val="-5"/>
                <w:sz w:val="20"/>
                <w:szCs w:val="20"/>
              </w:rPr>
              <w:t xml:space="preserve"> </w:t>
            </w:r>
            <w:r w:rsidRPr="007155C1">
              <w:rPr>
                <w:sz w:val="20"/>
                <w:szCs w:val="20"/>
              </w:rPr>
              <w:t>conservative</w:t>
            </w:r>
            <w:r w:rsidRPr="007155C1">
              <w:rPr>
                <w:spacing w:val="-5"/>
                <w:sz w:val="20"/>
                <w:szCs w:val="20"/>
              </w:rPr>
              <w:t xml:space="preserve"> </w:t>
            </w:r>
            <w:r w:rsidRPr="007155C1">
              <w:rPr>
                <w:sz w:val="20"/>
                <w:szCs w:val="20"/>
              </w:rPr>
              <w:t>category</w:t>
            </w:r>
            <w:r w:rsidRPr="007155C1">
              <w:rPr>
                <w:spacing w:val="-5"/>
                <w:sz w:val="20"/>
                <w:szCs w:val="20"/>
              </w:rPr>
              <w:t xml:space="preserve"> </w:t>
            </w:r>
            <w:r w:rsidRPr="007155C1">
              <w:rPr>
                <w:sz w:val="20"/>
                <w:szCs w:val="20"/>
              </w:rPr>
              <w:t>due</w:t>
            </w:r>
            <w:r w:rsidRPr="007155C1">
              <w:rPr>
                <w:spacing w:val="-5"/>
                <w:sz w:val="20"/>
                <w:szCs w:val="20"/>
              </w:rPr>
              <w:t xml:space="preserve"> </w:t>
            </w:r>
            <w:r w:rsidRPr="007155C1">
              <w:rPr>
                <w:sz w:val="20"/>
                <w:szCs w:val="20"/>
              </w:rPr>
              <w:t>to</w:t>
            </w:r>
            <w:r w:rsidRPr="007155C1">
              <w:rPr>
                <w:spacing w:val="-5"/>
                <w:sz w:val="20"/>
                <w:szCs w:val="20"/>
              </w:rPr>
              <w:t xml:space="preserve"> </w:t>
            </w:r>
            <w:r w:rsidRPr="007155C1">
              <w:rPr>
                <w:sz w:val="20"/>
                <w:szCs w:val="20"/>
              </w:rPr>
              <w:t>a</w:t>
            </w:r>
            <w:r w:rsidRPr="007155C1">
              <w:rPr>
                <w:spacing w:val="-5"/>
                <w:sz w:val="20"/>
                <w:szCs w:val="20"/>
              </w:rPr>
              <w:t xml:space="preserve"> </w:t>
            </w:r>
            <w:r w:rsidRPr="007155C1">
              <w:rPr>
                <w:sz w:val="20"/>
                <w:szCs w:val="20"/>
              </w:rPr>
              <w:t>lack</w:t>
            </w:r>
            <w:r w:rsidRPr="007155C1">
              <w:rPr>
                <w:spacing w:val="-5"/>
                <w:sz w:val="20"/>
                <w:szCs w:val="20"/>
              </w:rPr>
              <w:t xml:space="preserve"> </w:t>
            </w:r>
            <w:r w:rsidRPr="007155C1">
              <w:rPr>
                <w:sz w:val="20"/>
                <w:szCs w:val="20"/>
              </w:rPr>
              <w:t>of</w:t>
            </w:r>
            <w:r w:rsidRPr="007155C1">
              <w:rPr>
                <w:spacing w:val="-5"/>
                <w:sz w:val="20"/>
                <w:szCs w:val="20"/>
              </w:rPr>
              <w:t xml:space="preserve"> </w:t>
            </w:r>
            <w:r w:rsidRPr="007155C1">
              <w:rPr>
                <w:sz w:val="20"/>
                <w:szCs w:val="20"/>
              </w:rPr>
              <w:t>data (see Box 5.4). Historical thermotolerant coliform data (which may have previously been referred</w:t>
            </w:r>
            <w:r w:rsidRPr="007155C1">
              <w:rPr>
                <w:spacing w:val="-3"/>
                <w:sz w:val="20"/>
                <w:szCs w:val="20"/>
              </w:rPr>
              <w:t xml:space="preserve"> </w:t>
            </w:r>
            <w:r w:rsidRPr="007155C1">
              <w:rPr>
                <w:sz w:val="20"/>
                <w:szCs w:val="20"/>
              </w:rPr>
              <w:t>to</w:t>
            </w:r>
            <w:r w:rsidRPr="007155C1">
              <w:rPr>
                <w:spacing w:val="-3"/>
                <w:sz w:val="20"/>
                <w:szCs w:val="20"/>
              </w:rPr>
              <w:t xml:space="preserve"> </w:t>
            </w:r>
            <w:r w:rsidRPr="007155C1">
              <w:rPr>
                <w:sz w:val="20"/>
                <w:szCs w:val="20"/>
              </w:rPr>
              <w:t>as</w:t>
            </w:r>
            <w:r w:rsidRPr="007155C1">
              <w:rPr>
                <w:spacing w:val="-3"/>
                <w:sz w:val="20"/>
                <w:szCs w:val="20"/>
              </w:rPr>
              <w:t xml:space="preserve"> </w:t>
            </w:r>
            <w:r w:rsidRPr="007155C1">
              <w:rPr>
                <w:sz w:val="20"/>
                <w:szCs w:val="20"/>
              </w:rPr>
              <w:t>faecal</w:t>
            </w:r>
            <w:r w:rsidRPr="007155C1">
              <w:rPr>
                <w:spacing w:val="-3"/>
                <w:sz w:val="20"/>
                <w:szCs w:val="20"/>
              </w:rPr>
              <w:t xml:space="preserve"> </w:t>
            </w:r>
            <w:r w:rsidRPr="007155C1">
              <w:rPr>
                <w:sz w:val="20"/>
                <w:szCs w:val="20"/>
              </w:rPr>
              <w:t>bacteria</w:t>
            </w:r>
            <w:r w:rsidRPr="007155C1">
              <w:rPr>
                <w:spacing w:val="-3"/>
                <w:sz w:val="20"/>
                <w:szCs w:val="20"/>
              </w:rPr>
              <w:t xml:space="preserve"> </w:t>
            </w:r>
            <w:r w:rsidRPr="007155C1">
              <w:rPr>
                <w:sz w:val="20"/>
                <w:szCs w:val="20"/>
              </w:rPr>
              <w:t>indicators</w:t>
            </w:r>
            <w:r w:rsidR="00EC1683" w:rsidRPr="007155C1">
              <w:rPr>
                <w:sz w:val="20"/>
                <w:szCs w:val="20"/>
              </w:rPr>
              <w:t>)</w:t>
            </w:r>
            <w:r w:rsidRPr="007155C1">
              <w:rPr>
                <w:sz w:val="20"/>
                <w:szCs w:val="20"/>
              </w:rPr>
              <w:t xml:space="preserve"> may</w:t>
            </w:r>
            <w:r w:rsidRPr="007155C1">
              <w:rPr>
                <w:spacing w:val="-3"/>
                <w:sz w:val="20"/>
                <w:szCs w:val="20"/>
              </w:rPr>
              <w:t xml:space="preserve"> </w:t>
            </w:r>
            <w:r w:rsidRPr="007155C1">
              <w:rPr>
                <w:sz w:val="20"/>
                <w:szCs w:val="20"/>
              </w:rPr>
              <w:t>be</w:t>
            </w:r>
            <w:r w:rsidRPr="007155C1">
              <w:rPr>
                <w:spacing w:val="-3"/>
                <w:sz w:val="20"/>
                <w:szCs w:val="20"/>
              </w:rPr>
              <w:t xml:space="preserve"> </w:t>
            </w:r>
            <w:r w:rsidRPr="007155C1">
              <w:rPr>
                <w:sz w:val="20"/>
                <w:szCs w:val="20"/>
              </w:rPr>
              <w:t>used</w:t>
            </w:r>
            <w:r w:rsidRPr="007155C1">
              <w:rPr>
                <w:spacing w:val="-3"/>
                <w:sz w:val="20"/>
                <w:szCs w:val="20"/>
              </w:rPr>
              <w:t xml:space="preserve"> </w:t>
            </w:r>
            <w:r w:rsidRPr="007155C1">
              <w:rPr>
                <w:sz w:val="20"/>
                <w:szCs w:val="20"/>
              </w:rPr>
              <w:t>in</w:t>
            </w:r>
            <w:r w:rsidRPr="007155C1">
              <w:rPr>
                <w:spacing w:val="-3"/>
                <w:sz w:val="20"/>
                <w:szCs w:val="20"/>
              </w:rPr>
              <w:t xml:space="preserve"> </w:t>
            </w:r>
            <w:r w:rsidRPr="007155C1">
              <w:rPr>
                <w:sz w:val="20"/>
                <w:szCs w:val="20"/>
              </w:rPr>
              <w:t>the</w:t>
            </w:r>
            <w:r w:rsidRPr="007155C1">
              <w:rPr>
                <w:spacing w:val="-3"/>
                <w:sz w:val="20"/>
                <w:szCs w:val="20"/>
              </w:rPr>
              <w:t xml:space="preserve"> </w:t>
            </w:r>
            <w:r w:rsidRPr="007155C1">
              <w:rPr>
                <w:sz w:val="20"/>
                <w:szCs w:val="20"/>
              </w:rPr>
              <w:t>short</w:t>
            </w:r>
            <w:r w:rsidRPr="007155C1">
              <w:rPr>
                <w:spacing w:val="-3"/>
                <w:sz w:val="20"/>
                <w:szCs w:val="20"/>
              </w:rPr>
              <w:t xml:space="preserve"> </w:t>
            </w:r>
            <w:r w:rsidRPr="007155C1">
              <w:rPr>
                <w:sz w:val="20"/>
                <w:szCs w:val="20"/>
              </w:rPr>
              <w:t>term</w:t>
            </w:r>
            <w:r w:rsidRPr="007155C1">
              <w:rPr>
                <w:spacing w:val="-3"/>
                <w:sz w:val="20"/>
                <w:szCs w:val="20"/>
              </w:rPr>
              <w:t xml:space="preserve"> </w:t>
            </w:r>
            <w:r w:rsidRPr="007155C1">
              <w:rPr>
                <w:sz w:val="20"/>
                <w:szCs w:val="20"/>
              </w:rPr>
              <w:t>as</w:t>
            </w:r>
            <w:r w:rsidRPr="007155C1">
              <w:rPr>
                <w:spacing w:val="-3"/>
                <w:sz w:val="20"/>
                <w:szCs w:val="20"/>
              </w:rPr>
              <w:t xml:space="preserve"> </w:t>
            </w:r>
            <w:r w:rsidRPr="007155C1">
              <w:rPr>
                <w:sz w:val="20"/>
                <w:szCs w:val="20"/>
              </w:rPr>
              <w:t>a</w:t>
            </w:r>
            <w:r w:rsidRPr="007155C1">
              <w:rPr>
                <w:spacing w:val="-3"/>
                <w:sz w:val="20"/>
                <w:szCs w:val="20"/>
              </w:rPr>
              <w:t xml:space="preserve"> </w:t>
            </w:r>
            <w:r w:rsidRPr="007155C1">
              <w:rPr>
                <w:sz w:val="20"/>
                <w:szCs w:val="20"/>
              </w:rPr>
              <w:t>substitute</w:t>
            </w:r>
            <w:r w:rsidRPr="007155C1">
              <w:rPr>
                <w:spacing w:val="-3"/>
                <w:sz w:val="20"/>
                <w:szCs w:val="20"/>
              </w:rPr>
              <w:t xml:space="preserve"> </w:t>
            </w:r>
            <w:r w:rsidRPr="007155C1">
              <w:rPr>
                <w:sz w:val="20"/>
                <w:szCs w:val="20"/>
              </w:rPr>
              <w:t xml:space="preserve">for </w:t>
            </w:r>
            <w:r w:rsidRPr="007155C1">
              <w:rPr>
                <w:i/>
                <w:sz w:val="20"/>
                <w:szCs w:val="20"/>
              </w:rPr>
              <w:t>E.</w:t>
            </w:r>
            <w:r w:rsidRPr="007155C1">
              <w:rPr>
                <w:i/>
                <w:spacing w:val="-4"/>
                <w:sz w:val="20"/>
                <w:szCs w:val="20"/>
              </w:rPr>
              <w:t xml:space="preserve"> </w:t>
            </w:r>
            <w:r w:rsidRPr="007155C1">
              <w:rPr>
                <w:i/>
                <w:sz w:val="20"/>
                <w:szCs w:val="20"/>
              </w:rPr>
              <w:t>coli</w:t>
            </w:r>
            <w:r w:rsidRPr="007155C1">
              <w:rPr>
                <w:i/>
                <w:spacing w:val="-4"/>
                <w:sz w:val="20"/>
                <w:szCs w:val="20"/>
              </w:rPr>
              <w:t xml:space="preserve"> </w:t>
            </w:r>
            <w:r w:rsidRPr="007155C1">
              <w:rPr>
                <w:sz w:val="20"/>
                <w:szCs w:val="20"/>
              </w:rPr>
              <w:t>data</w:t>
            </w:r>
            <w:r w:rsidRPr="007155C1">
              <w:rPr>
                <w:spacing w:val="-4"/>
                <w:sz w:val="20"/>
                <w:szCs w:val="20"/>
              </w:rPr>
              <w:t xml:space="preserve"> </w:t>
            </w:r>
            <w:r w:rsidRPr="007155C1">
              <w:rPr>
                <w:sz w:val="20"/>
                <w:szCs w:val="20"/>
              </w:rPr>
              <w:t>until</w:t>
            </w:r>
            <w:r w:rsidRPr="007155C1">
              <w:rPr>
                <w:spacing w:val="-4"/>
                <w:sz w:val="20"/>
                <w:szCs w:val="20"/>
              </w:rPr>
              <w:t xml:space="preserve"> </w:t>
            </w:r>
            <w:r w:rsidRPr="007155C1">
              <w:rPr>
                <w:sz w:val="20"/>
                <w:szCs w:val="20"/>
              </w:rPr>
              <w:t>sufficient</w:t>
            </w:r>
            <w:r w:rsidRPr="007155C1">
              <w:rPr>
                <w:spacing w:val="-4"/>
                <w:sz w:val="20"/>
                <w:szCs w:val="20"/>
              </w:rPr>
              <w:t xml:space="preserve"> </w:t>
            </w:r>
            <w:r w:rsidRPr="007155C1">
              <w:rPr>
                <w:i/>
                <w:sz w:val="20"/>
                <w:szCs w:val="20"/>
              </w:rPr>
              <w:t>E.</w:t>
            </w:r>
            <w:r w:rsidRPr="007155C1">
              <w:rPr>
                <w:i/>
                <w:spacing w:val="-4"/>
                <w:sz w:val="20"/>
                <w:szCs w:val="20"/>
              </w:rPr>
              <w:t xml:space="preserve"> </w:t>
            </w:r>
            <w:r w:rsidRPr="007155C1">
              <w:rPr>
                <w:i/>
                <w:sz w:val="20"/>
                <w:szCs w:val="20"/>
              </w:rPr>
              <w:t>coli</w:t>
            </w:r>
            <w:r w:rsidRPr="007155C1">
              <w:rPr>
                <w:i/>
                <w:spacing w:val="-4"/>
                <w:sz w:val="20"/>
                <w:szCs w:val="20"/>
              </w:rPr>
              <w:t xml:space="preserve"> </w:t>
            </w:r>
            <w:r w:rsidRPr="007155C1">
              <w:rPr>
                <w:sz w:val="20"/>
                <w:szCs w:val="20"/>
              </w:rPr>
              <w:t>monitoring</w:t>
            </w:r>
            <w:r w:rsidRPr="007155C1">
              <w:rPr>
                <w:spacing w:val="-4"/>
                <w:sz w:val="20"/>
                <w:szCs w:val="20"/>
              </w:rPr>
              <w:t xml:space="preserve"> </w:t>
            </w:r>
            <w:r w:rsidRPr="007155C1">
              <w:rPr>
                <w:sz w:val="20"/>
                <w:szCs w:val="20"/>
              </w:rPr>
              <w:t>data</w:t>
            </w:r>
            <w:r w:rsidRPr="007155C1">
              <w:rPr>
                <w:spacing w:val="-4"/>
                <w:sz w:val="20"/>
                <w:szCs w:val="20"/>
              </w:rPr>
              <w:t xml:space="preserve"> </w:t>
            </w:r>
            <w:r w:rsidRPr="007155C1">
              <w:rPr>
                <w:sz w:val="20"/>
                <w:szCs w:val="20"/>
              </w:rPr>
              <w:t>is</w:t>
            </w:r>
            <w:r w:rsidRPr="007155C1">
              <w:rPr>
                <w:spacing w:val="-4"/>
                <w:sz w:val="20"/>
                <w:szCs w:val="20"/>
              </w:rPr>
              <w:t xml:space="preserve"> </w:t>
            </w:r>
            <w:r w:rsidRPr="007155C1">
              <w:rPr>
                <w:sz w:val="20"/>
                <w:szCs w:val="20"/>
              </w:rPr>
              <w:t>obtained.</w:t>
            </w:r>
          </w:p>
        </w:tc>
        <w:tc>
          <w:tcPr>
            <w:tcW w:w="7264" w:type="dxa"/>
          </w:tcPr>
          <w:p w14:paraId="691198E9" w14:textId="77777777" w:rsidR="005D17B3" w:rsidRDefault="005D17B3" w:rsidP="007155C1">
            <w:pPr>
              <w:spacing w:before="60" w:after="120" w:line="240" w:lineRule="atLeast"/>
              <w:rPr>
                <w:szCs w:val="20"/>
              </w:rPr>
            </w:pPr>
            <w:r w:rsidRPr="005452AC">
              <w:rPr>
                <w:b/>
                <w:bCs/>
                <w:szCs w:val="20"/>
              </w:rPr>
              <w:lastRenderedPageBreak/>
              <w:t>[</w:t>
            </w:r>
            <w:r w:rsidRPr="005452AC">
              <w:rPr>
                <w:b/>
                <w:bCs/>
                <w:i/>
                <w:iCs/>
                <w:szCs w:val="20"/>
              </w:rPr>
              <w:t>unchanged text omitted</w:t>
            </w:r>
            <w:r w:rsidRPr="005452AC">
              <w:rPr>
                <w:b/>
                <w:bCs/>
                <w:szCs w:val="20"/>
              </w:rPr>
              <w:t>]</w:t>
            </w:r>
            <w:r>
              <w:rPr>
                <w:szCs w:val="20"/>
              </w:rPr>
              <w:t xml:space="preserve"> </w:t>
            </w:r>
          </w:p>
          <w:p w14:paraId="07C38C22" w14:textId="65628BE9" w:rsidR="004001B6" w:rsidRPr="007155C1" w:rsidRDefault="00F60EEE" w:rsidP="007155C1">
            <w:pPr>
              <w:spacing w:before="60" w:after="120" w:line="240" w:lineRule="atLeast"/>
              <w:rPr>
                <w:szCs w:val="20"/>
              </w:rPr>
            </w:pPr>
            <w:r w:rsidRPr="007155C1">
              <w:rPr>
                <w:szCs w:val="20"/>
              </w:rPr>
              <w:t>Source</w:t>
            </w:r>
            <w:r w:rsidRPr="007155C1">
              <w:rPr>
                <w:spacing w:val="-5"/>
                <w:szCs w:val="20"/>
              </w:rPr>
              <w:t xml:space="preserve"> </w:t>
            </w:r>
            <w:r w:rsidRPr="007155C1">
              <w:rPr>
                <w:szCs w:val="20"/>
              </w:rPr>
              <w:t>water</w:t>
            </w:r>
            <w:r w:rsidRPr="007155C1">
              <w:rPr>
                <w:spacing w:val="-4"/>
                <w:szCs w:val="20"/>
              </w:rPr>
              <w:t xml:space="preserve"> </w:t>
            </w:r>
            <w:r w:rsidRPr="007155C1">
              <w:rPr>
                <w:szCs w:val="20"/>
              </w:rPr>
              <w:t>that</w:t>
            </w:r>
            <w:r w:rsidRPr="007155C1">
              <w:rPr>
                <w:spacing w:val="-5"/>
                <w:szCs w:val="20"/>
              </w:rPr>
              <w:t xml:space="preserve"> </w:t>
            </w:r>
            <w:r w:rsidRPr="007155C1">
              <w:rPr>
                <w:szCs w:val="20"/>
              </w:rPr>
              <w:t>regularly</w:t>
            </w:r>
            <w:r w:rsidRPr="007155C1">
              <w:rPr>
                <w:spacing w:val="-4"/>
                <w:szCs w:val="20"/>
              </w:rPr>
              <w:t xml:space="preserve"> </w:t>
            </w:r>
            <w:r w:rsidRPr="007155C1">
              <w:rPr>
                <w:szCs w:val="20"/>
              </w:rPr>
              <w:t>returns</w:t>
            </w:r>
            <w:r w:rsidRPr="007155C1">
              <w:rPr>
                <w:spacing w:val="-5"/>
                <w:szCs w:val="20"/>
              </w:rPr>
              <w:t xml:space="preserve"> </w:t>
            </w:r>
            <w:r w:rsidRPr="007155C1">
              <w:rPr>
                <w:i/>
                <w:szCs w:val="20"/>
              </w:rPr>
              <w:t>E.</w:t>
            </w:r>
            <w:r w:rsidRPr="007155C1">
              <w:rPr>
                <w:i/>
                <w:spacing w:val="-5"/>
                <w:szCs w:val="20"/>
              </w:rPr>
              <w:t xml:space="preserve"> </w:t>
            </w:r>
            <w:r w:rsidRPr="007155C1">
              <w:rPr>
                <w:i/>
                <w:szCs w:val="20"/>
              </w:rPr>
              <w:t>coli</w:t>
            </w:r>
            <w:r w:rsidRPr="007155C1">
              <w:rPr>
                <w:i/>
                <w:spacing w:val="-4"/>
                <w:szCs w:val="20"/>
              </w:rPr>
              <w:t xml:space="preserve"> </w:t>
            </w:r>
            <w:r w:rsidRPr="007155C1">
              <w:rPr>
                <w:szCs w:val="20"/>
              </w:rPr>
              <w:t>concentrations</w:t>
            </w:r>
            <w:r w:rsidRPr="007155C1">
              <w:rPr>
                <w:spacing w:val="-4"/>
                <w:szCs w:val="20"/>
              </w:rPr>
              <w:t xml:space="preserve"> </w:t>
            </w:r>
            <w:r w:rsidRPr="007155C1">
              <w:rPr>
                <w:szCs w:val="20"/>
              </w:rPr>
              <w:t>&gt;20,000</w:t>
            </w:r>
            <w:r w:rsidRPr="007155C1">
              <w:rPr>
                <w:spacing w:val="-5"/>
                <w:szCs w:val="20"/>
              </w:rPr>
              <w:t xml:space="preserve"> </w:t>
            </w:r>
            <w:r w:rsidRPr="007155C1">
              <w:rPr>
                <w:szCs w:val="20"/>
              </w:rPr>
              <w:t>organisms</w:t>
            </w:r>
            <w:r w:rsidRPr="007155C1">
              <w:rPr>
                <w:spacing w:val="-4"/>
                <w:szCs w:val="20"/>
              </w:rPr>
              <w:t xml:space="preserve"> </w:t>
            </w:r>
            <w:r w:rsidRPr="007155C1">
              <w:rPr>
                <w:szCs w:val="20"/>
              </w:rPr>
              <w:t>per</w:t>
            </w:r>
            <w:r w:rsidRPr="007155C1">
              <w:rPr>
                <w:spacing w:val="-4"/>
                <w:szCs w:val="20"/>
              </w:rPr>
              <w:t xml:space="preserve"> </w:t>
            </w:r>
            <w:r w:rsidRPr="007155C1">
              <w:rPr>
                <w:szCs w:val="20"/>
              </w:rPr>
              <w:t>100</w:t>
            </w:r>
            <w:r w:rsidRPr="007155C1">
              <w:rPr>
                <w:spacing w:val="-5"/>
                <w:szCs w:val="20"/>
              </w:rPr>
              <w:t xml:space="preserve"> mL </w:t>
            </w:r>
            <w:r w:rsidRPr="007155C1">
              <w:rPr>
                <w:szCs w:val="20"/>
              </w:rPr>
              <w:t>(i.e.</w:t>
            </w:r>
            <w:r w:rsidRPr="007155C1">
              <w:rPr>
                <w:spacing w:val="-5"/>
                <w:szCs w:val="20"/>
              </w:rPr>
              <w:t xml:space="preserve"> </w:t>
            </w:r>
            <w:r w:rsidRPr="007155C1">
              <w:rPr>
                <w:szCs w:val="20"/>
              </w:rPr>
              <w:t>above</w:t>
            </w:r>
            <w:r w:rsidRPr="007155C1">
              <w:rPr>
                <w:spacing w:val="-5"/>
                <w:szCs w:val="20"/>
              </w:rPr>
              <w:t xml:space="preserve"> </w:t>
            </w:r>
            <w:r w:rsidRPr="007155C1">
              <w:rPr>
                <w:szCs w:val="20"/>
              </w:rPr>
              <w:t>the</w:t>
            </w:r>
            <w:r w:rsidRPr="007155C1">
              <w:rPr>
                <w:spacing w:val="-5"/>
                <w:szCs w:val="20"/>
              </w:rPr>
              <w:t xml:space="preserve"> </w:t>
            </w:r>
            <w:r w:rsidRPr="007155C1">
              <w:rPr>
                <w:szCs w:val="20"/>
              </w:rPr>
              <w:t>limit</w:t>
            </w:r>
            <w:r w:rsidRPr="007155C1">
              <w:rPr>
                <w:spacing w:val="-5"/>
                <w:szCs w:val="20"/>
              </w:rPr>
              <w:t xml:space="preserve"> </w:t>
            </w:r>
            <w:r w:rsidRPr="007155C1">
              <w:rPr>
                <w:szCs w:val="20"/>
              </w:rPr>
              <w:t>for</w:t>
            </w:r>
            <w:r w:rsidRPr="007155C1">
              <w:rPr>
                <w:spacing w:val="-6"/>
                <w:szCs w:val="20"/>
              </w:rPr>
              <w:t xml:space="preserve"> </w:t>
            </w:r>
            <w:r w:rsidRPr="007155C1">
              <w:rPr>
                <w:i/>
                <w:szCs w:val="20"/>
              </w:rPr>
              <w:t>E.</w:t>
            </w:r>
            <w:r w:rsidRPr="007155C1">
              <w:rPr>
                <w:i/>
                <w:spacing w:val="-5"/>
                <w:szCs w:val="20"/>
              </w:rPr>
              <w:t xml:space="preserve"> </w:t>
            </w:r>
            <w:r w:rsidRPr="007155C1">
              <w:rPr>
                <w:i/>
                <w:szCs w:val="20"/>
              </w:rPr>
              <w:t>coli</w:t>
            </w:r>
            <w:r w:rsidRPr="007155C1">
              <w:rPr>
                <w:i/>
                <w:spacing w:val="-5"/>
                <w:szCs w:val="20"/>
              </w:rPr>
              <w:t xml:space="preserve"> </w:t>
            </w:r>
            <w:r w:rsidRPr="007155C1">
              <w:rPr>
                <w:szCs w:val="20"/>
              </w:rPr>
              <w:t>band</w:t>
            </w:r>
            <w:r w:rsidRPr="007155C1">
              <w:rPr>
                <w:spacing w:val="-5"/>
                <w:szCs w:val="20"/>
              </w:rPr>
              <w:t xml:space="preserve"> </w:t>
            </w:r>
            <w:r w:rsidRPr="007155C1">
              <w:rPr>
                <w:szCs w:val="20"/>
              </w:rPr>
              <w:t>3)</w:t>
            </w:r>
            <w:r w:rsidRPr="007155C1">
              <w:rPr>
                <w:spacing w:val="-5"/>
                <w:szCs w:val="20"/>
              </w:rPr>
              <w:t xml:space="preserve"> </w:t>
            </w:r>
            <w:r w:rsidRPr="007155C1">
              <w:rPr>
                <w:szCs w:val="20"/>
              </w:rPr>
              <w:t>should</w:t>
            </w:r>
            <w:r w:rsidRPr="007155C1">
              <w:rPr>
                <w:spacing w:val="-5"/>
                <w:szCs w:val="20"/>
              </w:rPr>
              <w:t xml:space="preserve"> </w:t>
            </w:r>
            <w:r w:rsidRPr="007155C1">
              <w:rPr>
                <w:b/>
                <w:bCs/>
                <w:spacing w:val="-5"/>
                <w:szCs w:val="20"/>
                <w:highlight w:val="yellow"/>
              </w:rPr>
              <w:t>not</w:t>
            </w:r>
            <w:r w:rsidRPr="007155C1">
              <w:rPr>
                <w:spacing w:val="-5"/>
                <w:szCs w:val="20"/>
              </w:rPr>
              <w:t xml:space="preserve"> </w:t>
            </w:r>
            <w:r w:rsidRPr="007155C1">
              <w:rPr>
                <w:szCs w:val="20"/>
              </w:rPr>
              <w:t>be</w:t>
            </w:r>
            <w:r w:rsidRPr="007155C1">
              <w:rPr>
                <w:spacing w:val="-5"/>
                <w:szCs w:val="20"/>
              </w:rPr>
              <w:t xml:space="preserve"> </w:t>
            </w:r>
            <w:r w:rsidRPr="007155C1">
              <w:rPr>
                <w:szCs w:val="20"/>
              </w:rPr>
              <w:t>considered</w:t>
            </w:r>
            <w:r w:rsidRPr="007155C1">
              <w:rPr>
                <w:spacing w:val="-5"/>
                <w:szCs w:val="20"/>
              </w:rPr>
              <w:t xml:space="preserve"> </w:t>
            </w:r>
            <w:r w:rsidRPr="007155C1">
              <w:rPr>
                <w:szCs w:val="20"/>
              </w:rPr>
              <w:t>as</w:t>
            </w:r>
            <w:r w:rsidRPr="007155C1">
              <w:rPr>
                <w:spacing w:val="-5"/>
                <w:szCs w:val="20"/>
              </w:rPr>
              <w:t xml:space="preserve"> </w:t>
            </w:r>
            <w:r w:rsidRPr="007155C1">
              <w:rPr>
                <w:b/>
                <w:bCs/>
                <w:szCs w:val="20"/>
                <w:highlight w:val="yellow"/>
              </w:rPr>
              <w:t>generally</w:t>
            </w:r>
            <w:r w:rsidRPr="007155C1">
              <w:rPr>
                <w:szCs w:val="20"/>
              </w:rPr>
              <w:t xml:space="preserve"> suitable</w:t>
            </w:r>
            <w:r w:rsidRPr="007155C1">
              <w:rPr>
                <w:spacing w:val="-5"/>
                <w:szCs w:val="20"/>
              </w:rPr>
              <w:t xml:space="preserve"> </w:t>
            </w:r>
            <w:r w:rsidRPr="007155C1">
              <w:rPr>
                <w:szCs w:val="20"/>
              </w:rPr>
              <w:t>for</w:t>
            </w:r>
            <w:r w:rsidRPr="007155C1">
              <w:rPr>
                <w:spacing w:val="-5"/>
                <w:szCs w:val="20"/>
              </w:rPr>
              <w:t xml:space="preserve"> </w:t>
            </w:r>
            <w:r w:rsidRPr="007155C1">
              <w:rPr>
                <w:szCs w:val="20"/>
              </w:rPr>
              <w:t>drinking water supplies. S</w:t>
            </w:r>
            <w:r w:rsidRPr="007155C1">
              <w:rPr>
                <w:b/>
                <w:bCs/>
                <w:szCs w:val="20"/>
                <w:highlight w:val="yellow"/>
              </w:rPr>
              <w:t>uch</w:t>
            </w:r>
            <w:r w:rsidRPr="007155C1">
              <w:rPr>
                <w:szCs w:val="20"/>
                <w:highlight w:val="yellow"/>
              </w:rPr>
              <w:t xml:space="preserve"> </w:t>
            </w:r>
            <w:r w:rsidRPr="007155C1">
              <w:rPr>
                <w:b/>
                <w:bCs/>
                <w:szCs w:val="20"/>
                <w:highlight w:val="yellow"/>
              </w:rPr>
              <w:t>s</w:t>
            </w:r>
            <w:r w:rsidRPr="007155C1">
              <w:rPr>
                <w:szCs w:val="20"/>
              </w:rPr>
              <w:t>ource water</w:t>
            </w:r>
            <w:r w:rsidRPr="007155C1">
              <w:rPr>
                <w:b/>
                <w:bCs/>
                <w:szCs w:val="20"/>
                <w:highlight w:val="yellow"/>
              </w:rPr>
              <w:t>s</w:t>
            </w:r>
            <w:r w:rsidRPr="007155C1">
              <w:rPr>
                <w:szCs w:val="20"/>
              </w:rPr>
              <w:t xml:space="preserve"> </w:t>
            </w:r>
            <w:r w:rsidRPr="007155C1">
              <w:rPr>
                <w:b/>
                <w:bCs/>
                <w:szCs w:val="20"/>
                <w:highlight w:val="yellow"/>
              </w:rPr>
              <w:t>are</w:t>
            </w:r>
            <w:r w:rsidRPr="007155C1">
              <w:rPr>
                <w:szCs w:val="20"/>
              </w:rPr>
              <w:t xml:space="preserve"> likely to be highly contaminated with faecal waste and associated enteric pathogens.</w:t>
            </w:r>
            <w:r w:rsidR="00795D14" w:rsidRPr="007155C1">
              <w:rPr>
                <w:szCs w:val="20"/>
              </w:rPr>
              <w:t xml:space="preserve"> </w:t>
            </w:r>
            <w:r w:rsidR="0098403C" w:rsidRPr="005452AC">
              <w:rPr>
                <w:b/>
                <w:bCs/>
                <w:szCs w:val="20"/>
              </w:rPr>
              <w:t>[</w:t>
            </w:r>
            <w:r w:rsidR="0098403C" w:rsidRPr="005452AC">
              <w:rPr>
                <w:b/>
                <w:bCs/>
                <w:i/>
                <w:iCs/>
                <w:szCs w:val="20"/>
              </w:rPr>
              <w:t>unchanged text omitted</w:t>
            </w:r>
            <w:r w:rsidR="0098403C" w:rsidRPr="005452AC">
              <w:rPr>
                <w:b/>
                <w:bCs/>
                <w:szCs w:val="20"/>
              </w:rPr>
              <w:t>]</w:t>
            </w:r>
            <w:r w:rsidR="0098403C">
              <w:rPr>
                <w:szCs w:val="20"/>
              </w:rPr>
              <w:t xml:space="preserve"> </w:t>
            </w:r>
          </w:p>
          <w:p w14:paraId="73E3BBD5" w14:textId="77777777" w:rsidR="009F7FC3" w:rsidRPr="007155C1" w:rsidRDefault="009F7FC3" w:rsidP="007155C1">
            <w:pPr>
              <w:pStyle w:val="BodyText"/>
              <w:spacing w:before="60" w:after="120" w:line="240" w:lineRule="atLeast"/>
              <w:ind w:left="0"/>
              <w:rPr>
                <w:sz w:val="20"/>
                <w:szCs w:val="20"/>
              </w:rPr>
            </w:pPr>
            <w:r w:rsidRPr="007155C1">
              <w:rPr>
                <w:spacing w:val="-2"/>
                <w:sz w:val="20"/>
                <w:szCs w:val="20"/>
              </w:rPr>
              <w:t>The</w:t>
            </w:r>
            <w:r w:rsidRPr="007155C1">
              <w:rPr>
                <w:spacing w:val="-5"/>
                <w:sz w:val="20"/>
                <w:szCs w:val="20"/>
              </w:rPr>
              <w:t xml:space="preserve"> </w:t>
            </w:r>
            <w:r w:rsidRPr="007155C1">
              <w:rPr>
                <w:spacing w:val="-2"/>
                <w:sz w:val="20"/>
                <w:szCs w:val="20"/>
              </w:rPr>
              <w:t>following</w:t>
            </w:r>
            <w:r w:rsidRPr="007155C1">
              <w:rPr>
                <w:spacing w:val="-4"/>
                <w:sz w:val="20"/>
                <w:szCs w:val="20"/>
              </w:rPr>
              <w:t xml:space="preserve"> </w:t>
            </w:r>
            <w:r w:rsidRPr="007155C1">
              <w:rPr>
                <w:spacing w:val="-2"/>
                <w:sz w:val="20"/>
                <w:szCs w:val="20"/>
              </w:rPr>
              <w:t>issues</w:t>
            </w:r>
            <w:r w:rsidRPr="007155C1">
              <w:rPr>
                <w:spacing w:val="-4"/>
                <w:sz w:val="20"/>
                <w:szCs w:val="20"/>
              </w:rPr>
              <w:t xml:space="preserve"> </w:t>
            </w:r>
            <w:r w:rsidRPr="007155C1">
              <w:rPr>
                <w:spacing w:val="-2"/>
                <w:sz w:val="20"/>
                <w:szCs w:val="20"/>
              </w:rPr>
              <w:t>should</w:t>
            </w:r>
            <w:r w:rsidRPr="007155C1">
              <w:rPr>
                <w:spacing w:val="-4"/>
                <w:sz w:val="20"/>
                <w:szCs w:val="20"/>
              </w:rPr>
              <w:t xml:space="preserve"> </w:t>
            </w:r>
            <w:r w:rsidRPr="007155C1">
              <w:rPr>
                <w:spacing w:val="-2"/>
                <w:sz w:val="20"/>
                <w:szCs w:val="20"/>
              </w:rPr>
              <w:t>be</w:t>
            </w:r>
            <w:r w:rsidRPr="007155C1">
              <w:rPr>
                <w:spacing w:val="-4"/>
                <w:sz w:val="20"/>
                <w:szCs w:val="20"/>
              </w:rPr>
              <w:t xml:space="preserve"> </w:t>
            </w:r>
            <w:r w:rsidRPr="007155C1">
              <w:rPr>
                <w:spacing w:val="-2"/>
                <w:sz w:val="20"/>
                <w:szCs w:val="20"/>
              </w:rPr>
              <w:t>considered</w:t>
            </w:r>
            <w:r w:rsidRPr="007155C1">
              <w:rPr>
                <w:spacing w:val="-4"/>
                <w:sz w:val="20"/>
                <w:szCs w:val="20"/>
              </w:rPr>
              <w:t xml:space="preserve"> </w:t>
            </w:r>
            <w:r w:rsidRPr="007155C1">
              <w:rPr>
                <w:spacing w:val="-2"/>
                <w:sz w:val="20"/>
                <w:szCs w:val="20"/>
              </w:rPr>
              <w:t>during</w:t>
            </w:r>
            <w:r w:rsidRPr="007155C1">
              <w:rPr>
                <w:spacing w:val="-4"/>
                <w:sz w:val="20"/>
                <w:szCs w:val="20"/>
              </w:rPr>
              <w:t xml:space="preserve"> </w:t>
            </w:r>
            <w:r w:rsidRPr="007155C1">
              <w:rPr>
                <w:i/>
                <w:spacing w:val="-2"/>
                <w:sz w:val="20"/>
                <w:szCs w:val="20"/>
              </w:rPr>
              <w:t>E.</w:t>
            </w:r>
            <w:r w:rsidRPr="007155C1">
              <w:rPr>
                <w:i/>
                <w:spacing w:val="-4"/>
                <w:sz w:val="20"/>
                <w:szCs w:val="20"/>
              </w:rPr>
              <w:t xml:space="preserve"> </w:t>
            </w:r>
            <w:r w:rsidRPr="007155C1">
              <w:rPr>
                <w:i/>
                <w:spacing w:val="-2"/>
                <w:sz w:val="20"/>
                <w:szCs w:val="20"/>
              </w:rPr>
              <w:t>coli</w:t>
            </w:r>
            <w:r w:rsidRPr="007155C1">
              <w:rPr>
                <w:i/>
                <w:spacing w:val="-4"/>
                <w:sz w:val="20"/>
                <w:szCs w:val="20"/>
              </w:rPr>
              <w:t xml:space="preserve"> </w:t>
            </w:r>
            <w:r w:rsidRPr="007155C1">
              <w:rPr>
                <w:spacing w:val="-2"/>
                <w:sz w:val="20"/>
                <w:szCs w:val="20"/>
              </w:rPr>
              <w:t>monitoring</w:t>
            </w:r>
            <w:r w:rsidRPr="007155C1">
              <w:rPr>
                <w:spacing w:val="-4"/>
                <w:sz w:val="20"/>
                <w:szCs w:val="20"/>
              </w:rPr>
              <w:t xml:space="preserve"> </w:t>
            </w:r>
            <w:r w:rsidRPr="007155C1">
              <w:rPr>
                <w:spacing w:val="-2"/>
                <w:sz w:val="20"/>
                <w:szCs w:val="20"/>
              </w:rPr>
              <w:t>and</w:t>
            </w:r>
            <w:r w:rsidRPr="007155C1">
              <w:rPr>
                <w:spacing w:val="-4"/>
                <w:sz w:val="20"/>
                <w:szCs w:val="20"/>
              </w:rPr>
              <w:t xml:space="preserve"> </w:t>
            </w:r>
            <w:r w:rsidRPr="007155C1">
              <w:rPr>
                <w:spacing w:val="-2"/>
                <w:sz w:val="20"/>
                <w:szCs w:val="20"/>
              </w:rPr>
              <w:t>microbial</w:t>
            </w:r>
            <w:r w:rsidRPr="007155C1">
              <w:rPr>
                <w:spacing w:val="-4"/>
                <w:sz w:val="20"/>
                <w:szCs w:val="20"/>
              </w:rPr>
              <w:t xml:space="preserve"> </w:t>
            </w:r>
            <w:r w:rsidRPr="007155C1">
              <w:rPr>
                <w:spacing w:val="-2"/>
                <w:sz w:val="20"/>
                <w:szCs w:val="20"/>
              </w:rPr>
              <w:t>band</w:t>
            </w:r>
            <w:r w:rsidRPr="007155C1">
              <w:rPr>
                <w:spacing w:val="-5"/>
                <w:sz w:val="20"/>
                <w:szCs w:val="20"/>
              </w:rPr>
              <w:t xml:space="preserve"> </w:t>
            </w:r>
            <w:r w:rsidRPr="007155C1">
              <w:rPr>
                <w:spacing w:val="-2"/>
                <w:sz w:val="20"/>
                <w:szCs w:val="20"/>
              </w:rPr>
              <w:t>allocation:</w:t>
            </w:r>
          </w:p>
          <w:p w14:paraId="3D8F22A6" w14:textId="77777777" w:rsidR="005D17B3" w:rsidRDefault="005D17B3" w:rsidP="005D17B3">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45174735" w14:textId="0AD8D7FE" w:rsidR="009F7FC3" w:rsidRPr="007155C1" w:rsidRDefault="009F7FC3" w:rsidP="005D17B3">
            <w:pPr>
              <w:spacing w:before="60" w:after="120" w:line="240" w:lineRule="atLeast"/>
              <w:rPr>
                <w:szCs w:val="20"/>
              </w:rPr>
            </w:pPr>
            <w:r w:rsidRPr="007155C1">
              <w:rPr>
                <w:b/>
                <w:spacing w:val="-2"/>
                <w:szCs w:val="20"/>
              </w:rPr>
              <w:t>Minimum</w:t>
            </w:r>
            <w:r w:rsidRPr="007155C1">
              <w:rPr>
                <w:b/>
                <w:spacing w:val="-7"/>
                <w:szCs w:val="20"/>
              </w:rPr>
              <w:t xml:space="preserve"> </w:t>
            </w:r>
            <w:r w:rsidRPr="007155C1">
              <w:rPr>
                <w:b/>
                <w:spacing w:val="-2"/>
                <w:szCs w:val="20"/>
              </w:rPr>
              <w:t>required</w:t>
            </w:r>
            <w:r w:rsidRPr="007155C1">
              <w:rPr>
                <w:b/>
                <w:spacing w:val="-7"/>
                <w:szCs w:val="20"/>
              </w:rPr>
              <w:t xml:space="preserve"> </w:t>
            </w:r>
            <w:r w:rsidRPr="007155C1">
              <w:rPr>
                <w:b/>
                <w:spacing w:val="-2"/>
                <w:szCs w:val="20"/>
              </w:rPr>
              <w:t>datasets</w:t>
            </w:r>
            <w:r w:rsidRPr="007155C1">
              <w:rPr>
                <w:b/>
                <w:spacing w:val="-7"/>
                <w:szCs w:val="20"/>
              </w:rPr>
              <w:t xml:space="preserve"> </w:t>
            </w:r>
            <w:r w:rsidRPr="007155C1">
              <w:rPr>
                <w:b/>
                <w:spacing w:val="-2"/>
                <w:szCs w:val="20"/>
              </w:rPr>
              <w:t>and</w:t>
            </w:r>
            <w:r w:rsidRPr="007155C1">
              <w:rPr>
                <w:b/>
                <w:spacing w:val="-7"/>
                <w:szCs w:val="20"/>
              </w:rPr>
              <w:t xml:space="preserve"> </w:t>
            </w:r>
            <w:r w:rsidRPr="007155C1">
              <w:rPr>
                <w:b/>
                <w:spacing w:val="-2"/>
                <w:szCs w:val="20"/>
              </w:rPr>
              <w:t>appropriate</w:t>
            </w:r>
            <w:r w:rsidRPr="007155C1">
              <w:rPr>
                <w:b/>
                <w:spacing w:val="-7"/>
                <w:szCs w:val="20"/>
              </w:rPr>
              <w:t xml:space="preserve"> </w:t>
            </w:r>
            <w:r w:rsidRPr="007155C1">
              <w:rPr>
                <w:b/>
                <w:spacing w:val="-2"/>
                <w:szCs w:val="20"/>
              </w:rPr>
              <w:t>selection</w:t>
            </w:r>
            <w:r w:rsidRPr="007155C1">
              <w:rPr>
                <w:b/>
                <w:spacing w:val="-7"/>
                <w:szCs w:val="20"/>
              </w:rPr>
              <w:t xml:space="preserve"> </w:t>
            </w:r>
            <w:r w:rsidRPr="007155C1">
              <w:rPr>
                <w:b/>
                <w:spacing w:val="-2"/>
                <w:szCs w:val="20"/>
              </w:rPr>
              <w:t>of</w:t>
            </w:r>
            <w:r w:rsidRPr="007155C1">
              <w:rPr>
                <w:b/>
                <w:spacing w:val="-7"/>
                <w:szCs w:val="20"/>
              </w:rPr>
              <w:t xml:space="preserve"> </w:t>
            </w:r>
            <w:r w:rsidRPr="007155C1">
              <w:rPr>
                <w:b/>
                <w:spacing w:val="-2"/>
                <w:szCs w:val="20"/>
              </w:rPr>
              <w:t>maximum</w:t>
            </w:r>
            <w:r w:rsidRPr="007155C1">
              <w:rPr>
                <w:b/>
                <w:spacing w:val="-7"/>
                <w:szCs w:val="20"/>
              </w:rPr>
              <w:t xml:space="preserve"> </w:t>
            </w:r>
            <w:r w:rsidRPr="007155C1">
              <w:rPr>
                <w:b/>
                <w:i/>
                <w:spacing w:val="-2"/>
                <w:szCs w:val="20"/>
              </w:rPr>
              <w:t>E.</w:t>
            </w:r>
            <w:r w:rsidRPr="007155C1">
              <w:rPr>
                <w:b/>
                <w:i/>
                <w:spacing w:val="-7"/>
                <w:szCs w:val="20"/>
              </w:rPr>
              <w:t xml:space="preserve"> </w:t>
            </w:r>
            <w:r w:rsidRPr="007155C1">
              <w:rPr>
                <w:b/>
                <w:i/>
                <w:spacing w:val="-2"/>
                <w:szCs w:val="20"/>
              </w:rPr>
              <w:t>coli</w:t>
            </w:r>
            <w:r w:rsidRPr="007155C1">
              <w:rPr>
                <w:spacing w:val="-2"/>
                <w:szCs w:val="20"/>
              </w:rPr>
              <w:t xml:space="preserve">: The suggested </w:t>
            </w:r>
            <w:r w:rsidRPr="007155C1">
              <w:rPr>
                <w:szCs w:val="20"/>
              </w:rPr>
              <w:t>minimum</w:t>
            </w:r>
            <w:r w:rsidRPr="007155C1">
              <w:rPr>
                <w:spacing w:val="-7"/>
                <w:szCs w:val="20"/>
              </w:rPr>
              <w:t xml:space="preserve"> </w:t>
            </w:r>
            <w:r w:rsidRPr="007155C1">
              <w:rPr>
                <w:szCs w:val="20"/>
              </w:rPr>
              <w:t>monitoring</w:t>
            </w:r>
            <w:r w:rsidRPr="007155C1">
              <w:rPr>
                <w:spacing w:val="-7"/>
                <w:szCs w:val="20"/>
              </w:rPr>
              <w:t xml:space="preserve"> </w:t>
            </w:r>
            <w:r w:rsidRPr="007155C1">
              <w:rPr>
                <w:szCs w:val="20"/>
              </w:rPr>
              <w:t>period</w:t>
            </w:r>
            <w:r w:rsidRPr="007155C1">
              <w:rPr>
                <w:spacing w:val="-7"/>
                <w:szCs w:val="20"/>
              </w:rPr>
              <w:t xml:space="preserve"> </w:t>
            </w:r>
            <w:r w:rsidRPr="007155C1">
              <w:rPr>
                <w:szCs w:val="20"/>
              </w:rPr>
              <w:t>to</w:t>
            </w:r>
            <w:r w:rsidRPr="007155C1">
              <w:rPr>
                <w:spacing w:val="-7"/>
                <w:szCs w:val="20"/>
              </w:rPr>
              <w:t xml:space="preserve"> </w:t>
            </w:r>
            <w:r w:rsidRPr="007155C1">
              <w:rPr>
                <w:szCs w:val="20"/>
              </w:rPr>
              <w:t>characterise</w:t>
            </w:r>
            <w:r w:rsidRPr="007155C1">
              <w:rPr>
                <w:spacing w:val="-7"/>
                <w:szCs w:val="20"/>
              </w:rPr>
              <w:t xml:space="preserve"> </w:t>
            </w:r>
            <w:r w:rsidRPr="007155C1">
              <w:rPr>
                <w:szCs w:val="20"/>
              </w:rPr>
              <w:t>microbial</w:t>
            </w:r>
            <w:r w:rsidRPr="007155C1">
              <w:rPr>
                <w:spacing w:val="-7"/>
                <w:szCs w:val="20"/>
              </w:rPr>
              <w:t xml:space="preserve"> </w:t>
            </w:r>
            <w:r w:rsidRPr="007155C1">
              <w:rPr>
                <w:szCs w:val="20"/>
              </w:rPr>
              <w:t>risk</w:t>
            </w:r>
            <w:r w:rsidRPr="007155C1">
              <w:rPr>
                <w:spacing w:val="-7"/>
                <w:szCs w:val="20"/>
              </w:rPr>
              <w:t xml:space="preserve"> </w:t>
            </w:r>
            <w:r w:rsidRPr="007155C1">
              <w:rPr>
                <w:szCs w:val="20"/>
              </w:rPr>
              <w:t>is</w:t>
            </w:r>
            <w:r w:rsidRPr="007155C1">
              <w:rPr>
                <w:spacing w:val="-7"/>
                <w:szCs w:val="20"/>
              </w:rPr>
              <w:t xml:space="preserve"> </w:t>
            </w:r>
            <w:r w:rsidRPr="007155C1">
              <w:rPr>
                <w:szCs w:val="20"/>
              </w:rPr>
              <w:t>two</w:t>
            </w:r>
            <w:r w:rsidRPr="007155C1">
              <w:rPr>
                <w:spacing w:val="-7"/>
                <w:szCs w:val="20"/>
              </w:rPr>
              <w:t xml:space="preserve"> </w:t>
            </w:r>
            <w:r w:rsidRPr="007155C1">
              <w:rPr>
                <w:szCs w:val="20"/>
              </w:rPr>
              <w:t>years,</w:t>
            </w:r>
            <w:r w:rsidRPr="007155C1">
              <w:rPr>
                <w:spacing w:val="-7"/>
                <w:szCs w:val="20"/>
              </w:rPr>
              <w:t xml:space="preserve"> </w:t>
            </w:r>
            <w:r w:rsidRPr="007155C1">
              <w:rPr>
                <w:szCs w:val="20"/>
              </w:rPr>
              <w:t>which</w:t>
            </w:r>
            <w:r w:rsidRPr="007155C1">
              <w:rPr>
                <w:spacing w:val="-7"/>
                <w:szCs w:val="20"/>
              </w:rPr>
              <w:t xml:space="preserve"> </w:t>
            </w:r>
            <w:r w:rsidRPr="007155C1">
              <w:rPr>
                <w:szCs w:val="20"/>
              </w:rPr>
              <w:t>would</w:t>
            </w:r>
            <w:r w:rsidRPr="007155C1">
              <w:rPr>
                <w:spacing w:val="-7"/>
                <w:szCs w:val="20"/>
              </w:rPr>
              <w:t xml:space="preserve"> </w:t>
            </w:r>
            <w:r w:rsidRPr="007155C1">
              <w:rPr>
                <w:szCs w:val="20"/>
              </w:rPr>
              <w:t>provide at least 100 data points with weekly sampling. A longer monitoring period may be needed</w:t>
            </w:r>
            <w:r w:rsidRPr="007155C1">
              <w:rPr>
                <w:spacing w:val="40"/>
                <w:szCs w:val="20"/>
              </w:rPr>
              <w:t xml:space="preserve"> </w:t>
            </w:r>
            <w:r w:rsidRPr="007155C1">
              <w:rPr>
                <w:szCs w:val="20"/>
              </w:rPr>
              <w:t>if no events, such as heavy rainfall, occur or are captured by monitoring during the initial two-year</w:t>
            </w:r>
            <w:r w:rsidRPr="007155C1">
              <w:rPr>
                <w:spacing w:val="-6"/>
                <w:szCs w:val="20"/>
              </w:rPr>
              <w:t xml:space="preserve"> </w:t>
            </w:r>
            <w:r w:rsidRPr="007155C1">
              <w:rPr>
                <w:szCs w:val="20"/>
              </w:rPr>
              <w:t>period.</w:t>
            </w:r>
            <w:r w:rsidRPr="007155C1">
              <w:rPr>
                <w:spacing w:val="-6"/>
                <w:szCs w:val="20"/>
              </w:rPr>
              <w:t xml:space="preserve"> </w:t>
            </w:r>
            <w:r w:rsidRPr="007155C1">
              <w:rPr>
                <w:szCs w:val="20"/>
              </w:rPr>
              <w:t>Given</w:t>
            </w:r>
            <w:r w:rsidRPr="007155C1">
              <w:rPr>
                <w:spacing w:val="-6"/>
                <w:szCs w:val="20"/>
              </w:rPr>
              <w:t xml:space="preserve"> </w:t>
            </w:r>
            <w:r w:rsidRPr="007155C1">
              <w:rPr>
                <w:szCs w:val="20"/>
              </w:rPr>
              <w:t>the</w:t>
            </w:r>
            <w:r w:rsidRPr="007155C1">
              <w:rPr>
                <w:spacing w:val="-6"/>
                <w:szCs w:val="20"/>
              </w:rPr>
              <w:t xml:space="preserve"> </w:t>
            </w:r>
            <w:r w:rsidRPr="007155C1">
              <w:rPr>
                <w:szCs w:val="20"/>
              </w:rPr>
              <w:t>wide</w:t>
            </w:r>
            <w:r w:rsidRPr="007155C1">
              <w:rPr>
                <w:spacing w:val="-6"/>
                <w:szCs w:val="20"/>
              </w:rPr>
              <w:t xml:space="preserve"> </w:t>
            </w:r>
            <w:r w:rsidRPr="007155C1">
              <w:rPr>
                <w:szCs w:val="20"/>
              </w:rPr>
              <w:lastRenderedPageBreak/>
              <w:t>fluctuations</w:t>
            </w:r>
            <w:r w:rsidRPr="007155C1">
              <w:rPr>
                <w:spacing w:val="-6"/>
                <w:szCs w:val="20"/>
              </w:rPr>
              <w:t xml:space="preserve"> </w:t>
            </w:r>
            <w:r w:rsidRPr="007155C1">
              <w:rPr>
                <w:szCs w:val="20"/>
              </w:rPr>
              <w:t>that</w:t>
            </w:r>
            <w:r w:rsidRPr="007155C1">
              <w:rPr>
                <w:spacing w:val="-6"/>
                <w:szCs w:val="20"/>
              </w:rPr>
              <w:t xml:space="preserve"> </w:t>
            </w:r>
            <w:r w:rsidRPr="007155C1">
              <w:rPr>
                <w:szCs w:val="20"/>
              </w:rPr>
              <w:t>can</w:t>
            </w:r>
            <w:r w:rsidRPr="007155C1">
              <w:rPr>
                <w:spacing w:val="-6"/>
                <w:szCs w:val="20"/>
              </w:rPr>
              <w:t xml:space="preserve"> </w:t>
            </w:r>
            <w:r w:rsidRPr="007155C1">
              <w:rPr>
                <w:szCs w:val="20"/>
              </w:rPr>
              <w:t>occur</w:t>
            </w:r>
            <w:r w:rsidRPr="007155C1">
              <w:rPr>
                <w:spacing w:val="-6"/>
                <w:szCs w:val="20"/>
              </w:rPr>
              <w:t xml:space="preserve"> </w:t>
            </w:r>
            <w:r w:rsidRPr="007155C1">
              <w:rPr>
                <w:szCs w:val="20"/>
              </w:rPr>
              <w:t>with</w:t>
            </w:r>
            <w:r w:rsidRPr="007155C1">
              <w:rPr>
                <w:spacing w:val="-6"/>
                <w:szCs w:val="20"/>
              </w:rPr>
              <w:t xml:space="preserve"> </w:t>
            </w:r>
            <w:r w:rsidRPr="007155C1">
              <w:rPr>
                <w:szCs w:val="20"/>
              </w:rPr>
              <w:t>microbial</w:t>
            </w:r>
            <w:r w:rsidRPr="007155C1">
              <w:rPr>
                <w:spacing w:val="-6"/>
                <w:szCs w:val="20"/>
              </w:rPr>
              <w:t xml:space="preserve"> </w:t>
            </w:r>
            <w:r w:rsidRPr="007155C1">
              <w:rPr>
                <w:szCs w:val="20"/>
              </w:rPr>
              <w:t>concentrations</w:t>
            </w:r>
            <w:r w:rsidRPr="007155C1">
              <w:rPr>
                <w:spacing w:val="-6"/>
                <w:szCs w:val="20"/>
              </w:rPr>
              <w:t xml:space="preserve"> </w:t>
            </w:r>
            <w:r w:rsidRPr="007155C1">
              <w:rPr>
                <w:szCs w:val="20"/>
              </w:rPr>
              <w:t>in surface</w:t>
            </w:r>
            <w:r w:rsidRPr="007155C1">
              <w:rPr>
                <w:spacing w:val="-5"/>
                <w:szCs w:val="20"/>
              </w:rPr>
              <w:t xml:space="preserve"> </w:t>
            </w:r>
            <w:r w:rsidRPr="007155C1">
              <w:rPr>
                <w:szCs w:val="20"/>
              </w:rPr>
              <w:t>water,</w:t>
            </w:r>
            <w:r w:rsidRPr="007155C1">
              <w:rPr>
                <w:spacing w:val="-5"/>
                <w:szCs w:val="20"/>
              </w:rPr>
              <w:t xml:space="preserve"> </w:t>
            </w:r>
            <w:r w:rsidRPr="007155C1">
              <w:rPr>
                <w:szCs w:val="20"/>
              </w:rPr>
              <w:t>the</w:t>
            </w:r>
            <w:r w:rsidRPr="007155C1">
              <w:rPr>
                <w:spacing w:val="-4"/>
                <w:szCs w:val="20"/>
              </w:rPr>
              <w:t xml:space="preserve"> </w:t>
            </w:r>
            <w:r w:rsidRPr="007155C1">
              <w:rPr>
                <w:szCs w:val="20"/>
              </w:rPr>
              <w:t>peak</w:t>
            </w:r>
            <w:r w:rsidRPr="007155C1">
              <w:rPr>
                <w:spacing w:val="-5"/>
                <w:szCs w:val="20"/>
              </w:rPr>
              <w:t xml:space="preserve"> </w:t>
            </w:r>
            <w:r w:rsidRPr="007155C1">
              <w:rPr>
                <w:szCs w:val="20"/>
              </w:rPr>
              <w:t>concentrations</w:t>
            </w:r>
            <w:r w:rsidRPr="007155C1">
              <w:rPr>
                <w:spacing w:val="-5"/>
                <w:szCs w:val="20"/>
              </w:rPr>
              <w:t xml:space="preserve"> </w:t>
            </w:r>
            <w:r w:rsidRPr="007155C1">
              <w:rPr>
                <w:szCs w:val="20"/>
              </w:rPr>
              <w:t>should</w:t>
            </w:r>
            <w:r w:rsidRPr="007155C1">
              <w:rPr>
                <w:spacing w:val="-4"/>
                <w:szCs w:val="20"/>
              </w:rPr>
              <w:t xml:space="preserve"> </w:t>
            </w:r>
            <w:r w:rsidRPr="007155C1">
              <w:rPr>
                <w:szCs w:val="20"/>
              </w:rPr>
              <w:t>not</w:t>
            </w:r>
            <w:r w:rsidRPr="007155C1">
              <w:rPr>
                <w:spacing w:val="-5"/>
                <w:szCs w:val="20"/>
              </w:rPr>
              <w:t xml:space="preserve"> </w:t>
            </w:r>
            <w:r w:rsidRPr="007155C1">
              <w:rPr>
                <w:szCs w:val="20"/>
              </w:rPr>
              <w:t>be</w:t>
            </w:r>
            <w:r w:rsidRPr="007155C1">
              <w:rPr>
                <w:spacing w:val="-5"/>
                <w:szCs w:val="20"/>
              </w:rPr>
              <w:t xml:space="preserve"> </w:t>
            </w:r>
            <w:r w:rsidRPr="007155C1">
              <w:rPr>
                <w:szCs w:val="20"/>
              </w:rPr>
              <w:t>disregarded</w:t>
            </w:r>
            <w:r w:rsidRPr="007155C1">
              <w:rPr>
                <w:spacing w:val="-4"/>
                <w:szCs w:val="20"/>
              </w:rPr>
              <w:t xml:space="preserve"> </w:t>
            </w:r>
            <w:r w:rsidRPr="007155C1">
              <w:rPr>
                <w:szCs w:val="20"/>
              </w:rPr>
              <w:t>as</w:t>
            </w:r>
            <w:r w:rsidRPr="007155C1">
              <w:rPr>
                <w:spacing w:val="-5"/>
                <w:szCs w:val="20"/>
              </w:rPr>
              <w:t xml:space="preserve"> </w:t>
            </w:r>
            <w:r w:rsidRPr="007155C1">
              <w:rPr>
                <w:szCs w:val="20"/>
              </w:rPr>
              <w:t>outliers.</w:t>
            </w:r>
            <w:r w:rsidRPr="007155C1">
              <w:rPr>
                <w:spacing w:val="-5"/>
                <w:szCs w:val="20"/>
              </w:rPr>
              <w:t xml:space="preserve"> </w:t>
            </w:r>
            <w:r w:rsidRPr="007155C1">
              <w:rPr>
                <w:szCs w:val="20"/>
              </w:rPr>
              <w:t>The</w:t>
            </w:r>
            <w:r w:rsidRPr="007155C1">
              <w:rPr>
                <w:spacing w:val="-4"/>
                <w:szCs w:val="20"/>
              </w:rPr>
              <w:t xml:space="preserve"> </w:t>
            </w:r>
            <w:r w:rsidRPr="007155C1">
              <w:rPr>
                <w:spacing w:val="-2"/>
                <w:szCs w:val="20"/>
              </w:rPr>
              <w:t>maximum</w:t>
            </w:r>
            <w:r w:rsidRPr="007155C1">
              <w:rPr>
                <w:i/>
                <w:iCs/>
                <w:szCs w:val="20"/>
              </w:rPr>
              <w:t xml:space="preserve"> E. coli </w:t>
            </w:r>
            <w:r w:rsidRPr="007155C1">
              <w:rPr>
                <w:szCs w:val="20"/>
              </w:rPr>
              <w:t>result should be used for the allocation of a microbial band (Walker et al. 2015) unless the</w:t>
            </w:r>
            <w:r w:rsidRPr="007155C1">
              <w:rPr>
                <w:spacing w:val="-3"/>
                <w:szCs w:val="20"/>
              </w:rPr>
              <w:t xml:space="preserve"> </w:t>
            </w:r>
            <w:r w:rsidRPr="007155C1">
              <w:rPr>
                <w:szCs w:val="20"/>
              </w:rPr>
              <w:t>data</w:t>
            </w:r>
            <w:r w:rsidRPr="007155C1">
              <w:rPr>
                <w:spacing w:val="-3"/>
                <w:szCs w:val="20"/>
              </w:rPr>
              <w:t xml:space="preserve"> </w:t>
            </w:r>
            <w:r w:rsidRPr="007155C1">
              <w:rPr>
                <w:szCs w:val="20"/>
              </w:rPr>
              <w:t>set</w:t>
            </w:r>
            <w:r w:rsidRPr="007155C1">
              <w:rPr>
                <w:spacing w:val="-3"/>
                <w:szCs w:val="20"/>
              </w:rPr>
              <w:t xml:space="preserve"> </w:t>
            </w:r>
            <w:r w:rsidRPr="007155C1">
              <w:rPr>
                <w:szCs w:val="20"/>
              </w:rPr>
              <w:t>is</w:t>
            </w:r>
            <w:r w:rsidRPr="007155C1">
              <w:rPr>
                <w:spacing w:val="-3"/>
                <w:szCs w:val="20"/>
              </w:rPr>
              <w:t xml:space="preserve"> </w:t>
            </w:r>
            <w:r w:rsidRPr="007155C1">
              <w:rPr>
                <w:szCs w:val="20"/>
              </w:rPr>
              <w:t>robust</w:t>
            </w:r>
            <w:r w:rsidRPr="007155C1">
              <w:rPr>
                <w:spacing w:val="-3"/>
                <w:szCs w:val="20"/>
              </w:rPr>
              <w:t xml:space="preserve"> </w:t>
            </w:r>
            <w:r w:rsidRPr="007155C1">
              <w:rPr>
                <w:szCs w:val="20"/>
              </w:rPr>
              <w:t>enough</w:t>
            </w:r>
            <w:r w:rsidRPr="007155C1">
              <w:rPr>
                <w:spacing w:val="-3"/>
                <w:szCs w:val="20"/>
              </w:rPr>
              <w:t xml:space="preserve"> </w:t>
            </w:r>
            <w:r w:rsidRPr="007155C1">
              <w:rPr>
                <w:b/>
                <w:bCs/>
                <w:szCs w:val="20"/>
                <w:highlight w:val="yellow"/>
              </w:rPr>
              <w:t>(i.e. &gt; 25 samples for each condition/scenario considered likely)</w:t>
            </w:r>
            <w:r w:rsidRPr="007155C1">
              <w:rPr>
                <w:szCs w:val="20"/>
              </w:rPr>
              <w:t xml:space="preserve"> to</w:t>
            </w:r>
            <w:r w:rsidRPr="007155C1">
              <w:rPr>
                <w:spacing w:val="-3"/>
                <w:szCs w:val="20"/>
              </w:rPr>
              <w:t xml:space="preserve"> </w:t>
            </w:r>
            <w:r w:rsidRPr="007155C1">
              <w:rPr>
                <w:szCs w:val="20"/>
              </w:rPr>
              <w:t>use</w:t>
            </w:r>
            <w:r w:rsidRPr="007155C1">
              <w:rPr>
                <w:spacing w:val="-3"/>
                <w:szCs w:val="20"/>
              </w:rPr>
              <w:t xml:space="preserve"> </w:t>
            </w:r>
            <w:r w:rsidRPr="007155C1">
              <w:rPr>
                <w:szCs w:val="20"/>
              </w:rPr>
              <w:t>the</w:t>
            </w:r>
            <w:r w:rsidRPr="007155C1">
              <w:rPr>
                <w:spacing w:val="-3"/>
                <w:szCs w:val="20"/>
              </w:rPr>
              <w:t xml:space="preserve"> </w:t>
            </w:r>
            <w:r w:rsidRPr="007155C1">
              <w:rPr>
                <w:szCs w:val="20"/>
              </w:rPr>
              <w:t>95</w:t>
            </w:r>
            <w:r w:rsidRPr="007155C1">
              <w:rPr>
                <w:position w:val="6"/>
                <w:szCs w:val="20"/>
              </w:rPr>
              <w:t>th</w:t>
            </w:r>
            <w:r w:rsidRPr="007155C1">
              <w:rPr>
                <w:spacing w:val="21"/>
                <w:position w:val="6"/>
                <w:szCs w:val="20"/>
              </w:rPr>
              <w:t xml:space="preserve"> </w:t>
            </w:r>
            <w:r w:rsidRPr="007155C1">
              <w:rPr>
                <w:szCs w:val="20"/>
              </w:rPr>
              <w:t xml:space="preserve">percentile </w:t>
            </w:r>
            <w:r w:rsidRPr="007155C1">
              <w:rPr>
                <w:b/>
                <w:bCs/>
                <w:szCs w:val="20"/>
                <w:highlight w:val="yellow"/>
              </w:rPr>
              <w:t>(Signor et al. 2007).</w:t>
            </w:r>
            <w:r w:rsidRPr="007155C1">
              <w:rPr>
                <w:szCs w:val="20"/>
              </w:rPr>
              <w:t xml:space="preserve"> </w:t>
            </w:r>
            <w:r w:rsidR="005D17B3" w:rsidRPr="005452AC">
              <w:rPr>
                <w:b/>
                <w:bCs/>
                <w:szCs w:val="20"/>
              </w:rPr>
              <w:t>[</w:t>
            </w:r>
            <w:r w:rsidR="005D17B3" w:rsidRPr="005452AC">
              <w:rPr>
                <w:b/>
                <w:bCs/>
                <w:i/>
                <w:iCs/>
                <w:szCs w:val="20"/>
              </w:rPr>
              <w:t>unchanged text omitted</w:t>
            </w:r>
            <w:r w:rsidR="005D17B3" w:rsidRPr="005452AC">
              <w:rPr>
                <w:b/>
                <w:bCs/>
                <w:szCs w:val="20"/>
              </w:rPr>
              <w:t>]</w:t>
            </w:r>
            <w:r w:rsidR="005D17B3">
              <w:rPr>
                <w:szCs w:val="20"/>
              </w:rPr>
              <w:t xml:space="preserve"> </w:t>
            </w:r>
          </w:p>
          <w:p w14:paraId="02A28DC2" w14:textId="7B6322DE" w:rsidR="009F7FC3" w:rsidRPr="007155C1" w:rsidRDefault="009F7FC3" w:rsidP="007155C1">
            <w:pPr>
              <w:spacing w:before="60" w:after="120" w:line="240" w:lineRule="atLeast"/>
              <w:rPr>
                <w:szCs w:val="20"/>
              </w:rPr>
            </w:pPr>
            <w:r w:rsidRPr="007155C1">
              <w:rPr>
                <w:b/>
                <w:szCs w:val="20"/>
              </w:rPr>
              <w:t>Interim</w:t>
            </w:r>
            <w:r w:rsidRPr="007155C1">
              <w:rPr>
                <w:b/>
                <w:spacing w:val="-9"/>
                <w:szCs w:val="20"/>
              </w:rPr>
              <w:t xml:space="preserve"> </w:t>
            </w:r>
            <w:r w:rsidRPr="007155C1">
              <w:rPr>
                <w:b/>
                <w:szCs w:val="20"/>
              </w:rPr>
              <w:t>approach</w:t>
            </w:r>
            <w:r w:rsidRPr="007155C1">
              <w:rPr>
                <w:b/>
                <w:spacing w:val="-9"/>
                <w:szCs w:val="20"/>
              </w:rPr>
              <w:t xml:space="preserve"> </w:t>
            </w:r>
            <w:r w:rsidRPr="007155C1">
              <w:rPr>
                <w:b/>
                <w:szCs w:val="20"/>
              </w:rPr>
              <w:t>in</w:t>
            </w:r>
            <w:r w:rsidRPr="007155C1">
              <w:rPr>
                <w:b/>
                <w:spacing w:val="-9"/>
                <w:szCs w:val="20"/>
              </w:rPr>
              <w:t xml:space="preserve"> </w:t>
            </w:r>
            <w:r w:rsidRPr="007155C1">
              <w:rPr>
                <w:b/>
                <w:szCs w:val="20"/>
              </w:rPr>
              <w:t>the</w:t>
            </w:r>
            <w:r w:rsidRPr="007155C1">
              <w:rPr>
                <w:b/>
                <w:spacing w:val="-9"/>
                <w:szCs w:val="20"/>
              </w:rPr>
              <w:t xml:space="preserve"> </w:t>
            </w:r>
            <w:r w:rsidRPr="007155C1">
              <w:rPr>
                <w:b/>
                <w:szCs w:val="20"/>
              </w:rPr>
              <w:t>absence</w:t>
            </w:r>
            <w:r w:rsidRPr="007155C1">
              <w:rPr>
                <w:b/>
                <w:spacing w:val="-9"/>
                <w:szCs w:val="20"/>
              </w:rPr>
              <w:t xml:space="preserve"> </w:t>
            </w:r>
            <w:r w:rsidRPr="007155C1">
              <w:rPr>
                <w:b/>
                <w:szCs w:val="20"/>
              </w:rPr>
              <w:t>of</w:t>
            </w:r>
            <w:r w:rsidRPr="007155C1">
              <w:rPr>
                <w:b/>
                <w:spacing w:val="-9"/>
                <w:szCs w:val="20"/>
              </w:rPr>
              <w:t xml:space="preserve"> </w:t>
            </w:r>
            <w:r w:rsidRPr="007155C1">
              <w:rPr>
                <w:b/>
                <w:szCs w:val="20"/>
              </w:rPr>
              <w:t>data</w:t>
            </w:r>
            <w:r w:rsidRPr="007155C1">
              <w:rPr>
                <w:szCs w:val="20"/>
              </w:rPr>
              <w:t>:</w:t>
            </w:r>
            <w:r w:rsidRPr="007155C1">
              <w:rPr>
                <w:spacing w:val="-3"/>
                <w:szCs w:val="20"/>
              </w:rPr>
              <w:t xml:space="preserve"> </w:t>
            </w:r>
            <w:r w:rsidRPr="007155C1">
              <w:rPr>
                <w:szCs w:val="20"/>
              </w:rPr>
              <w:t>There</w:t>
            </w:r>
            <w:r w:rsidRPr="007155C1">
              <w:rPr>
                <w:spacing w:val="-3"/>
                <w:szCs w:val="20"/>
              </w:rPr>
              <w:t xml:space="preserve"> </w:t>
            </w:r>
            <w:r w:rsidRPr="007155C1">
              <w:rPr>
                <w:szCs w:val="20"/>
              </w:rPr>
              <w:t>may</w:t>
            </w:r>
            <w:r w:rsidRPr="007155C1">
              <w:rPr>
                <w:spacing w:val="-3"/>
                <w:szCs w:val="20"/>
              </w:rPr>
              <w:t xml:space="preserve"> </w:t>
            </w:r>
            <w:r w:rsidRPr="007155C1">
              <w:rPr>
                <w:szCs w:val="20"/>
              </w:rPr>
              <w:t>be</w:t>
            </w:r>
            <w:r w:rsidRPr="007155C1">
              <w:rPr>
                <w:spacing w:val="-3"/>
                <w:szCs w:val="20"/>
              </w:rPr>
              <w:t xml:space="preserve"> </w:t>
            </w:r>
            <w:r w:rsidRPr="007155C1">
              <w:rPr>
                <w:szCs w:val="20"/>
              </w:rPr>
              <w:t>instances</w:t>
            </w:r>
            <w:r w:rsidRPr="007155C1">
              <w:rPr>
                <w:spacing w:val="-3"/>
                <w:szCs w:val="20"/>
              </w:rPr>
              <w:t xml:space="preserve"> </w:t>
            </w:r>
            <w:r w:rsidRPr="007155C1">
              <w:rPr>
                <w:szCs w:val="20"/>
              </w:rPr>
              <w:t>where</w:t>
            </w:r>
            <w:r w:rsidRPr="007155C1">
              <w:rPr>
                <w:spacing w:val="-3"/>
                <w:szCs w:val="20"/>
              </w:rPr>
              <w:t xml:space="preserve"> </w:t>
            </w:r>
            <w:r w:rsidRPr="007155C1">
              <w:rPr>
                <w:szCs w:val="20"/>
              </w:rPr>
              <w:t>there</w:t>
            </w:r>
            <w:r w:rsidRPr="007155C1">
              <w:rPr>
                <w:spacing w:val="-3"/>
                <w:szCs w:val="20"/>
              </w:rPr>
              <w:t xml:space="preserve"> </w:t>
            </w:r>
            <w:r w:rsidRPr="007155C1">
              <w:rPr>
                <w:szCs w:val="20"/>
              </w:rPr>
              <w:t>is</w:t>
            </w:r>
            <w:r w:rsidRPr="007155C1">
              <w:rPr>
                <w:spacing w:val="-3"/>
                <w:szCs w:val="20"/>
              </w:rPr>
              <w:t xml:space="preserve"> </w:t>
            </w:r>
            <w:r w:rsidRPr="007155C1">
              <w:rPr>
                <w:szCs w:val="20"/>
              </w:rPr>
              <w:t>not enough data to confidently allocate a microbial band, but the source water still needs to</w:t>
            </w:r>
            <w:r w:rsidRPr="007155C1">
              <w:rPr>
                <w:spacing w:val="-5"/>
                <w:szCs w:val="20"/>
              </w:rPr>
              <w:t xml:space="preserve"> </w:t>
            </w:r>
            <w:r w:rsidRPr="007155C1">
              <w:rPr>
                <w:szCs w:val="20"/>
              </w:rPr>
              <w:t>be</w:t>
            </w:r>
            <w:r w:rsidRPr="007155C1">
              <w:rPr>
                <w:spacing w:val="-5"/>
                <w:szCs w:val="20"/>
              </w:rPr>
              <w:t xml:space="preserve"> </w:t>
            </w:r>
            <w:r w:rsidRPr="007155C1">
              <w:rPr>
                <w:szCs w:val="20"/>
              </w:rPr>
              <w:t>categorised.</w:t>
            </w:r>
            <w:r w:rsidRPr="007155C1">
              <w:rPr>
                <w:spacing w:val="-5"/>
                <w:szCs w:val="20"/>
              </w:rPr>
              <w:t xml:space="preserve"> </w:t>
            </w:r>
            <w:r w:rsidRPr="007155C1">
              <w:rPr>
                <w:szCs w:val="20"/>
              </w:rPr>
              <w:t>The</w:t>
            </w:r>
            <w:r w:rsidRPr="007155C1">
              <w:rPr>
                <w:spacing w:val="-5"/>
                <w:szCs w:val="20"/>
              </w:rPr>
              <w:t xml:space="preserve"> </w:t>
            </w:r>
            <w:r w:rsidRPr="007155C1">
              <w:rPr>
                <w:szCs w:val="20"/>
              </w:rPr>
              <w:t>source</w:t>
            </w:r>
            <w:r w:rsidRPr="007155C1">
              <w:rPr>
                <w:spacing w:val="-5"/>
                <w:szCs w:val="20"/>
              </w:rPr>
              <w:t xml:space="preserve"> </w:t>
            </w:r>
            <w:r w:rsidRPr="007155C1">
              <w:rPr>
                <w:szCs w:val="20"/>
              </w:rPr>
              <w:t>water</w:t>
            </w:r>
            <w:r w:rsidRPr="007155C1">
              <w:rPr>
                <w:spacing w:val="-5"/>
                <w:szCs w:val="20"/>
              </w:rPr>
              <w:t xml:space="preserve"> </w:t>
            </w:r>
            <w:r w:rsidRPr="007155C1">
              <w:rPr>
                <w:szCs w:val="20"/>
              </w:rPr>
              <w:t>category</w:t>
            </w:r>
            <w:r w:rsidRPr="007155C1">
              <w:rPr>
                <w:spacing w:val="-5"/>
                <w:szCs w:val="20"/>
              </w:rPr>
              <w:t xml:space="preserve"> </w:t>
            </w:r>
            <w:r w:rsidRPr="007155C1">
              <w:rPr>
                <w:szCs w:val="20"/>
              </w:rPr>
              <w:t>will</w:t>
            </w:r>
            <w:r w:rsidRPr="007155C1">
              <w:rPr>
                <w:spacing w:val="-5"/>
                <w:szCs w:val="20"/>
              </w:rPr>
              <w:t xml:space="preserve"> </w:t>
            </w:r>
            <w:r w:rsidRPr="007155C1">
              <w:rPr>
                <w:szCs w:val="20"/>
              </w:rPr>
              <w:t>need</w:t>
            </w:r>
            <w:r w:rsidRPr="007155C1">
              <w:rPr>
                <w:spacing w:val="-5"/>
                <w:szCs w:val="20"/>
              </w:rPr>
              <w:t xml:space="preserve"> </w:t>
            </w:r>
            <w:r w:rsidRPr="007155C1">
              <w:rPr>
                <w:szCs w:val="20"/>
              </w:rPr>
              <w:t>to</w:t>
            </w:r>
            <w:r w:rsidRPr="007155C1">
              <w:rPr>
                <w:spacing w:val="-5"/>
                <w:szCs w:val="20"/>
              </w:rPr>
              <w:t xml:space="preserve"> </w:t>
            </w:r>
            <w:r w:rsidRPr="007155C1">
              <w:rPr>
                <w:szCs w:val="20"/>
              </w:rPr>
              <w:t>be</w:t>
            </w:r>
            <w:r w:rsidRPr="007155C1">
              <w:rPr>
                <w:spacing w:val="-5"/>
                <w:szCs w:val="20"/>
              </w:rPr>
              <w:t xml:space="preserve"> </w:t>
            </w:r>
            <w:r w:rsidRPr="007155C1">
              <w:rPr>
                <w:szCs w:val="20"/>
              </w:rPr>
              <w:t>based</w:t>
            </w:r>
            <w:r w:rsidRPr="007155C1">
              <w:rPr>
                <w:spacing w:val="-5"/>
                <w:szCs w:val="20"/>
              </w:rPr>
              <w:t xml:space="preserve"> </w:t>
            </w:r>
            <w:r w:rsidRPr="007155C1">
              <w:rPr>
                <w:szCs w:val="20"/>
              </w:rPr>
              <w:t>on</w:t>
            </w:r>
            <w:r w:rsidRPr="007155C1">
              <w:rPr>
                <w:spacing w:val="-5"/>
                <w:szCs w:val="20"/>
              </w:rPr>
              <w:t xml:space="preserve"> </w:t>
            </w:r>
            <w:r w:rsidRPr="007155C1">
              <w:rPr>
                <w:szCs w:val="20"/>
              </w:rPr>
              <w:t>the</w:t>
            </w:r>
            <w:r w:rsidRPr="007155C1">
              <w:rPr>
                <w:spacing w:val="-5"/>
                <w:szCs w:val="20"/>
              </w:rPr>
              <w:t xml:space="preserve"> </w:t>
            </w:r>
            <w:r w:rsidRPr="007155C1">
              <w:rPr>
                <w:szCs w:val="20"/>
              </w:rPr>
              <w:t>vulnerability classification</w:t>
            </w:r>
            <w:r w:rsidRPr="007155C1">
              <w:rPr>
                <w:spacing w:val="-3"/>
                <w:szCs w:val="20"/>
              </w:rPr>
              <w:t xml:space="preserve"> </w:t>
            </w:r>
            <w:r w:rsidRPr="007155C1">
              <w:rPr>
                <w:szCs w:val="20"/>
              </w:rPr>
              <w:t>alone</w:t>
            </w:r>
            <w:r w:rsidRPr="007155C1">
              <w:rPr>
                <w:spacing w:val="-2"/>
                <w:szCs w:val="20"/>
              </w:rPr>
              <w:t xml:space="preserve"> </w:t>
            </w:r>
            <w:r w:rsidRPr="007155C1">
              <w:rPr>
                <w:szCs w:val="20"/>
              </w:rPr>
              <w:t>until</w:t>
            </w:r>
            <w:r w:rsidRPr="007155C1">
              <w:rPr>
                <w:spacing w:val="-3"/>
                <w:szCs w:val="20"/>
              </w:rPr>
              <w:t xml:space="preserve"> </w:t>
            </w:r>
            <w:r w:rsidRPr="007155C1">
              <w:rPr>
                <w:szCs w:val="20"/>
              </w:rPr>
              <w:t>sufficient</w:t>
            </w:r>
            <w:r w:rsidRPr="007155C1">
              <w:rPr>
                <w:spacing w:val="-2"/>
                <w:szCs w:val="20"/>
              </w:rPr>
              <w:t xml:space="preserve"> </w:t>
            </w:r>
            <w:r w:rsidRPr="007155C1">
              <w:rPr>
                <w:szCs w:val="20"/>
              </w:rPr>
              <w:t>raw</w:t>
            </w:r>
            <w:r w:rsidRPr="007155C1">
              <w:rPr>
                <w:spacing w:val="-3"/>
                <w:szCs w:val="20"/>
              </w:rPr>
              <w:t xml:space="preserve"> </w:t>
            </w:r>
            <w:r w:rsidRPr="007155C1">
              <w:rPr>
                <w:szCs w:val="20"/>
              </w:rPr>
              <w:t>water</w:t>
            </w:r>
            <w:r w:rsidRPr="007155C1">
              <w:rPr>
                <w:spacing w:val="-3"/>
                <w:szCs w:val="20"/>
              </w:rPr>
              <w:t xml:space="preserve"> </w:t>
            </w:r>
            <w:r w:rsidRPr="007155C1">
              <w:rPr>
                <w:i/>
                <w:szCs w:val="20"/>
              </w:rPr>
              <w:t>E.</w:t>
            </w:r>
            <w:r w:rsidRPr="007155C1">
              <w:rPr>
                <w:i/>
                <w:spacing w:val="-3"/>
                <w:szCs w:val="20"/>
              </w:rPr>
              <w:t xml:space="preserve"> </w:t>
            </w:r>
            <w:r w:rsidRPr="007155C1">
              <w:rPr>
                <w:i/>
                <w:szCs w:val="20"/>
              </w:rPr>
              <w:t>coli</w:t>
            </w:r>
            <w:r w:rsidRPr="007155C1">
              <w:rPr>
                <w:i/>
                <w:spacing w:val="-2"/>
                <w:szCs w:val="20"/>
              </w:rPr>
              <w:t xml:space="preserve"> </w:t>
            </w:r>
            <w:r w:rsidRPr="007155C1">
              <w:rPr>
                <w:szCs w:val="20"/>
              </w:rPr>
              <w:t>monitoring</w:t>
            </w:r>
            <w:r w:rsidRPr="007155C1">
              <w:rPr>
                <w:spacing w:val="-2"/>
                <w:szCs w:val="20"/>
              </w:rPr>
              <w:t xml:space="preserve"> </w:t>
            </w:r>
            <w:r w:rsidRPr="007155C1">
              <w:rPr>
                <w:szCs w:val="20"/>
              </w:rPr>
              <w:t>is</w:t>
            </w:r>
            <w:r w:rsidRPr="007155C1">
              <w:rPr>
                <w:spacing w:val="-3"/>
                <w:szCs w:val="20"/>
              </w:rPr>
              <w:t xml:space="preserve"> </w:t>
            </w:r>
            <w:r w:rsidRPr="007155C1">
              <w:rPr>
                <w:szCs w:val="20"/>
              </w:rPr>
              <w:t>undertaken.</w:t>
            </w:r>
            <w:r w:rsidRPr="007155C1">
              <w:rPr>
                <w:spacing w:val="-2"/>
                <w:szCs w:val="20"/>
              </w:rPr>
              <w:t xml:space="preserve"> </w:t>
            </w:r>
            <w:r w:rsidRPr="007155C1">
              <w:rPr>
                <w:szCs w:val="20"/>
              </w:rPr>
              <w:t>A</w:t>
            </w:r>
            <w:r w:rsidRPr="007155C1">
              <w:rPr>
                <w:spacing w:val="-3"/>
                <w:szCs w:val="20"/>
              </w:rPr>
              <w:t xml:space="preserve"> </w:t>
            </w:r>
            <w:r w:rsidRPr="007155C1">
              <w:rPr>
                <w:spacing w:val="-2"/>
                <w:szCs w:val="20"/>
              </w:rPr>
              <w:t xml:space="preserve">conservative </w:t>
            </w:r>
            <w:r w:rsidRPr="007155C1">
              <w:rPr>
                <w:i/>
                <w:szCs w:val="20"/>
              </w:rPr>
              <w:t xml:space="preserve">E. coli </w:t>
            </w:r>
            <w:r w:rsidRPr="007155C1">
              <w:rPr>
                <w:szCs w:val="20"/>
              </w:rPr>
              <w:t>band allocation is recommended while sufficient monitoring data is collected. This may</w:t>
            </w:r>
            <w:r w:rsidRPr="007155C1">
              <w:rPr>
                <w:spacing w:val="-5"/>
                <w:szCs w:val="20"/>
              </w:rPr>
              <w:t xml:space="preserve"> </w:t>
            </w:r>
            <w:r w:rsidRPr="007155C1">
              <w:rPr>
                <w:szCs w:val="20"/>
              </w:rPr>
              <w:t>place</w:t>
            </w:r>
            <w:r w:rsidRPr="007155C1">
              <w:rPr>
                <w:spacing w:val="-5"/>
                <w:szCs w:val="20"/>
              </w:rPr>
              <w:t xml:space="preserve"> </w:t>
            </w:r>
            <w:r w:rsidRPr="007155C1">
              <w:rPr>
                <w:szCs w:val="20"/>
              </w:rPr>
              <w:t>small</w:t>
            </w:r>
            <w:r w:rsidRPr="007155C1">
              <w:rPr>
                <w:spacing w:val="-5"/>
                <w:szCs w:val="20"/>
              </w:rPr>
              <w:t xml:space="preserve"> </w:t>
            </w:r>
            <w:r w:rsidRPr="007155C1">
              <w:rPr>
                <w:szCs w:val="20"/>
              </w:rPr>
              <w:t>water</w:t>
            </w:r>
            <w:r w:rsidRPr="007155C1">
              <w:rPr>
                <w:spacing w:val="-5"/>
                <w:szCs w:val="20"/>
              </w:rPr>
              <w:t xml:space="preserve"> </w:t>
            </w:r>
            <w:r w:rsidRPr="007155C1">
              <w:rPr>
                <w:szCs w:val="20"/>
              </w:rPr>
              <w:t>suppliers</w:t>
            </w:r>
            <w:r w:rsidRPr="007155C1">
              <w:rPr>
                <w:spacing w:val="-5"/>
                <w:szCs w:val="20"/>
              </w:rPr>
              <w:t xml:space="preserve"> </w:t>
            </w:r>
            <w:r w:rsidRPr="007155C1">
              <w:rPr>
                <w:szCs w:val="20"/>
              </w:rPr>
              <w:t>into</w:t>
            </w:r>
            <w:r w:rsidRPr="007155C1">
              <w:rPr>
                <w:spacing w:val="-5"/>
                <w:szCs w:val="20"/>
              </w:rPr>
              <w:t xml:space="preserve"> </w:t>
            </w:r>
            <w:r w:rsidRPr="007155C1">
              <w:rPr>
                <w:szCs w:val="20"/>
              </w:rPr>
              <w:t>the</w:t>
            </w:r>
            <w:r w:rsidRPr="007155C1">
              <w:rPr>
                <w:spacing w:val="-5"/>
                <w:szCs w:val="20"/>
              </w:rPr>
              <w:t xml:space="preserve"> </w:t>
            </w:r>
            <w:r w:rsidRPr="007155C1">
              <w:rPr>
                <w:szCs w:val="20"/>
              </w:rPr>
              <w:t>most</w:t>
            </w:r>
            <w:r w:rsidRPr="007155C1">
              <w:rPr>
                <w:spacing w:val="-5"/>
                <w:szCs w:val="20"/>
              </w:rPr>
              <w:t xml:space="preserve"> </w:t>
            </w:r>
            <w:r w:rsidRPr="007155C1">
              <w:rPr>
                <w:szCs w:val="20"/>
              </w:rPr>
              <w:t>conservative</w:t>
            </w:r>
            <w:r w:rsidRPr="007155C1">
              <w:rPr>
                <w:spacing w:val="-5"/>
                <w:szCs w:val="20"/>
              </w:rPr>
              <w:t xml:space="preserve"> </w:t>
            </w:r>
            <w:r w:rsidRPr="007155C1">
              <w:rPr>
                <w:szCs w:val="20"/>
              </w:rPr>
              <w:t>category</w:t>
            </w:r>
            <w:r w:rsidRPr="007155C1">
              <w:rPr>
                <w:spacing w:val="-5"/>
                <w:szCs w:val="20"/>
              </w:rPr>
              <w:t xml:space="preserve"> </w:t>
            </w:r>
            <w:r w:rsidRPr="007155C1">
              <w:rPr>
                <w:szCs w:val="20"/>
              </w:rPr>
              <w:t>due</w:t>
            </w:r>
            <w:r w:rsidRPr="007155C1">
              <w:rPr>
                <w:spacing w:val="-5"/>
                <w:szCs w:val="20"/>
              </w:rPr>
              <w:t xml:space="preserve"> </w:t>
            </w:r>
            <w:r w:rsidRPr="007155C1">
              <w:rPr>
                <w:szCs w:val="20"/>
              </w:rPr>
              <w:t>to</w:t>
            </w:r>
            <w:r w:rsidRPr="007155C1">
              <w:rPr>
                <w:spacing w:val="-5"/>
                <w:szCs w:val="20"/>
              </w:rPr>
              <w:t xml:space="preserve"> </w:t>
            </w:r>
            <w:r w:rsidRPr="007155C1">
              <w:rPr>
                <w:szCs w:val="20"/>
              </w:rPr>
              <w:t>a</w:t>
            </w:r>
            <w:r w:rsidRPr="007155C1">
              <w:rPr>
                <w:spacing w:val="-5"/>
                <w:szCs w:val="20"/>
              </w:rPr>
              <w:t xml:space="preserve"> </w:t>
            </w:r>
            <w:r w:rsidRPr="007155C1">
              <w:rPr>
                <w:szCs w:val="20"/>
              </w:rPr>
              <w:t>lack</w:t>
            </w:r>
            <w:r w:rsidRPr="007155C1">
              <w:rPr>
                <w:spacing w:val="-5"/>
                <w:szCs w:val="20"/>
              </w:rPr>
              <w:t xml:space="preserve"> </w:t>
            </w:r>
            <w:r w:rsidRPr="007155C1">
              <w:rPr>
                <w:szCs w:val="20"/>
              </w:rPr>
              <w:t>of</w:t>
            </w:r>
            <w:r w:rsidRPr="007155C1">
              <w:rPr>
                <w:spacing w:val="-5"/>
                <w:szCs w:val="20"/>
              </w:rPr>
              <w:t xml:space="preserve"> </w:t>
            </w:r>
            <w:r w:rsidRPr="007155C1">
              <w:rPr>
                <w:szCs w:val="20"/>
              </w:rPr>
              <w:t>data (see Box 5.4). Historical thermotolerant coliform data (which may have previously been referred</w:t>
            </w:r>
            <w:r w:rsidRPr="007155C1">
              <w:rPr>
                <w:spacing w:val="-3"/>
                <w:szCs w:val="20"/>
              </w:rPr>
              <w:t xml:space="preserve"> </w:t>
            </w:r>
            <w:r w:rsidRPr="007155C1">
              <w:rPr>
                <w:szCs w:val="20"/>
              </w:rPr>
              <w:t>to</w:t>
            </w:r>
            <w:r w:rsidRPr="007155C1">
              <w:rPr>
                <w:spacing w:val="-3"/>
                <w:szCs w:val="20"/>
              </w:rPr>
              <w:t xml:space="preserve"> </w:t>
            </w:r>
            <w:r w:rsidRPr="007155C1">
              <w:rPr>
                <w:szCs w:val="20"/>
              </w:rPr>
              <w:t>as</w:t>
            </w:r>
            <w:r w:rsidRPr="007155C1">
              <w:rPr>
                <w:spacing w:val="-3"/>
                <w:szCs w:val="20"/>
              </w:rPr>
              <w:t xml:space="preserve"> </w:t>
            </w:r>
            <w:r w:rsidRPr="007155C1">
              <w:rPr>
                <w:szCs w:val="20"/>
              </w:rPr>
              <w:t>faecal</w:t>
            </w:r>
            <w:r w:rsidRPr="007155C1">
              <w:rPr>
                <w:spacing w:val="-3"/>
                <w:szCs w:val="20"/>
              </w:rPr>
              <w:t xml:space="preserve"> </w:t>
            </w:r>
            <w:r w:rsidRPr="007155C1">
              <w:rPr>
                <w:b/>
                <w:bCs/>
                <w:spacing w:val="-3"/>
                <w:szCs w:val="20"/>
                <w:highlight w:val="yellow"/>
              </w:rPr>
              <w:t>indicator</w:t>
            </w:r>
            <w:r w:rsidRPr="007155C1">
              <w:rPr>
                <w:spacing w:val="-3"/>
                <w:szCs w:val="20"/>
              </w:rPr>
              <w:t xml:space="preserve"> </w:t>
            </w:r>
            <w:r w:rsidRPr="007155C1">
              <w:rPr>
                <w:szCs w:val="20"/>
              </w:rPr>
              <w:t>bacteria</w:t>
            </w:r>
            <w:r w:rsidRPr="007155C1">
              <w:rPr>
                <w:spacing w:val="-3"/>
                <w:szCs w:val="20"/>
              </w:rPr>
              <w:t xml:space="preserve"> </w:t>
            </w:r>
            <w:r w:rsidRPr="007155C1">
              <w:rPr>
                <w:szCs w:val="20"/>
              </w:rPr>
              <w:t>may</w:t>
            </w:r>
            <w:r w:rsidRPr="007155C1">
              <w:rPr>
                <w:spacing w:val="-3"/>
                <w:szCs w:val="20"/>
              </w:rPr>
              <w:t xml:space="preserve"> </w:t>
            </w:r>
            <w:r w:rsidRPr="007155C1">
              <w:rPr>
                <w:szCs w:val="20"/>
              </w:rPr>
              <w:t>be</w:t>
            </w:r>
            <w:r w:rsidRPr="007155C1">
              <w:rPr>
                <w:spacing w:val="-3"/>
                <w:szCs w:val="20"/>
              </w:rPr>
              <w:t xml:space="preserve"> </w:t>
            </w:r>
            <w:r w:rsidRPr="007155C1">
              <w:rPr>
                <w:szCs w:val="20"/>
              </w:rPr>
              <w:t>used</w:t>
            </w:r>
            <w:r w:rsidRPr="007155C1">
              <w:rPr>
                <w:spacing w:val="-3"/>
                <w:szCs w:val="20"/>
              </w:rPr>
              <w:t xml:space="preserve"> </w:t>
            </w:r>
            <w:r w:rsidRPr="007155C1">
              <w:rPr>
                <w:szCs w:val="20"/>
              </w:rPr>
              <w:t>in</w:t>
            </w:r>
            <w:r w:rsidRPr="007155C1">
              <w:rPr>
                <w:spacing w:val="-3"/>
                <w:szCs w:val="20"/>
              </w:rPr>
              <w:t xml:space="preserve"> </w:t>
            </w:r>
            <w:r w:rsidRPr="007155C1">
              <w:rPr>
                <w:szCs w:val="20"/>
              </w:rPr>
              <w:t>the</w:t>
            </w:r>
            <w:r w:rsidRPr="007155C1">
              <w:rPr>
                <w:spacing w:val="-3"/>
                <w:szCs w:val="20"/>
              </w:rPr>
              <w:t xml:space="preserve"> </w:t>
            </w:r>
            <w:r w:rsidRPr="007155C1">
              <w:rPr>
                <w:szCs w:val="20"/>
              </w:rPr>
              <w:t>short</w:t>
            </w:r>
            <w:r w:rsidRPr="007155C1">
              <w:rPr>
                <w:spacing w:val="-3"/>
                <w:szCs w:val="20"/>
              </w:rPr>
              <w:t xml:space="preserve"> </w:t>
            </w:r>
            <w:r w:rsidRPr="007155C1">
              <w:rPr>
                <w:szCs w:val="20"/>
              </w:rPr>
              <w:t>term</w:t>
            </w:r>
            <w:r w:rsidRPr="007155C1">
              <w:rPr>
                <w:spacing w:val="-3"/>
                <w:szCs w:val="20"/>
              </w:rPr>
              <w:t xml:space="preserve"> </w:t>
            </w:r>
            <w:r w:rsidRPr="007155C1">
              <w:rPr>
                <w:szCs w:val="20"/>
              </w:rPr>
              <w:t>as</w:t>
            </w:r>
            <w:r w:rsidRPr="007155C1">
              <w:rPr>
                <w:spacing w:val="-3"/>
                <w:szCs w:val="20"/>
              </w:rPr>
              <w:t xml:space="preserve"> </w:t>
            </w:r>
            <w:r w:rsidRPr="007155C1">
              <w:rPr>
                <w:szCs w:val="20"/>
              </w:rPr>
              <w:t>a</w:t>
            </w:r>
            <w:r w:rsidRPr="007155C1">
              <w:rPr>
                <w:spacing w:val="-3"/>
                <w:szCs w:val="20"/>
              </w:rPr>
              <w:t xml:space="preserve"> </w:t>
            </w:r>
            <w:r w:rsidRPr="007155C1">
              <w:rPr>
                <w:szCs w:val="20"/>
              </w:rPr>
              <w:t>substitute</w:t>
            </w:r>
            <w:r w:rsidRPr="007155C1">
              <w:rPr>
                <w:spacing w:val="-3"/>
                <w:szCs w:val="20"/>
              </w:rPr>
              <w:t xml:space="preserve"> </w:t>
            </w:r>
            <w:r w:rsidRPr="007155C1">
              <w:rPr>
                <w:szCs w:val="20"/>
              </w:rPr>
              <w:t xml:space="preserve">for </w:t>
            </w:r>
            <w:r w:rsidRPr="007155C1">
              <w:rPr>
                <w:i/>
                <w:szCs w:val="20"/>
              </w:rPr>
              <w:t>E.</w:t>
            </w:r>
            <w:r w:rsidRPr="007155C1">
              <w:rPr>
                <w:i/>
                <w:spacing w:val="-4"/>
                <w:szCs w:val="20"/>
              </w:rPr>
              <w:t xml:space="preserve"> </w:t>
            </w:r>
            <w:r w:rsidRPr="007155C1">
              <w:rPr>
                <w:i/>
                <w:szCs w:val="20"/>
              </w:rPr>
              <w:t>coli</w:t>
            </w:r>
            <w:r w:rsidRPr="007155C1">
              <w:rPr>
                <w:i/>
                <w:spacing w:val="-4"/>
                <w:szCs w:val="20"/>
              </w:rPr>
              <w:t xml:space="preserve"> </w:t>
            </w:r>
            <w:r w:rsidRPr="007155C1">
              <w:rPr>
                <w:szCs w:val="20"/>
              </w:rPr>
              <w:t>data</w:t>
            </w:r>
            <w:r w:rsidRPr="007155C1">
              <w:rPr>
                <w:spacing w:val="-4"/>
                <w:szCs w:val="20"/>
              </w:rPr>
              <w:t xml:space="preserve"> </w:t>
            </w:r>
            <w:r w:rsidRPr="007155C1">
              <w:rPr>
                <w:szCs w:val="20"/>
              </w:rPr>
              <w:t>until</w:t>
            </w:r>
            <w:r w:rsidRPr="007155C1">
              <w:rPr>
                <w:spacing w:val="-4"/>
                <w:szCs w:val="20"/>
              </w:rPr>
              <w:t xml:space="preserve"> </w:t>
            </w:r>
            <w:r w:rsidRPr="007155C1">
              <w:rPr>
                <w:szCs w:val="20"/>
              </w:rPr>
              <w:t>sufficient</w:t>
            </w:r>
            <w:r w:rsidRPr="007155C1">
              <w:rPr>
                <w:spacing w:val="-4"/>
                <w:szCs w:val="20"/>
              </w:rPr>
              <w:t xml:space="preserve"> </w:t>
            </w:r>
            <w:r w:rsidRPr="007155C1">
              <w:rPr>
                <w:i/>
                <w:szCs w:val="20"/>
              </w:rPr>
              <w:t>E.</w:t>
            </w:r>
            <w:r w:rsidRPr="007155C1">
              <w:rPr>
                <w:i/>
                <w:spacing w:val="-4"/>
                <w:szCs w:val="20"/>
              </w:rPr>
              <w:t xml:space="preserve"> </w:t>
            </w:r>
            <w:r w:rsidRPr="007155C1">
              <w:rPr>
                <w:i/>
                <w:szCs w:val="20"/>
              </w:rPr>
              <w:t>coli</w:t>
            </w:r>
            <w:r w:rsidRPr="007155C1">
              <w:rPr>
                <w:i/>
                <w:spacing w:val="-4"/>
                <w:szCs w:val="20"/>
              </w:rPr>
              <w:t xml:space="preserve"> </w:t>
            </w:r>
            <w:r w:rsidRPr="007155C1">
              <w:rPr>
                <w:szCs w:val="20"/>
              </w:rPr>
              <w:t>monitoring</w:t>
            </w:r>
            <w:r w:rsidRPr="007155C1">
              <w:rPr>
                <w:spacing w:val="-4"/>
                <w:szCs w:val="20"/>
              </w:rPr>
              <w:t xml:space="preserve"> </w:t>
            </w:r>
            <w:r w:rsidRPr="007155C1">
              <w:rPr>
                <w:szCs w:val="20"/>
              </w:rPr>
              <w:t>data</w:t>
            </w:r>
            <w:r w:rsidRPr="007155C1">
              <w:rPr>
                <w:spacing w:val="-4"/>
                <w:szCs w:val="20"/>
              </w:rPr>
              <w:t xml:space="preserve"> </w:t>
            </w:r>
            <w:r w:rsidRPr="007155C1">
              <w:rPr>
                <w:szCs w:val="20"/>
              </w:rPr>
              <w:t>is</w:t>
            </w:r>
            <w:r w:rsidRPr="007155C1">
              <w:rPr>
                <w:spacing w:val="-4"/>
                <w:szCs w:val="20"/>
              </w:rPr>
              <w:t xml:space="preserve"> </w:t>
            </w:r>
            <w:r w:rsidRPr="007155C1">
              <w:rPr>
                <w:szCs w:val="20"/>
              </w:rPr>
              <w:t>obtained.</w:t>
            </w:r>
          </w:p>
        </w:tc>
      </w:tr>
      <w:tr w:rsidR="004001B6" w:rsidRPr="007155C1" w14:paraId="3E974C03" w14:textId="77777777" w:rsidTr="1D6DD25F">
        <w:tc>
          <w:tcPr>
            <w:tcW w:w="565" w:type="dxa"/>
          </w:tcPr>
          <w:p w14:paraId="31F5D4D6" w14:textId="3E42F7E9" w:rsidR="004001B6" w:rsidRPr="007155C1" w:rsidRDefault="000819B5" w:rsidP="007155C1">
            <w:pPr>
              <w:spacing w:before="60" w:after="120" w:line="240" w:lineRule="atLeast"/>
              <w:rPr>
                <w:szCs w:val="20"/>
              </w:rPr>
            </w:pPr>
            <w:r>
              <w:rPr>
                <w:szCs w:val="20"/>
              </w:rPr>
              <w:lastRenderedPageBreak/>
              <w:t>16</w:t>
            </w:r>
          </w:p>
        </w:tc>
        <w:tc>
          <w:tcPr>
            <w:tcW w:w="2129" w:type="dxa"/>
          </w:tcPr>
          <w:p w14:paraId="6844AFAE" w14:textId="435D18B8" w:rsidR="004001B6" w:rsidRDefault="00620B87" w:rsidP="007155C1">
            <w:pPr>
              <w:spacing w:before="60" w:after="120" w:line="240" w:lineRule="atLeast"/>
              <w:rPr>
                <w:szCs w:val="20"/>
              </w:rPr>
            </w:pPr>
            <w:r>
              <w:rPr>
                <w:szCs w:val="20"/>
              </w:rPr>
              <w:t xml:space="preserve">Visit Chapter 5.4.3 Management of risk from enteric pathogens, </w:t>
            </w:r>
            <w:hyperlink r:id="rId31" w:anchor="box-5.5" w:history="1">
              <w:r w:rsidR="00CC3B89" w:rsidRPr="004B418B">
                <w:rPr>
                  <w:rStyle w:val="Hyperlink"/>
                  <w:szCs w:val="20"/>
                </w:rPr>
                <w:t xml:space="preserve">Box 5.5 Environmental </w:t>
              </w:r>
              <w:r w:rsidR="00CC3B89" w:rsidRPr="004B418B">
                <w:rPr>
                  <w:rStyle w:val="Hyperlink"/>
                  <w:i/>
                  <w:iCs/>
                  <w:szCs w:val="20"/>
                </w:rPr>
                <w:t xml:space="preserve">E. </w:t>
              </w:r>
              <w:r w:rsidR="00CC3B89" w:rsidRPr="004B418B">
                <w:rPr>
                  <w:rStyle w:val="Hyperlink"/>
                  <w:i/>
                  <w:iCs/>
                  <w:szCs w:val="20"/>
                </w:rPr>
                <w:lastRenderedPageBreak/>
                <w:t>coli</w:t>
              </w:r>
            </w:hyperlink>
            <w:r>
              <w:rPr>
                <w:szCs w:val="20"/>
              </w:rPr>
              <w:t xml:space="preserve"> of the Guidelines</w:t>
            </w:r>
          </w:p>
          <w:p w14:paraId="3EF2ED7C" w14:textId="29CD2EA9" w:rsidR="004C0D97" w:rsidRPr="007155C1" w:rsidRDefault="004C0D97" w:rsidP="007155C1">
            <w:pPr>
              <w:spacing w:before="60" w:after="120" w:line="240" w:lineRule="atLeast"/>
              <w:rPr>
                <w:szCs w:val="20"/>
              </w:rPr>
            </w:pPr>
            <w:r>
              <w:rPr>
                <w:szCs w:val="20"/>
              </w:rPr>
              <w:t>(p91 of PDF)</w:t>
            </w:r>
          </w:p>
        </w:tc>
        <w:tc>
          <w:tcPr>
            <w:tcW w:w="5919" w:type="dxa"/>
          </w:tcPr>
          <w:p w14:paraId="28558525" w14:textId="0E39999E" w:rsidR="004001B6" w:rsidRPr="007155C1" w:rsidRDefault="0098403C" w:rsidP="007155C1">
            <w:pPr>
              <w:spacing w:before="60" w:after="120" w:line="240" w:lineRule="atLeast"/>
              <w:rPr>
                <w:szCs w:val="20"/>
              </w:rPr>
            </w:pPr>
            <w:r w:rsidRPr="005452AC">
              <w:rPr>
                <w:b/>
                <w:bCs/>
                <w:szCs w:val="20"/>
              </w:rPr>
              <w:lastRenderedPageBreak/>
              <w:t>[</w:t>
            </w:r>
            <w:r w:rsidRPr="005452AC">
              <w:rPr>
                <w:b/>
                <w:bCs/>
                <w:i/>
                <w:iCs/>
                <w:szCs w:val="20"/>
              </w:rPr>
              <w:t>unchanged text omitted</w:t>
            </w:r>
            <w:r w:rsidRPr="005452AC">
              <w:rPr>
                <w:b/>
                <w:bCs/>
                <w:szCs w:val="20"/>
              </w:rPr>
              <w:t>]</w:t>
            </w:r>
            <w:r>
              <w:rPr>
                <w:szCs w:val="20"/>
              </w:rPr>
              <w:t xml:space="preserve"> </w:t>
            </w:r>
          </w:p>
          <w:p w14:paraId="6874ACD5" w14:textId="77777777" w:rsidR="00B223BD" w:rsidRPr="00B223BD" w:rsidRDefault="00B223BD" w:rsidP="007155C1">
            <w:pPr>
              <w:spacing w:before="60" w:after="120" w:line="240" w:lineRule="atLeast"/>
              <w:rPr>
                <w:szCs w:val="20"/>
              </w:rPr>
            </w:pPr>
            <w:r w:rsidRPr="00B223BD">
              <w:rPr>
                <w:szCs w:val="20"/>
              </w:rPr>
              <w:t xml:space="preserve">Simultaneous monitoring for </w:t>
            </w:r>
            <w:r w:rsidRPr="00B223BD">
              <w:rPr>
                <w:i/>
                <w:iCs/>
                <w:szCs w:val="20"/>
              </w:rPr>
              <w:t xml:space="preserve">Enterococci </w:t>
            </w:r>
            <w:r w:rsidRPr="00B223BD">
              <w:rPr>
                <w:szCs w:val="20"/>
              </w:rPr>
              <w:t xml:space="preserve">and </w:t>
            </w:r>
            <w:r w:rsidRPr="00B223BD">
              <w:rPr>
                <w:i/>
                <w:iCs/>
                <w:szCs w:val="20"/>
              </w:rPr>
              <w:t xml:space="preserve">E. coli </w:t>
            </w:r>
            <w:r w:rsidRPr="00B223BD">
              <w:rPr>
                <w:szCs w:val="20"/>
              </w:rPr>
              <w:t xml:space="preserve">may assist in strengthening the evidence of a non-faecal (environmental) source (i.e. low numbers of enterococci as compared with </w:t>
            </w:r>
            <w:r w:rsidRPr="00B223BD">
              <w:rPr>
                <w:i/>
                <w:iCs/>
                <w:szCs w:val="20"/>
              </w:rPr>
              <w:t>E. coli</w:t>
            </w:r>
            <w:r w:rsidRPr="00B223BD">
              <w:rPr>
                <w:szCs w:val="20"/>
              </w:rPr>
              <w:t xml:space="preserve">). </w:t>
            </w:r>
          </w:p>
          <w:p w14:paraId="5F1750E0" w14:textId="77777777" w:rsidR="00B223BD" w:rsidRPr="00B223BD" w:rsidRDefault="00B223BD" w:rsidP="007155C1">
            <w:pPr>
              <w:spacing w:before="60" w:after="120" w:line="240" w:lineRule="atLeast"/>
              <w:rPr>
                <w:szCs w:val="20"/>
              </w:rPr>
            </w:pPr>
            <w:r w:rsidRPr="00B223BD">
              <w:rPr>
                <w:szCs w:val="20"/>
              </w:rPr>
              <w:lastRenderedPageBreak/>
              <w:t xml:space="preserve">If evidence demonstrates an environmental source of </w:t>
            </w:r>
            <w:r w:rsidRPr="00B223BD">
              <w:rPr>
                <w:i/>
                <w:iCs/>
                <w:szCs w:val="20"/>
              </w:rPr>
              <w:t xml:space="preserve">E. coli </w:t>
            </w:r>
            <w:r w:rsidRPr="00B223BD">
              <w:rPr>
                <w:szCs w:val="20"/>
              </w:rPr>
              <w:t xml:space="preserve">(such as a bloom), then these results may be omitted from the dataset used to set the microbial monitoring band. This should only be done in consultation with the relevant health authority or drinking water regulator. Blooms are very uncommon events—the discounting of results should only be considered when the evidence for their occurrence is clear. Even in the confirmed presence of an environmental </w:t>
            </w:r>
            <w:r w:rsidRPr="00B223BD">
              <w:rPr>
                <w:i/>
                <w:iCs/>
                <w:szCs w:val="20"/>
              </w:rPr>
              <w:t xml:space="preserve">E. coli </w:t>
            </w:r>
            <w:r w:rsidRPr="00B223BD">
              <w:rPr>
                <w:szCs w:val="20"/>
              </w:rPr>
              <w:t xml:space="preserve">bloom, it is likely that </w:t>
            </w:r>
            <w:r w:rsidRPr="00B223BD">
              <w:rPr>
                <w:i/>
                <w:iCs/>
                <w:szCs w:val="20"/>
              </w:rPr>
              <w:t xml:space="preserve">E. coli </w:t>
            </w:r>
            <w:r w:rsidRPr="00B223BD">
              <w:rPr>
                <w:szCs w:val="20"/>
              </w:rPr>
              <w:t xml:space="preserve">that are faecal in origin will also be present at lower concentrations. This could present a health risk. </w:t>
            </w:r>
          </w:p>
          <w:p w14:paraId="088D7C6D" w14:textId="1C8697FD" w:rsidR="00B223BD" w:rsidRPr="007155C1" w:rsidRDefault="00B223BD" w:rsidP="007155C1">
            <w:pPr>
              <w:spacing w:before="60" w:after="120" w:line="240" w:lineRule="atLeast"/>
              <w:rPr>
                <w:szCs w:val="20"/>
              </w:rPr>
            </w:pPr>
            <w:r w:rsidRPr="007155C1">
              <w:rPr>
                <w:szCs w:val="20"/>
              </w:rPr>
              <w:t xml:space="preserve">Further details on the management of environmental </w:t>
            </w:r>
            <w:r w:rsidRPr="007155C1">
              <w:rPr>
                <w:i/>
                <w:iCs/>
                <w:szCs w:val="20"/>
              </w:rPr>
              <w:t xml:space="preserve">E. coli </w:t>
            </w:r>
            <w:r w:rsidRPr="007155C1">
              <w:rPr>
                <w:szCs w:val="20"/>
              </w:rPr>
              <w:t>is available in Sinclair (2019).</w:t>
            </w:r>
          </w:p>
        </w:tc>
        <w:tc>
          <w:tcPr>
            <w:tcW w:w="7264" w:type="dxa"/>
          </w:tcPr>
          <w:p w14:paraId="5E1A325E" w14:textId="7F6138BB" w:rsidR="004001B6" w:rsidRPr="007155C1" w:rsidRDefault="0098403C" w:rsidP="007155C1">
            <w:pPr>
              <w:spacing w:before="60" w:after="120" w:line="240" w:lineRule="atLeast"/>
              <w:rPr>
                <w:szCs w:val="20"/>
              </w:rPr>
            </w:pPr>
            <w:r w:rsidRPr="005452AC">
              <w:rPr>
                <w:b/>
                <w:bCs/>
                <w:szCs w:val="20"/>
              </w:rPr>
              <w:lastRenderedPageBreak/>
              <w:t>[</w:t>
            </w:r>
            <w:r w:rsidRPr="005452AC">
              <w:rPr>
                <w:b/>
                <w:bCs/>
                <w:i/>
                <w:iCs/>
                <w:szCs w:val="20"/>
              </w:rPr>
              <w:t>unchanged text omitted</w:t>
            </w:r>
            <w:r w:rsidRPr="005452AC">
              <w:rPr>
                <w:b/>
                <w:bCs/>
                <w:szCs w:val="20"/>
              </w:rPr>
              <w:t>]</w:t>
            </w:r>
            <w:r>
              <w:rPr>
                <w:szCs w:val="20"/>
              </w:rPr>
              <w:t xml:space="preserve"> </w:t>
            </w:r>
          </w:p>
          <w:p w14:paraId="2E0B2C0C" w14:textId="7217FA18" w:rsidR="00B223BD" w:rsidRPr="007155C1" w:rsidRDefault="00B223BD" w:rsidP="007155C1">
            <w:pPr>
              <w:pStyle w:val="BodyText"/>
              <w:spacing w:before="60" w:after="120" w:line="240" w:lineRule="atLeast"/>
              <w:ind w:left="4" w:right="1085"/>
              <w:jc w:val="both"/>
              <w:rPr>
                <w:iCs/>
                <w:sz w:val="20"/>
                <w:szCs w:val="20"/>
              </w:rPr>
            </w:pPr>
            <w:r w:rsidRPr="007155C1">
              <w:rPr>
                <w:sz w:val="20"/>
                <w:szCs w:val="20"/>
              </w:rPr>
              <w:t>Simultaneous</w:t>
            </w:r>
            <w:r w:rsidRPr="007155C1">
              <w:rPr>
                <w:spacing w:val="-4"/>
                <w:sz w:val="20"/>
                <w:szCs w:val="20"/>
              </w:rPr>
              <w:t xml:space="preserve"> </w:t>
            </w:r>
            <w:r w:rsidRPr="007155C1">
              <w:rPr>
                <w:sz w:val="20"/>
                <w:szCs w:val="20"/>
              </w:rPr>
              <w:t>monitoring</w:t>
            </w:r>
            <w:r w:rsidRPr="007155C1">
              <w:rPr>
                <w:spacing w:val="-4"/>
                <w:sz w:val="20"/>
                <w:szCs w:val="20"/>
              </w:rPr>
              <w:t xml:space="preserve"> </w:t>
            </w:r>
            <w:r w:rsidRPr="007155C1">
              <w:rPr>
                <w:sz w:val="20"/>
                <w:szCs w:val="20"/>
              </w:rPr>
              <w:t>for</w:t>
            </w:r>
            <w:r w:rsidRPr="007155C1">
              <w:rPr>
                <w:spacing w:val="-5"/>
                <w:sz w:val="20"/>
                <w:szCs w:val="20"/>
              </w:rPr>
              <w:t xml:space="preserve"> </w:t>
            </w:r>
            <w:r w:rsidRPr="007155C1">
              <w:rPr>
                <w:iCs/>
                <w:sz w:val="20"/>
                <w:szCs w:val="20"/>
                <w:highlight w:val="yellow"/>
              </w:rPr>
              <w:t>e</w:t>
            </w:r>
            <w:r w:rsidRPr="007155C1">
              <w:rPr>
                <w:iCs/>
                <w:sz w:val="20"/>
                <w:szCs w:val="20"/>
              </w:rPr>
              <w:t>nterococci</w:t>
            </w:r>
            <w:r w:rsidRPr="007155C1">
              <w:rPr>
                <w:i/>
                <w:spacing w:val="-5"/>
                <w:sz w:val="20"/>
                <w:szCs w:val="20"/>
              </w:rPr>
              <w:t xml:space="preserve"> </w:t>
            </w:r>
            <w:r w:rsidRPr="007155C1">
              <w:rPr>
                <w:sz w:val="20"/>
                <w:szCs w:val="20"/>
              </w:rPr>
              <w:t>and</w:t>
            </w:r>
            <w:r w:rsidRPr="007155C1">
              <w:rPr>
                <w:spacing w:val="-5"/>
                <w:sz w:val="20"/>
                <w:szCs w:val="20"/>
              </w:rPr>
              <w:t xml:space="preserve"> </w:t>
            </w:r>
            <w:r w:rsidRPr="007155C1">
              <w:rPr>
                <w:i/>
                <w:sz w:val="20"/>
                <w:szCs w:val="20"/>
              </w:rPr>
              <w:t>E.</w:t>
            </w:r>
            <w:r w:rsidRPr="007155C1">
              <w:rPr>
                <w:i/>
                <w:spacing w:val="-4"/>
                <w:sz w:val="20"/>
                <w:szCs w:val="20"/>
              </w:rPr>
              <w:t xml:space="preserve"> </w:t>
            </w:r>
            <w:r w:rsidRPr="007155C1">
              <w:rPr>
                <w:i/>
                <w:sz w:val="20"/>
                <w:szCs w:val="20"/>
              </w:rPr>
              <w:t>coli</w:t>
            </w:r>
            <w:r w:rsidRPr="007155C1">
              <w:rPr>
                <w:i/>
                <w:spacing w:val="-4"/>
                <w:sz w:val="20"/>
                <w:szCs w:val="20"/>
              </w:rPr>
              <w:t xml:space="preserve"> </w:t>
            </w:r>
            <w:r w:rsidRPr="007155C1">
              <w:rPr>
                <w:sz w:val="20"/>
                <w:szCs w:val="20"/>
              </w:rPr>
              <w:t>may</w:t>
            </w:r>
            <w:r w:rsidRPr="007155C1">
              <w:rPr>
                <w:spacing w:val="-4"/>
                <w:sz w:val="20"/>
                <w:szCs w:val="20"/>
              </w:rPr>
              <w:t xml:space="preserve"> </w:t>
            </w:r>
            <w:r w:rsidRPr="007155C1">
              <w:rPr>
                <w:sz w:val="20"/>
                <w:szCs w:val="20"/>
              </w:rPr>
              <w:t>assist</w:t>
            </w:r>
            <w:r w:rsidRPr="007155C1">
              <w:rPr>
                <w:spacing w:val="-4"/>
                <w:sz w:val="20"/>
                <w:szCs w:val="20"/>
              </w:rPr>
              <w:t xml:space="preserve"> </w:t>
            </w:r>
            <w:r w:rsidRPr="007155C1">
              <w:rPr>
                <w:sz w:val="20"/>
                <w:szCs w:val="20"/>
              </w:rPr>
              <w:t>in</w:t>
            </w:r>
            <w:r w:rsidRPr="007155C1">
              <w:rPr>
                <w:spacing w:val="-4"/>
                <w:sz w:val="20"/>
                <w:szCs w:val="20"/>
              </w:rPr>
              <w:t xml:space="preserve"> </w:t>
            </w:r>
            <w:r w:rsidRPr="007155C1">
              <w:rPr>
                <w:sz w:val="20"/>
                <w:szCs w:val="20"/>
              </w:rPr>
              <w:t>strengthening</w:t>
            </w:r>
            <w:r w:rsidRPr="007155C1">
              <w:rPr>
                <w:spacing w:val="-4"/>
                <w:sz w:val="20"/>
                <w:szCs w:val="20"/>
              </w:rPr>
              <w:t xml:space="preserve"> </w:t>
            </w:r>
            <w:r w:rsidRPr="007155C1">
              <w:rPr>
                <w:sz w:val="20"/>
                <w:szCs w:val="20"/>
              </w:rPr>
              <w:t>the evidence</w:t>
            </w:r>
            <w:r w:rsidRPr="007155C1">
              <w:rPr>
                <w:spacing w:val="-8"/>
                <w:sz w:val="20"/>
                <w:szCs w:val="20"/>
              </w:rPr>
              <w:t xml:space="preserve"> </w:t>
            </w:r>
            <w:r w:rsidRPr="007155C1">
              <w:rPr>
                <w:sz w:val="20"/>
                <w:szCs w:val="20"/>
              </w:rPr>
              <w:t>of</w:t>
            </w:r>
            <w:r w:rsidRPr="007155C1">
              <w:rPr>
                <w:spacing w:val="-8"/>
                <w:sz w:val="20"/>
                <w:szCs w:val="20"/>
              </w:rPr>
              <w:t xml:space="preserve"> </w:t>
            </w:r>
            <w:r w:rsidRPr="007155C1">
              <w:rPr>
                <w:sz w:val="20"/>
                <w:szCs w:val="20"/>
              </w:rPr>
              <w:t>a</w:t>
            </w:r>
            <w:r w:rsidRPr="007155C1">
              <w:rPr>
                <w:spacing w:val="-8"/>
                <w:sz w:val="20"/>
                <w:szCs w:val="20"/>
              </w:rPr>
              <w:t xml:space="preserve"> </w:t>
            </w:r>
            <w:r w:rsidRPr="007155C1">
              <w:rPr>
                <w:sz w:val="20"/>
                <w:szCs w:val="20"/>
              </w:rPr>
              <w:t>non-faecal</w:t>
            </w:r>
            <w:r w:rsidRPr="007155C1">
              <w:rPr>
                <w:spacing w:val="-8"/>
                <w:sz w:val="20"/>
                <w:szCs w:val="20"/>
              </w:rPr>
              <w:t xml:space="preserve"> </w:t>
            </w:r>
            <w:r w:rsidRPr="007155C1">
              <w:rPr>
                <w:sz w:val="20"/>
                <w:szCs w:val="20"/>
              </w:rPr>
              <w:t>(environmental)</w:t>
            </w:r>
            <w:r w:rsidRPr="007155C1">
              <w:rPr>
                <w:spacing w:val="-8"/>
                <w:sz w:val="20"/>
                <w:szCs w:val="20"/>
              </w:rPr>
              <w:t xml:space="preserve"> </w:t>
            </w:r>
            <w:r w:rsidRPr="007155C1">
              <w:rPr>
                <w:sz w:val="20"/>
                <w:szCs w:val="20"/>
              </w:rPr>
              <w:t>source</w:t>
            </w:r>
            <w:r w:rsidRPr="007155C1">
              <w:rPr>
                <w:spacing w:val="-8"/>
                <w:sz w:val="20"/>
                <w:szCs w:val="20"/>
              </w:rPr>
              <w:t>. E</w:t>
            </w:r>
            <w:r w:rsidRPr="007155C1">
              <w:rPr>
                <w:sz w:val="20"/>
                <w:szCs w:val="20"/>
              </w:rPr>
              <w:t>nterococci</w:t>
            </w:r>
            <w:r w:rsidRPr="007155C1">
              <w:rPr>
                <w:spacing w:val="-8"/>
                <w:sz w:val="20"/>
                <w:szCs w:val="20"/>
              </w:rPr>
              <w:t xml:space="preserve"> </w:t>
            </w:r>
            <w:r w:rsidRPr="007155C1">
              <w:rPr>
                <w:b/>
                <w:bCs/>
                <w:spacing w:val="-8"/>
                <w:sz w:val="20"/>
                <w:szCs w:val="20"/>
                <w:highlight w:val="yellow"/>
              </w:rPr>
              <w:t>are generally an order of magnitude lower than</w:t>
            </w:r>
            <w:r w:rsidRPr="007155C1">
              <w:rPr>
                <w:b/>
                <w:bCs/>
                <w:spacing w:val="-8"/>
                <w:sz w:val="20"/>
                <w:szCs w:val="20"/>
              </w:rPr>
              <w:t xml:space="preserve"> </w:t>
            </w:r>
            <w:r w:rsidRPr="007155C1">
              <w:rPr>
                <w:b/>
                <w:bCs/>
                <w:i/>
                <w:sz w:val="20"/>
                <w:szCs w:val="20"/>
              </w:rPr>
              <w:t xml:space="preserve">E. coli </w:t>
            </w:r>
            <w:r w:rsidRPr="007155C1">
              <w:rPr>
                <w:b/>
                <w:bCs/>
                <w:iCs/>
                <w:sz w:val="20"/>
                <w:szCs w:val="20"/>
                <w:highlight w:val="yellow"/>
              </w:rPr>
              <w:t xml:space="preserve">in faecally-contaminated </w:t>
            </w:r>
            <w:r w:rsidRPr="007155C1">
              <w:rPr>
                <w:b/>
                <w:bCs/>
                <w:iCs/>
                <w:sz w:val="20"/>
                <w:szCs w:val="20"/>
                <w:highlight w:val="yellow"/>
              </w:rPr>
              <w:lastRenderedPageBreak/>
              <w:t>source waters</w:t>
            </w:r>
            <w:r w:rsidRPr="007155C1">
              <w:rPr>
                <w:b/>
                <w:bCs/>
                <w:iCs/>
                <w:sz w:val="20"/>
                <w:szCs w:val="20"/>
              </w:rPr>
              <w:t xml:space="preserve"> </w:t>
            </w:r>
            <w:r w:rsidRPr="007155C1">
              <w:rPr>
                <w:b/>
                <w:bCs/>
                <w:iCs/>
                <w:sz w:val="20"/>
                <w:szCs w:val="20"/>
                <w:highlight w:val="yellow"/>
              </w:rPr>
              <w:t>(Ashbolt et al. 1997</w:t>
            </w:r>
            <w:r w:rsidRPr="007155C1">
              <w:rPr>
                <w:b/>
                <w:bCs/>
                <w:iCs/>
                <w:sz w:val="20"/>
                <w:szCs w:val="20"/>
              </w:rPr>
              <w:t>).</w:t>
            </w:r>
          </w:p>
          <w:p w14:paraId="7DA59169" w14:textId="77777777" w:rsidR="00B223BD" w:rsidRPr="007155C1" w:rsidRDefault="00B223BD" w:rsidP="007155C1">
            <w:pPr>
              <w:pStyle w:val="BodyText"/>
              <w:spacing w:before="60" w:after="120" w:line="240" w:lineRule="atLeast"/>
              <w:ind w:left="4"/>
              <w:rPr>
                <w:sz w:val="20"/>
                <w:szCs w:val="20"/>
              </w:rPr>
            </w:pPr>
            <w:r w:rsidRPr="007155C1">
              <w:rPr>
                <w:sz w:val="20"/>
                <w:szCs w:val="20"/>
              </w:rPr>
              <w:t>If</w:t>
            </w:r>
            <w:r w:rsidRPr="007155C1">
              <w:rPr>
                <w:spacing w:val="-5"/>
                <w:sz w:val="20"/>
                <w:szCs w:val="20"/>
              </w:rPr>
              <w:t xml:space="preserve"> </w:t>
            </w:r>
            <w:r w:rsidRPr="007155C1">
              <w:rPr>
                <w:sz w:val="20"/>
                <w:szCs w:val="20"/>
              </w:rPr>
              <w:t>evidence</w:t>
            </w:r>
            <w:r w:rsidRPr="007155C1">
              <w:rPr>
                <w:spacing w:val="-5"/>
                <w:sz w:val="20"/>
                <w:szCs w:val="20"/>
              </w:rPr>
              <w:t xml:space="preserve"> </w:t>
            </w:r>
            <w:r w:rsidRPr="007155C1">
              <w:rPr>
                <w:sz w:val="20"/>
                <w:szCs w:val="20"/>
              </w:rPr>
              <w:t>demonstrates</w:t>
            </w:r>
            <w:r w:rsidRPr="007155C1">
              <w:rPr>
                <w:spacing w:val="-5"/>
                <w:sz w:val="20"/>
                <w:szCs w:val="20"/>
              </w:rPr>
              <w:t xml:space="preserve"> </w:t>
            </w:r>
            <w:r w:rsidRPr="007155C1">
              <w:rPr>
                <w:sz w:val="20"/>
                <w:szCs w:val="20"/>
              </w:rPr>
              <w:t>an</w:t>
            </w:r>
            <w:r w:rsidRPr="007155C1">
              <w:rPr>
                <w:spacing w:val="-5"/>
                <w:sz w:val="20"/>
                <w:szCs w:val="20"/>
              </w:rPr>
              <w:t xml:space="preserve"> </w:t>
            </w:r>
            <w:r w:rsidRPr="007155C1">
              <w:rPr>
                <w:sz w:val="20"/>
                <w:szCs w:val="20"/>
              </w:rPr>
              <w:t>environmental</w:t>
            </w:r>
            <w:r w:rsidRPr="007155C1">
              <w:rPr>
                <w:spacing w:val="-5"/>
                <w:sz w:val="20"/>
                <w:szCs w:val="20"/>
              </w:rPr>
              <w:t xml:space="preserve"> </w:t>
            </w:r>
            <w:r w:rsidRPr="007155C1">
              <w:rPr>
                <w:sz w:val="20"/>
                <w:szCs w:val="20"/>
              </w:rPr>
              <w:t>source</w:t>
            </w:r>
            <w:r w:rsidRPr="007155C1">
              <w:rPr>
                <w:spacing w:val="-5"/>
                <w:sz w:val="20"/>
                <w:szCs w:val="20"/>
              </w:rPr>
              <w:t xml:space="preserve"> </w:t>
            </w:r>
            <w:r w:rsidRPr="007155C1">
              <w:rPr>
                <w:sz w:val="20"/>
                <w:szCs w:val="20"/>
              </w:rPr>
              <w:t>of</w:t>
            </w:r>
            <w:r w:rsidRPr="007155C1">
              <w:rPr>
                <w:spacing w:val="-6"/>
                <w:sz w:val="20"/>
                <w:szCs w:val="20"/>
              </w:rPr>
              <w:t xml:space="preserve"> </w:t>
            </w:r>
            <w:r w:rsidRPr="007155C1">
              <w:rPr>
                <w:i/>
                <w:sz w:val="20"/>
                <w:szCs w:val="20"/>
              </w:rPr>
              <w:t>E.</w:t>
            </w:r>
            <w:r w:rsidRPr="007155C1">
              <w:rPr>
                <w:i/>
                <w:spacing w:val="-5"/>
                <w:sz w:val="20"/>
                <w:szCs w:val="20"/>
              </w:rPr>
              <w:t xml:space="preserve"> </w:t>
            </w:r>
            <w:r w:rsidRPr="007155C1">
              <w:rPr>
                <w:i/>
                <w:sz w:val="20"/>
                <w:szCs w:val="20"/>
              </w:rPr>
              <w:t>coli</w:t>
            </w:r>
            <w:r w:rsidRPr="007155C1">
              <w:rPr>
                <w:i/>
                <w:spacing w:val="-5"/>
                <w:sz w:val="20"/>
                <w:szCs w:val="20"/>
              </w:rPr>
              <w:t xml:space="preserve"> </w:t>
            </w:r>
            <w:r w:rsidRPr="007155C1">
              <w:rPr>
                <w:sz w:val="20"/>
                <w:szCs w:val="20"/>
              </w:rPr>
              <w:t>(such</w:t>
            </w:r>
            <w:r w:rsidRPr="007155C1">
              <w:rPr>
                <w:spacing w:val="-5"/>
                <w:sz w:val="20"/>
                <w:szCs w:val="20"/>
              </w:rPr>
              <w:t xml:space="preserve"> </w:t>
            </w:r>
            <w:r w:rsidRPr="007155C1">
              <w:rPr>
                <w:sz w:val="20"/>
                <w:szCs w:val="20"/>
              </w:rPr>
              <w:t>as</w:t>
            </w:r>
            <w:r w:rsidRPr="007155C1">
              <w:rPr>
                <w:spacing w:val="-5"/>
                <w:sz w:val="20"/>
                <w:szCs w:val="20"/>
              </w:rPr>
              <w:t xml:space="preserve"> </w:t>
            </w:r>
            <w:r w:rsidRPr="007155C1">
              <w:rPr>
                <w:sz w:val="20"/>
                <w:szCs w:val="20"/>
              </w:rPr>
              <w:t>a</w:t>
            </w:r>
            <w:r w:rsidRPr="007155C1">
              <w:rPr>
                <w:spacing w:val="-5"/>
                <w:sz w:val="20"/>
                <w:szCs w:val="20"/>
              </w:rPr>
              <w:t xml:space="preserve"> </w:t>
            </w:r>
            <w:r w:rsidRPr="007155C1">
              <w:rPr>
                <w:sz w:val="20"/>
                <w:szCs w:val="20"/>
              </w:rPr>
              <w:t>bloom),</w:t>
            </w:r>
            <w:r w:rsidRPr="007155C1">
              <w:rPr>
                <w:spacing w:val="-5"/>
                <w:sz w:val="20"/>
                <w:szCs w:val="20"/>
              </w:rPr>
              <w:t xml:space="preserve"> </w:t>
            </w:r>
            <w:r w:rsidRPr="007155C1">
              <w:rPr>
                <w:sz w:val="20"/>
                <w:szCs w:val="20"/>
              </w:rPr>
              <w:t>then</w:t>
            </w:r>
            <w:r w:rsidRPr="007155C1">
              <w:rPr>
                <w:spacing w:val="-5"/>
                <w:sz w:val="20"/>
                <w:szCs w:val="20"/>
              </w:rPr>
              <w:t xml:space="preserve"> </w:t>
            </w:r>
            <w:r w:rsidRPr="007155C1">
              <w:rPr>
                <w:sz w:val="20"/>
                <w:szCs w:val="20"/>
              </w:rPr>
              <w:t>these results may be omitted from the dataset used to set the microbial monitoring band. This should only be done in consultation with the relevant health authority or drinking water regulator. Blooms are very uncommon events—the discounting of results should only</w:t>
            </w:r>
            <w:r w:rsidRPr="007155C1">
              <w:rPr>
                <w:spacing w:val="-7"/>
                <w:sz w:val="20"/>
                <w:szCs w:val="20"/>
              </w:rPr>
              <w:t xml:space="preserve"> </w:t>
            </w:r>
            <w:r w:rsidRPr="007155C1">
              <w:rPr>
                <w:sz w:val="20"/>
                <w:szCs w:val="20"/>
              </w:rPr>
              <w:t>be</w:t>
            </w:r>
            <w:r w:rsidRPr="007155C1">
              <w:rPr>
                <w:spacing w:val="-7"/>
                <w:sz w:val="20"/>
                <w:szCs w:val="20"/>
              </w:rPr>
              <w:t xml:space="preserve"> </w:t>
            </w:r>
            <w:r w:rsidRPr="007155C1">
              <w:rPr>
                <w:sz w:val="20"/>
                <w:szCs w:val="20"/>
              </w:rPr>
              <w:t>considered</w:t>
            </w:r>
            <w:r w:rsidRPr="007155C1">
              <w:rPr>
                <w:spacing w:val="-7"/>
                <w:sz w:val="20"/>
                <w:szCs w:val="20"/>
              </w:rPr>
              <w:t xml:space="preserve"> </w:t>
            </w:r>
            <w:r w:rsidRPr="007155C1">
              <w:rPr>
                <w:sz w:val="20"/>
                <w:szCs w:val="20"/>
              </w:rPr>
              <w:t>when</w:t>
            </w:r>
            <w:r w:rsidRPr="007155C1">
              <w:rPr>
                <w:spacing w:val="-7"/>
                <w:sz w:val="20"/>
                <w:szCs w:val="20"/>
              </w:rPr>
              <w:t xml:space="preserve"> </w:t>
            </w:r>
            <w:r w:rsidRPr="007155C1">
              <w:rPr>
                <w:sz w:val="20"/>
                <w:szCs w:val="20"/>
              </w:rPr>
              <w:t>the</w:t>
            </w:r>
            <w:r w:rsidRPr="007155C1">
              <w:rPr>
                <w:spacing w:val="-7"/>
                <w:sz w:val="20"/>
                <w:szCs w:val="20"/>
              </w:rPr>
              <w:t xml:space="preserve"> </w:t>
            </w:r>
            <w:r w:rsidRPr="007155C1">
              <w:rPr>
                <w:sz w:val="20"/>
                <w:szCs w:val="20"/>
              </w:rPr>
              <w:t>evidence</w:t>
            </w:r>
            <w:r w:rsidRPr="007155C1">
              <w:rPr>
                <w:spacing w:val="-7"/>
                <w:sz w:val="20"/>
                <w:szCs w:val="20"/>
              </w:rPr>
              <w:t xml:space="preserve"> </w:t>
            </w:r>
            <w:r w:rsidRPr="007155C1">
              <w:rPr>
                <w:sz w:val="20"/>
                <w:szCs w:val="20"/>
              </w:rPr>
              <w:t>for</w:t>
            </w:r>
            <w:r w:rsidRPr="007155C1">
              <w:rPr>
                <w:spacing w:val="-7"/>
                <w:sz w:val="20"/>
                <w:szCs w:val="20"/>
              </w:rPr>
              <w:t xml:space="preserve"> </w:t>
            </w:r>
            <w:r w:rsidRPr="007155C1">
              <w:rPr>
                <w:sz w:val="20"/>
                <w:szCs w:val="20"/>
              </w:rPr>
              <w:t>their</w:t>
            </w:r>
            <w:r w:rsidRPr="007155C1">
              <w:rPr>
                <w:spacing w:val="-7"/>
                <w:sz w:val="20"/>
                <w:szCs w:val="20"/>
              </w:rPr>
              <w:t xml:space="preserve"> </w:t>
            </w:r>
            <w:r w:rsidRPr="007155C1">
              <w:rPr>
                <w:sz w:val="20"/>
                <w:szCs w:val="20"/>
              </w:rPr>
              <w:t>occurrence</w:t>
            </w:r>
            <w:r w:rsidRPr="007155C1">
              <w:rPr>
                <w:spacing w:val="-7"/>
                <w:sz w:val="20"/>
                <w:szCs w:val="20"/>
              </w:rPr>
              <w:t xml:space="preserve"> </w:t>
            </w:r>
            <w:r w:rsidRPr="007155C1">
              <w:rPr>
                <w:sz w:val="20"/>
                <w:szCs w:val="20"/>
              </w:rPr>
              <w:t>is</w:t>
            </w:r>
            <w:r w:rsidRPr="007155C1">
              <w:rPr>
                <w:spacing w:val="-7"/>
                <w:sz w:val="20"/>
                <w:szCs w:val="20"/>
              </w:rPr>
              <w:t xml:space="preserve"> </w:t>
            </w:r>
            <w:r w:rsidRPr="007155C1">
              <w:rPr>
                <w:sz w:val="20"/>
                <w:szCs w:val="20"/>
              </w:rPr>
              <w:t>clear.</w:t>
            </w:r>
            <w:r w:rsidRPr="007155C1">
              <w:rPr>
                <w:spacing w:val="-7"/>
                <w:sz w:val="20"/>
                <w:szCs w:val="20"/>
              </w:rPr>
              <w:t xml:space="preserve"> </w:t>
            </w:r>
            <w:r w:rsidRPr="007155C1">
              <w:rPr>
                <w:sz w:val="20"/>
                <w:szCs w:val="20"/>
              </w:rPr>
              <w:t>Even</w:t>
            </w:r>
            <w:r w:rsidRPr="007155C1">
              <w:rPr>
                <w:spacing w:val="-7"/>
                <w:sz w:val="20"/>
                <w:szCs w:val="20"/>
              </w:rPr>
              <w:t xml:space="preserve"> </w:t>
            </w:r>
            <w:r w:rsidRPr="007155C1">
              <w:rPr>
                <w:sz w:val="20"/>
                <w:szCs w:val="20"/>
              </w:rPr>
              <w:t>in</w:t>
            </w:r>
            <w:r w:rsidRPr="007155C1">
              <w:rPr>
                <w:spacing w:val="-7"/>
                <w:sz w:val="20"/>
                <w:szCs w:val="20"/>
              </w:rPr>
              <w:t xml:space="preserve"> </w:t>
            </w:r>
            <w:r w:rsidRPr="007155C1">
              <w:rPr>
                <w:sz w:val="20"/>
                <w:szCs w:val="20"/>
              </w:rPr>
              <w:t>the</w:t>
            </w:r>
            <w:r w:rsidRPr="007155C1">
              <w:rPr>
                <w:spacing w:val="-7"/>
                <w:sz w:val="20"/>
                <w:szCs w:val="20"/>
              </w:rPr>
              <w:t xml:space="preserve"> </w:t>
            </w:r>
            <w:r w:rsidRPr="007155C1">
              <w:rPr>
                <w:sz w:val="20"/>
                <w:szCs w:val="20"/>
              </w:rPr>
              <w:t xml:space="preserve">confirmed presence of an environmental </w:t>
            </w:r>
            <w:r w:rsidRPr="007155C1">
              <w:rPr>
                <w:i/>
                <w:sz w:val="20"/>
                <w:szCs w:val="20"/>
              </w:rPr>
              <w:t xml:space="preserve">E. coli </w:t>
            </w:r>
            <w:r w:rsidRPr="007155C1">
              <w:rPr>
                <w:sz w:val="20"/>
                <w:szCs w:val="20"/>
              </w:rPr>
              <w:t xml:space="preserve">bloom, it is likely that </w:t>
            </w:r>
            <w:r w:rsidRPr="007155C1">
              <w:rPr>
                <w:i/>
                <w:sz w:val="20"/>
                <w:szCs w:val="20"/>
              </w:rPr>
              <w:t xml:space="preserve">E. coli </w:t>
            </w:r>
            <w:r w:rsidRPr="007155C1">
              <w:rPr>
                <w:sz w:val="20"/>
                <w:szCs w:val="20"/>
              </w:rPr>
              <w:t>that are faecal in origin will also be present at lower concentrations. This could present a health risk.</w:t>
            </w:r>
          </w:p>
          <w:p w14:paraId="53C86D2B" w14:textId="3C7AC235" w:rsidR="00B223BD" w:rsidRPr="007155C1" w:rsidRDefault="00B223BD" w:rsidP="007155C1">
            <w:pPr>
              <w:pStyle w:val="BodyText"/>
              <w:spacing w:before="60" w:after="120" w:line="240" w:lineRule="atLeast"/>
              <w:ind w:left="4"/>
              <w:rPr>
                <w:sz w:val="20"/>
                <w:szCs w:val="20"/>
              </w:rPr>
            </w:pPr>
            <w:r w:rsidRPr="007155C1">
              <w:rPr>
                <w:sz w:val="20"/>
                <w:szCs w:val="20"/>
              </w:rPr>
              <w:t>Further</w:t>
            </w:r>
            <w:r w:rsidRPr="007155C1">
              <w:rPr>
                <w:spacing w:val="-2"/>
                <w:sz w:val="20"/>
                <w:szCs w:val="20"/>
              </w:rPr>
              <w:t xml:space="preserve"> </w:t>
            </w:r>
            <w:r w:rsidRPr="007155C1">
              <w:rPr>
                <w:sz w:val="20"/>
                <w:szCs w:val="20"/>
              </w:rPr>
              <w:t>details</w:t>
            </w:r>
            <w:r w:rsidRPr="007155C1">
              <w:rPr>
                <w:spacing w:val="-1"/>
                <w:sz w:val="20"/>
                <w:szCs w:val="20"/>
              </w:rPr>
              <w:t xml:space="preserve"> </w:t>
            </w:r>
            <w:r w:rsidRPr="007155C1">
              <w:rPr>
                <w:sz w:val="20"/>
                <w:szCs w:val="20"/>
              </w:rPr>
              <w:t>on</w:t>
            </w:r>
            <w:r w:rsidRPr="007155C1">
              <w:rPr>
                <w:spacing w:val="-2"/>
                <w:sz w:val="20"/>
                <w:szCs w:val="20"/>
              </w:rPr>
              <w:t xml:space="preserve"> </w:t>
            </w:r>
            <w:r w:rsidRPr="007155C1">
              <w:rPr>
                <w:sz w:val="20"/>
                <w:szCs w:val="20"/>
              </w:rPr>
              <w:t>environmental</w:t>
            </w:r>
            <w:r w:rsidRPr="007155C1">
              <w:rPr>
                <w:spacing w:val="-3"/>
                <w:sz w:val="20"/>
                <w:szCs w:val="20"/>
              </w:rPr>
              <w:t xml:space="preserve"> </w:t>
            </w:r>
            <w:r w:rsidRPr="007155C1">
              <w:rPr>
                <w:i/>
                <w:sz w:val="20"/>
                <w:szCs w:val="20"/>
              </w:rPr>
              <w:t>E.</w:t>
            </w:r>
            <w:r w:rsidRPr="007155C1">
              <w:rPr>
                <w:i/>
                <w:spacing w:val="-1"/>
                <w:sz w:val="20"/>
                <w:szCs w:val="20"/>
              </w:rPr>
              <w:t xml:space="preserve"> </w:t>
            </w:r>
            <w:r w:rsidRPr="007155C1">
              <w:rPr>
                <w:i/>
                <w:sz w:val="20"/>
                <w:szCs w:val="20"/>
              </w:rPr>
              <w:t>coli</w:t>
            </w:r>
            <w:r w:rsidRPr="007155C1">
              <w:rPr>
                <w:i/>
                <w:spacing w:val="-2"/>
                <w:sz w:val="20"/>
                <w:szCs w:val="20"/>
              </w:rPr>
              <w:t xml:space="preserve"> </w:t>
            </w:r>
            <w:r w:rsidRPr="007155C1">
              <w:rPr>
                <w:sz w:val="20"/>
                <w:szCs w:val="20"/>
              </w:rPr>
              <w:t>is</w:t>
            </w:r>
            <w:r w:rsidRPr="007155C1">
              <w:rPr>
                <w:spacing w:val="-1"/>
                <w:sz w:val="20"/>
                <w:szCs w:val="20"/>
              </w:rPr>
              <w:t xml:space="preserve"> </w:t>
            </w:r>
            <w:r w:rsidRPr="007155C1">
              <w:rPr>
                <w:sz w:val="20"/>
                <w:szCs w:val="20"/>
              </w:rPr>
              <w:t>available</w:t>
            </w:r>
            <w:r w:rsidRPr="007155C1">
              <w:rPr>
                <w:spacing w:val="-2"/>
                <w:sz w:val="20"/>
                <w:szCs w:val="20"/>
              </w:rPr>
              <w:t xml:space="preserve"> </w:t>
            </w:r>
            <w:r w:rsidRPr="007155C1">
              <w:rPr>
                <w:sz w:val="20"/>
                <w:szCs w:val="20"/>
              </w:rPr>
              <w:t>in</w:t>
            </w:r>
            <w:r w:rsidRPr="007155C1">
              <w:rPr>
                <w:spacing w:val="-1"/>
                <w:sz w:val="20"/>
                <w:szCs w:val="20"/>
              </w:rPr>
              <w:t xml:space="preserve"> </w:t>
            </w:r>
            <w:r w:rsidRPr="007155C1">
              <w:rPr>
                <w:b/>
                <w:bCs/>
                <w:spacing w:val="-1"/>
                <w:sz w:val="20"/>
                <w:szCs w:val="20"/>
                <w:highlight w:val="yellow"/>
              </w:rPr>
              <w:t>Nanayakkara et al.</w:t>
            </w:r>
            <w:r w:rsidRPr="007155C1">
              <w:rPr>
                <w:b/>
                <w:bCs/>
                <w:i/>
                <w:iCs/>
                <w:spacing w:val="-1"/>
                <w:sz w:val="20"/>
                <w:szCs w:val="20"/>
                <w:highlight w:val="yellow"/>
              </w:rPr>
              <w:t xml:space="preserve"> </w:t>
            </w:r>
            <w:r w:rsidRPr="007155C1">
              <w:rPr>
                <w:b/>
                <w:bCs/>
                <w:spacing w:val="-1"/>
                <w:sz w:val="20"/>
                <w:szCs w:val="20"/>
                <w:highlight w:val="yellow"/>
              </w:rPr>
              <w:t xml:space="preserve"> (2019) and Bertone et al.</w:t>
            </w:r>
            <w:r w:rsidRPr="007155C1">
              <w:rPr>
                <w:b/>
                <w:bCs/>
                <w:i/>
                <w:iCs/>
                <w:spacing w:val="-1"/>
                <w:sz w:val="20"/>
                <w:szCs w:val="20"/>
                <w:highlight w:val="yellow"/>
              </w:rPr>
              <w:t xml:space="preserve"> </w:t>
            </w:r>
            <w:r w:rsidRPr="007155C1">
              <w:rPr>
                <w:b/>
                <w:bCs/>
                <w:spacing w:val="-1"/>
                <w:sz w:val="20"/>
                <w:szCs w:val="20"/>
                <w:highlight w:val="yellow"/>
              </w:rPr>
              <w:t>(2019)</w:t>
            </w:r>
            <w:r w:rsidRPr="007155C1">
              <w:rPr>
                <w:b/>
                <w:bCs/>
                <w:spacing w:val="-2"/>
                <w:sz w:val="20"/>
                <w:szCs w:val="20"/>
              </w:rPr>
              <w:t>.</w:t>
            </w:r>
          </w:p>
          <w:p w14:paraId="4B10E68F" w14:textId="77777777" w:rsidR="00B223BD" w:rsidRPr="007155C1" w:rsidRDefault="00B223BD" w:rsidP="007155C1">
            <w:pPr>
              <w:pStyle w:val="BodyText"/>
              <w:spacing w:before="60" w:after="120" w:line="240" w:lineRule="atLeast"/>
              <w:ind w:left="0"/>
              <w:rPr>
                <w:sz w:val="20"/>
                <w:szCs w:val="20"/>
              </w:rPr>
            </w:pPr>
          </w:p>
          <w:p w14:paraId="36EB14ED" w14:textId="29E9B88F" w:rsidR="00B223BD" w:rsidRPr="007155C1" w:rsidRDefault="00B223BD" w:rsidP="007155C1">
            <w:pPr>
              <w:spacing w:before="60" w:after="120" w:line="240" w:lineRule="atLeast"/>
              <w:rPr>
                <w:szCs w:val="20"/>
              </w:rPr>
            </w:pPr>
          </w:p>
        </w:tc>
      </w:tr>
      <w:tr w:rsidR="004001B6" w:rsidRPr="007155C1" w14:paraId="7838EE92" w14:textId="77777777" w:rsidTr="1D6DD25F">
        <w:tc>
          <w:tcPr>
            <w:tcW w:w="565" w:type="dxa"/>
          </w:tcPr>
          <w:p w14:paraId="4D4BDCA4" w14:textId="3AC43869" w:rsidR="004001B6" w:rsidRPr="007155C1" w:rsidRDefault="009A4E62" w:rsidP="007155C1">
            <w:pPr>
              <w:spacing w:before="60" w:after="120" w:line="240" w:lineRule="atLeast"/>
              <w:rPr>
                <w:szCs w:val="20"/>
              </w:rPr>
            </w:pPr>
            <w:r>
              <w:rPr>
                <w:szCs w:val="20"/>
              </w:rPr>
              <w:lastRenderedPageBreak/>
              <w:t>17</w:t>
            </w:r>
          </w:p>
        </w:tc>
        <w:tc>
          <w:tcPr>
            <w:tcW w:w="2129" w:type="dxa"/>
          </w:tcPr>
          <w:p w14:paraId="2C8D8090" w14:textId="44416DC9" w:rsidR="00F018BF" w:rsidRDefault="00F018BF" w:rsidP="00305082">
            <w:pPr>
              <w:rPr>
                <w:szCs w:val="20"/>
              </w:rPr>
            </w:pPr>
            <w:r>
              <w:rPr>
                <w:szCs w:val="20"/>
              </w:rPr>
              <w:t xml:space="preserve">Visit Chapter 5.4.3 Management of risk from enteric pathogens, </w:t>
            </w:r>
            <w:hyperlink r:id="rId32" w:anchor="box-5.6" w:history="1">
              <w:r w:rsidRPr="00693340">
                <w:rPr>
                  <w:rStyle w:val="Hyperlink"/>
                  <w:szCs w:val="20"/>
                </w:rPr>
                <w:t xml:space="preserve">Box 5.6 </w:t>
              </w:r>
              <w:r w:rsidR="00693340" w:rsidRPr="00693340">
                <w:rPr>
                  <w:rStyle w:val="Hyperlink"/>
                  <w:szCs w:val="20"/>
                </w:rPr>
                <w:t xml:space="preserve">Reservoirs and risk management: Understanding and managing reservoirs for control of pathogen risk (and </w:t>
              </w:r>
              <w:r w:rsidR="00693340" w:rsidRPr="00693340">
                <w:rPr>
                  <w:rStyle w:val="Hyperlink"/>
                  <w:szCs w:val="20"/>
                </w:rPr>
                <w:lastRenderedPageBreak/>
                <w:t>LRVs)</w:t>
              </w:r>
            </w:hyperlink>
            <w:r w:rsidR="00693340">
              <w:rPr>
                <w:szCs w:val="20"/>
              </w:rPr>
              <w:t xml:space="preserve"> </w:t>
            </w:r>
            <w:r>
              <w:rPr>
                <w:szCs w:val="20"/>
              </w:rPr>
              <w:t>of the Guidelines</w:t>
            </w:r>
          </w:p>
          <w:p w14:paraId="725C5957" w14:textId="5C6BBF0F" w:rsidR="00305082" w:rsidRPr="00305082" w:rsidRDefault="00305082" w:rsidP="00305082">
            <w:r>
              <w:t>(p92 of PDF)</w:t>
            </w:r>
          </w:p>
        </w:tc>
        <w:tc>
          <w:tcPr>
            <w:tcW w:w="5919" w:type="dxa"/>
          </w:tcPr>
          <w:p w14:paraId="791C9F9F" w14:textId="77777777" w:rsidR="00346F12" w:rsidRPr="007155C1" w:rsidRDefault="00346F12" w:rsidP="007155C1">
            <w:pPr>
              <w:pStyle w:val="Heading3"/>
              <w:spacing w:before="60" w:line="240" w:lineRule="atLeast"/>
              <w:ind w:right="755"/>
              <w:rPr>
                <w:rFonts w:ascii="Gotham Book" w:hAnsi="Gotham Book"/>
                <w:szCs w:val="20"/>
              </w:rPr>
            </w:pPr>
            <w:r w:rsidRPr="007155C1">
              <w:rPr>
                <w:rFonts w:ascii="Gotham Book" w:hAnsi="Gotham Book"/>
                <w:color w:val="006385"/>
                <w:spacing w:val="-2"/>
                <w:szCs w:val="20"/>
              </w:rPr>
              <w:lastRenderedPageBreak/>
              <w:t>Box</w:t>
            </w:r>
            <w:r w:rsidRPr="007155C1">
              <w:rPr>
                <w:rFonts w:ascii="Gotham Book" w:hAnsi="Gotham Book"/>
                <w:color w:val="006385"/>
                <w:spacing w:val="-13"/>
                <w:szCs w:val="20"/>
              </w:rPr>
              <w:t xml:space="preserve"> </w:t>
            </w:r>
            <w:r w:rsidRPr="007155C1">
              <w:rPr>
                <w:rFonts w:ascii="Gotham Book" w:hAnsi="Gotham Book"/>
                <w:color w:val="006385"/>
                <w:spacing w:val="-2"/>
                <w:szCs w:val="20"/>
              </w:rPr>
              <w:t>5.6</w:t>
            </w:r>
            <w:r w:rsidRPr="007155C1">
              <w:rPr>
                <w:rFonts w:ascii="Gotham Book" w:hAnsi="Gotham Book"/>
                <w:color w:val="006385"/>
                <w:spacing w:val="-12"/>
                <w:szCs w:val="20"/>
              </w:rPr>
              <w:t xml:space="preserve"> </w:t>
            </w:r>
            <w:r w:rsidRPr="007155C1">
              <w:rPr>
                <w:rFonts w:ascii="Gotham Book" w:hAnsi="Gotham Book"/>
                <w:color w:val="006385"/>
                <w:spacing w:val="-2"/>
                <w:szCs w:val="20"/>
              </w:rPr>
              <w:t>Reservoirs</w:t>
            </w:r>
            <w:r w:rsidRPr="007155C1">
              <w:rPr>
                <w:rFonts w:ascii="Gotham Book" w:hAnsi="Gotham Book"/>
                <w:color w:val="006385"/>
                <w:spacing w:val="-12"/>
                <w:szCs w:val="20"/>
              </w:rPr>
              <w:t xml:space="preserve"> </w:t>
            </w:r>
            <w:r w:rsidRPr="007155C1">
              <w:rPr>
                <w:rFonts w:ascii="Gotham Book" w:hAnsi="Gotham Book"/>
                <w:color w:val="006385"/>
                <w:spacing w:val="-2"/>
                <w:szCs w:val="20"/>
              </w:rPr>
              <w:t>and</w:t>
            </w:r>
            <w:r w:rsidRPr="007155C1">
              <w:rPr>
                <w:rFonts w:ascii="Gotham Book" w:hAnsi="Gotham Book"/>
                <w:color w:val="006385"/>
                <w:spacing w:val="-12"/>
                <w:szCs w:val="20"/>
              </w:rPr>
              <w:t xml:space="preserve"> </w:t>
            </w:r>
            <w:r w:rsidRPr="007155C1">
              <w:rPr>
                <w:rFonts w:ascii="Gotham Book" w:hAnsi="Gotham Book"/>
                <w:color w:val="006385"/>
                <w:spacing w:val="-2"/>
                <w:szCs w:val="20"/>
              </w:rPr>
              <w:t>risk</w:t>
            </w:r>
            <w:r w:rsidRPr="007155C1">
              <w:rPr>
                <w:rFonts w:ascii="Gotham Book" w:hAnsi="Gotham Book"/>
                <w:color w:val="006385"/>
                <w:spacing w:val="-13"/>
                <w:szCs w:val="20"/>
              </w:rPr>
              <w:t xml:space="preserve"> </w:t>
            </w:r>
            <w:r w:rsidRPr="007155C1">
              <w:rPr>
                <w:rFonts w:ascii="Gotham Book" w:hAnsi="Gotham Book"/>
                <w:color w:val="006385"/>
                <w:spacing w:val="-2"/>
                <w:szCs w:val="20"/>
              </w:rPr>
              <w:t>management:</w:t>
            </w:r>
            <w:r w:rsidRPr="007155C1">
              <w:rPr>
                <w:rFonts w:ascii="Gotham Book" w:hAnsi="Gotham Book"/>
                <w:color w:val="006385"/>
                <w:spacing w:val="-12"/>
                <w:szCs w:val="20"/>
              </w:rPr>
              <w:t xml:space="preserve"> </w:t>
            </w:r>
            <w:r w:rsidRPr="007155C1">
              <w:rPr>
                <w:rFonts w:ascii="Gotham Book" w:hAnsi="Gotham Book"/>
                <w:color w:val="006385"/>
                <w:spacing w:val="-2"/>
                <w:szCs w:val="20"/>
              </w:rPr>
              <w:t>Understanding</w:t>
            </w:r>
            <w:r w:rsidRPr="007155C1">
              <w:rPr>
                <w:rFonts w:ascii="Gotham Book" w:hAnsi="Gotham Book"/>
                <w:color w:val="006385"/>
                <w:spacing w:val="-12"/>
                <w:szCs w:val="20"/>
              </w:rPr>
              <w:t xml:space="preserve"> </w:t>
            </w:r>
            <w:r w:rsidRPr="007155C1">
              <w:rPr>
                <w:rFonts w:ascii="Gotham Book" w:hAnsi="Gotham Book"/>
                <w:color w:val="006385"/>
                <w:spacing w:val="-2"/>
                <w:szCs w:val="20"/>
              </w:rPr>
              <w:t>and</w:t>
            </w:r>
            <w:r w:rsidRPr="007155C1">
              <w:rPr>
                <w:rFonts w:ascii="Gotham Book" w:hAnsi="Gotham Book"/>
                <w:color w:val="006385"/>
                <w:spacing w:val="-12"/>
                <w:szCs w:val="20"/>
              </w:rPr>
              <w:t xml:space="preserve"> </w:t>
            </w:r>
            <w:r w:rsidRPr="007155C1">
              <w:rPr>
                <w:rFonts w:ascii="Gotham Book" w:hAnsi="Gotham Book"/>
                <w:color w:val="006385"/>
                <w:spacing w:val="-2"/>
                <w:szCs w:val="20"/>
              </w:rPr>
              <w:t>managing</w:t>
            </w:r>
            <w:r w:rsidRPr="007155C1">
              <w:rPr>
                <w:rFonts w:ascii="Gotham Book" w:hAnsi="Gotham Book"/>
                <w:color w:val="006385"/>
                <w:spacing w:val="-13"/>
                <w:szCs w:val="20"/>
              </w:rPr>
              <w:t xml:space="preserve"> </w:t>
            </w:r>
            <w:r w:rsidRPr="007155C1">
              <w:rPr>
                <w:rFonts w:ascii="Gotham Book" w:hAnsi="Gotham Book"/>
                <w:color w:val="006385"/>
                <w:spacing w:val="-2"/>
                <w:szCs w:val="20"/>
              </w:rPr>
              <w:t>reservoirs</w:t>
            </w:r>
            <w:r w:rsidRPr="007155C1">
              <w:rPr>
                <w:rFonts w:ascii="Gotham Book" w:hAnsi="Gotham Book"/>
                <w:color w:val="006385"/>
                <w:spacing w:val="-12"/>
                <w:szCs w:val="20"/>
              </w:rPr>
              <w:t xml:space="preserve"> </w:t>
            </w:r>
            <w:r w:rsidRPr="007155C1">
              <w:rPr>
                <w:rFonts w:ascii="Gotham Book" w:hAnsi="Gotham Book"/>
                <w:color w:val="006385"/>
                <w:spacing w:val="-2"/>
                <w:szCs w:val="20"/>
              </w:rPr>
              <w:t xml:space="preserve">for </w:t>
            </w:r>
            <w:r w:rsidRPr="007155C1">
              <w:rPr>
                <w:rFonts w:ascii="Gotham Book" w:hAnsi="Gotham Book"/>
                <w:color w:val="006385"/>
                <w:szCs w:val="20"/>
              </w:rPr>
              <w:t>control</w:t>
            </w:r>
            <w:r w:rsidRPr="007155C1">
              <w:rPr>
                <w:rFonts w:ascii="Gotham Book" w:hAnsi="Gotham Book"/>
                <w:color w:val="006385"/>
                <w:spacing w:val="-9"/>
                <w:szCs w:val="20"/>
              </w:rPr>
              <w:t xml:space="preserve"> </w:t>
            </w:r>
            <w:r w:rsidRPr="007155C1">
              <w:rPr>
                <w:rFonts w:ascii="Gotham Book" w:hAnsi="Gotham Book"/>
                <w:color w:val="006385"/>
                <w:szCs w:val="20"/>
              </w:rPr>
              <w:t>of</w:t>
            </w:r>
            <w:r w:rsidRPr="007155C1">
              <w:rPr>
                <w:rFonts w:ascii="Gotham Book" w:hAnsi="Gotham Book"/>
                <w:color w:val="006385"/>
                <w:spacing w:val="-9"/>
                <w:szCs w:val="20"/>
              </w:rPr>
              <w:t xml:space="preserve"> </w:t>
            </w:r>
            <w:r w:rsidRPr="007155C1">
              <w:rPr>
                <w:rFonts w:ascii="Gotham Book" w:hAnsi="Gotham Book"/>
                <w:color w:val="006385"/>
                <w:szCs w:val="20"/>
              </w:rPr>
              <w:t>pathogen</w:t>
            </w:r>
            <w:r w:rsidRPr="007155C1">
              <w:rPr>
                <w:rFonts w:ascii="Gotham Book" w:hAnsi="Gotham Book"/>
                <w:color w:val="006385"/>
                <w:spacing w:val="-9"/>
                <w:szCs w:val="20"/>
              </w:rPr>
              <w:t xml:space="preserve"> </w:t>
            </w:r>
            <w:r w:rsidRPr="007155C1">
              <w:rPr>
                <w:rFonts w:ascii="Gotham Book" w:hAnsi="Gotham Book"/>
                <w:color w:val="006385"/>
                <w:szCs w:val="20"/>
              </w:rPr>
              <w:t>risk</w:t>
            </w:r>
            <w:r w:rsidRPr="007155C1">
              <w:rPr>
                <w:rFonts w:ascii="Gotham Book" w:hAnsi="Gotham Book"/>
                <w:color w:val="006385"/>
                <w:spacing w:val="-9"/>
                <w:szCs w:val="20"/>
              </w:rPr>
              <w:t xml:space="preserve"> </w:t>
            </w:r>
            <w:r w:rsidRPr="007155C1">
              <w:rPr>
                <w:rFonts w:ascii="Gotham Book" w:hAnsi="Gotham Book"/>
                <w:color w:val="006385"/>
                <w:szCs w:val="20"/>
              </w:rPr>
              <w:t>(and</w:t>
            </w:r>
            <w:r w:rsidRPr="007155C1">
              <w:rPr>
                <w:rFonts w:ascii="Gotham Book" w:hAnsi="Gotham Book"/>
                <w:color w:val="006385"/>
                <w:spacing w:val="-9"/>
                <w:szCs w:val="20"/>
              </w:rPr>
              <w:t xml:space="preserve"> </w:t>
            </w:r>
            <w:r w:rsidRPr="007155C1">
              <w:rPr>
                <w:rFonts w:ascii="Gotham Book" w:hAnsi="Gotham Book"/>
                <w:color w:val="006385"/>
                <w:szCs w:val="20"/>
              </w:rPr>
              <w:t>LRVs)</w:t>
            </w:r>
          </w:p>
          <w:p w14:paraId="66EAECCA" w14:textId="77777777" w:rsidR="00344DB5" w:rsidRPr="00344DB5" w:rsidRDefault="00344DB5" w:rsidP="007155C1">
            <w:pPr>
              <w:spacing w:before="60" w:after="120" w:line="240" w:lineRule="atLeast"/>
              <w:rPr>
                <w:szCs w:val="20"/>
              </w:rPr>
            </w:pPr>
            <w:r w:rsidRPr="00344DB5">
              <w:rPr>
                <w:szCs w:val="20"/>
              </w:rPr>
              <w:t xml:space="preserve">Reservoirs are a valuable barrier for pathogen removal/inactivation and can contribute to the overall treatment target (expressed as LRVs) of a treatment train. When contributing to the LRV, it is essential that the pathogen removal performance of the reservoir be quantitatively evaluated for all relevant conditions. This will involve a site-specific evaluation of the fate and transport of pathogens in the reservoir. </w:t>
            </w:r>
          </w:p>
          <w:p w14:paraId="5D8AF3B9" w14:textId="77777777" w:rsidR="00344DB5" w:rsidRPr="00344DB5" w:rsidRDefault="00344DB5" w:rsidP="007155C1">
            <w:pPr>
              <w:spacing w:before="60" w:after="120" w:line="240" w:lineRule="atLeast"/>
              <w:rPr>
                <w:szCs w:val="20"/>
              </w:rPr>
            </w:pPr>
            <w:r w:rsidRPr="00344DB5">
              <w:rPr>
                <w:szCs w:val="20"/>
              </w:rPr>
              <w:t xml:space="preserve">Researchers have investigated the way in which pathogens move through reservoirs (Brookes et al. 2004). Some pathogens are settled by gravity if water is </w:t>
            </w:r>
            <w:r w:rsidRPr="00344DB5">
              <w:rPr>
                <w:szCs w:val="20"/>
              </w:rPr>
              <w:lastRenderedPageBreak/>
              <w:t xml:space="preserve">static. They may also be inactivated by temperature, sunlight and predation at varying rates. Pathogen risk can be reduced if water is stored for long enough. If waters are very clear and shallow, factors such as temperature and sunlight can also influence how much pathogens are reduced. This is particularly the case for organisms which are sensitive to UV light, such as </w:t>
            </w:r>
            <w:r w:rsidRPr="00344DB5">
              <w:rPr>
                <w:i/>
                <w:iCs/>
                <w:szCs w:val="20"/>
              </w:rPr>
              <w:t>Cryptosporidium</w:t>
            </w:r>
            <w:r w:rsidRPr="00344DB5">
              <w:rPr>
                <w:szCs w:val="20"/>
              </w:rPr>
              <w:t xml:space="preserve">. </w:t>
            </w:r>
          </w:p>
          <w:p w14:paraId="36B4E117" w14:textId="77777777" w:rsidR="00344DB5" w:rsidRPr="00344DB5" w:rsidRDefault="00344DB5" w:rsidP="007155C1">
            <w:pPr>
              <w:spacing w:before="60" w:after="120" w:line="240" w:lineRule="atLeast"/>
              <w:rPr>
                <w:szCs w:val="20"/>
              </w:rPr>
            </w:pPr>
            <w:r w:rsidRPr="00344DB5">
              <w:rPr>
                <w:szCs w:val="20"/>
              </w:rPr>
              <w:t xml:space="preserve">Under relatively low flow conditions, reservoirs can provide good removal when pathogen ingress occurs some distance from the offtake. However, in practice reservoir storage barriers can be compromised by: </w:t>
            </w:r>
          </w:p>
          <w:p w14:paraId="2383E689" w14:textId="77777777" w:rsidR="00383272" w:rsidRPr="007155C1" w:rsidRDefault="00383272" w:rsidP="00783B7F">
            <w:pPr>
              <w:pStyle w:val="ListParagraph"/>
              <w:widowControl w:val="0"/>
              <w:numPr>
                <w:ilvl w:val="0"/>
                <w:numId w:val="26"/>
              </w:numPr>
              <w:tabs>
                <w:tab w:val="left" w:pos="382"/>
              </w:tabs>
              <w:autoSpaceDE w:val="0"/>
              <w:autoSpaceDN w:val="0"/>
              <w:spacing w:before="60" w:after="120" w:line="240" w:lineRule="atLeast"/>
              <w:ind w:left="442" w:hanging="225"/>
              <w:rPr>
                <w:szCs w:val="20"/>
              </w:rPr>
            </w:pPr>
            <w:r w:rsidRPr="007155C1">
              <w:rPr>
                <w:szCs w:val="20"/>
              </w:rPr>
              <w:t>waterfowl</w:t>
            </w:r>
            <w:r w:rsidRPr="007155C1">
              <w:rPr>
                <w:spacing w:val="-9"/>
                <w:szCs w:val="20"/>
              </w:rPr>
              <w:t xml:space="preserve"> </w:t>
            </w:r>
            <w:r w:rsidRPr="007155C1">
              <w:rPr>
                <w:szCs w:val="20"/>
              </w:rPr>
              <w:t>perching</w:t>
            </w:r>
            <w:r w:rsidRPr="007155C1">
              <w:rPr>
                <w:spacing w:val="-6"/>
                <w:szCs w:val="20"/>
              </w:rPr>
              <w:t xml:space="preserve"> </w:t>
            </w:r>
            <w:r w:rsidRPr="007155C1">
              <w:rPr>
                <w:szCs w:val="20"/>
              </w:rPr>
              <w:t>on</w:t>
            </w:r>
            <w:r w:rsidRPr="007155C1">
              <w:rPr>
                <w:spacing w:val="-6"/>
                <w:szCs w:val="20"/>
              </w:rPr>
              <w:t xml:space="preserve"> </w:t>
            </w:r>
            <w:r w:rsidRPr="007155C1">
              <w:rPr>
                <w:szCs w:val="20"/>
              </w:rPr>
              <w:t>offtake</w:t>
            </w:r>
            <w:r w:rsidRPr="007155C1">
              <w:rPr>
                <w:spacing w:val="-6"/>
                <w:szCs w:val="20"/>
              </w:rPr>
              <w:t xml:space="preserve"> </w:t>
            </w:r>
            <w:r w:rsidRPr="007155C1">
              <w:rPr>
                <w:spacing w:val="-2"/>
                <w:szCs w:val="20"/>
              </w:rPr>
              <w:t>infrastructure</w:t>
            </w:r>
          </w:p>
          <w:p w14:paraId="162FD3E3" w14:textId="77777777" w:rsidR="00383272" w:rsidRPr="007155C1" w:rsidRDefault="00383272" w:rsidP="00783B7F">
            <w:pPr>
              <w:pStyle w:val="ListParagraph"/>
              <w:widowControl w:val="0"/>
              <w:numPr>
                <w:ilvl w:val="0"/>
                <w:numId w:val="26"/>
              </w:numPr>
              <w:tabs>
                <w:tab w:val="left" w:pos="382"/>
              </w:tabs>
              <w:autoSpaceDE w:val="0"/>
              <w:autoSpaceDN w:val="0"/>
              <w:spacing w:before="60" w:after="120" w:line="240" w:lineRule="atLeast"/>
              <w:ind w:left="442" w:hanging="225"/>
              <w:rPr>
                <w:szCs w:val="20"/>
              </w:rPr>
            </w:pPr>
            <w:r w:rsidRPr="007155C1">
              <w:rPr>
                <w:szCs w:val="20"/>
              </w:rPr>
              <w:t>public</w:t>
            </w:r>
            <w:r w:rsidRPr="007155C1">
              <w:rPr>
                <w:spacing w:val="-6"/>
                <w:szCs w:val="20"/>
              </w:rPr>
              <w:t xml:space="preserve"> </w:t>
            </w:r>
            <w:r w:rsidRPr="007155C1">
              <w:rPr>
                <w:szCs w:val="20"/>
              </w:rPr>
              <w:t>access,</w:t>
            </w:r>
            <w:r w:rsidRPr="007155C1">
              <w:rPr>
                <w:spacing w:val="-3"/>
                <w:szCs w:val="20"/>
              </w:rPr>
              <w:t xml:space="preserve"> </w:t>
            </w:r>
            <w:r w:rsidRPr="007155C1">
              <w:rPr>
                <w:szCs w:val="20"/>
              </w:rPr>
              <w:t>such</w:t>
            </w:r>
            <w:r w:rsidRPr="007155C1">
              <w:rPr>
                <w:spacing w:val="-3"/>
                <w:szCs w:val="20"/>
              </w:rPr>
              <w:t xml:space="preserve"> </w:t>
            </w:r>
            <w:r w:rsidRPr="007155C1">
              <w:rPr>
                <w:szCs w:val="20"/>
              </w:rPr>
              <w:t>as</w:t>
            </w:r>
            <w:r w:rsidRPr="007155C1">
              <w:rPr>
                <w:spacing w:val="-4"/>
                <w:szCs w:val="20"/>
              </w:rPr>
              <w:t xml:space="preserve"> </w:t>
            </w:r>
            <w:r w:rsidRPr="007155C1">
              <w:rPr>
                <w:szCs w:val="20"/>
              </w:rPr>
              <w:t>recreation</w:t>
            </w:r>
            <w:r w:rsidRPr="007155C1">
              <w:rPr>
                <w:spacing w:val="-3"/>
                <w:szCs w:val="20"/>
              </w:rPr>
              <w:t xml:space="preserve"> </w:t>
            </w:r>
            <w:r w:rsidRPr="007155C1">
              <w:rPr>
                <w:szCs w:val="20"/>
              </w:rPr>
              <w:t>close</w:t>
            </w:r>
            <w:r w:rsidRPr="007155C1">
              <w:rPr>
                <w:spacing w:val="-3"/>
                <w:szCs w:val="20"/>
              </w:rPr>
              <w:t xml:space="preserve"> </w:t>
            </w:r>
            <w:r w:rsidRPr="007155C1">
              <w:rPr>
                <w:szCs w:val="20"/>
              </w:rPr>
              <w:t>to</w:t>
            </w:r>
            <w:r w:rsidRPr="007155C1">
              <w:rPr>
                <w:spacing w:val="-4"/>
                <w:szCs w:val="20"/>
              </w:rPr>
              <w:t xml:space="preserve"> </w:t>
            </w:r>
            <w:r w:rsidRPr="007155C1">
              <w:rPr>
                <w:szCs w:val="20"/>
              </w:rPr>
              <w:t>water</w:t>
            </w:r>
            <w:r w:rsidRPr="007155C1">
              <w:rPr>
                <w:spacing w:val="-3"/>
                <w:szCs w:val="20"/>
              </w:rPr>
              <w:t xml:space="preserve"> </w:t>
            </w:r>
            <w:r w:rsidRPr="007155C1">
              <w:rPr>
                <w:szCs w:val="20"/>
              </w:rPr>
              <w:t>supply</w:t>
            </w:r>
            <w:r w:rsidRPr="007155C1">
              <w:rPr>
                <w:spacing w:val="-3"/>
                <w:szCs w:val="20"/>
              </w:rPr>
              <w:t xml:space="preserve"> </w:t>
            </w:r>
            <w:r w:rsidRPr="007155C1">
              <w:rPr>
                <w:spacing w:val="-2"/>
                <w:szCs w:val="20"/>
              </w:rPr>
              <w:t>offtakes</w:t>
            </w:r>
          </w:p>
          <w:p w14:paraId="43E07532" w14:textId="77777777" w:rsidR="00383272" w:rsidRPr="007155C1" w:rsidRDefault="00383272" w:rsidP="00783B7F">
            <w:pPr>
              <w:pStyle w:val="ListParagraph"/>
              <w:widowControl w:val="0"/>
              <w:numPr>
                <w:ilvl w:val="0"/>
                <w:numId w:val="26"/>
              </w:numPr>
              <w:tabs>
                <w:tab w:val="left" w:pos="382"/>
              </w:tabs>
              <w:autoSpaceDE w:val="0"/>
              <w:autoSpaceDN w:val="0"/>
              <w:spacing w:before="60" w:after="120" w:line="240" w:lineRule="atLeast"/>
              <w:ind w:left="442" w:right="749"/>
              <w:rPr>
                <w:szCs w:val="20"/>
              </w:rPr>
            </w:pPr>
            <w:r w:rsidRPr="007155C1">
              <w:rPr>
                <w:szCs w:val="20"/>
              </w:rPr>
              <w:t>short</w:t>
            </w:r>
            <w:r w:rsidRPr="007155C1">
              <w:rPr>
                <w:spacing w:val="-10"/>
                <w:szCs w:val="20"/>
              </w:rPr>
              <w:t xml:space="preserve"> </w:t>
            </w:r>
            <w:r w:rsidRPr="007155C1">
              <w:rPr>
                <w:szCs w:val="20"/>
              </w:rPr>
              <w:t>circuiting</w:t>
            </w:r>
            <w:r w:rsidRPr="007155C1">
              <w:rPr>
                <w:spacing w:val="-10"/>
                <w:szCs w:val="20"/>
              </w:rPr>
              <w:t xml:space="preserve"> </w:t>
            </w:r>
            <w:r w:rsidRPr="007155C1">
              <w:rPr>
                <w:szCs w:val="20"/>
              </w:rPr>
              <w:t>through</w:t>
            </w:r>
            <w:r w:rsidRPr="007155C1">
              <w:rPr>
                <w:spacing w:val="-10"/>
                <w:szCs w:val="20"/>
              </w:rPr>
              <w:t xml:space="preserve"> </w:t>
            </w:r>
            <w:r w:rsidRPr="007155C1">
              <w:rPr>
                <w:szCs w:val="20"/>
              </w:rPr>
              <w:t>a</w:t>
            </w:r>
            <w:r w:rsidRPr="007155C1">
              <w:rPr>
                <w:spacing w:val="-10"/>
                <w:szCs w:val="20"/>
              </w:rPr>
              <w:t xml:space="preserve"> </w:t>
            </w:r>
            <w:r w:rsidRPr="007155C1">
              <w:rPr>
                <w:szCs w:val="20"/>
              </w:rPr>
              <w:t>combination</w:t>
            </w:r>
            <w:r w:rsidRPr="007155C1">
              <w:rPr>
                <w:spacing w:val="-10"/>
                <w:szCs w:val="20"/>
              </w:rPr>
              <w:t xml:space="preserve"> </w:t>
            </w:r>
            <w:r w:rsidRPr="007155C1">
              <w:rPr>
                <w:szCs w:val="20"/>
              </w:rPr>
              <w:t>of</w:t>
            </w:r>
            <w:r w:rsidRPr="007155C1">
              <w:rPr>
                <w:spacing w:val="-10"/>
                <w:szCs w:val="20"/>
              </w:rPr>
              <w:t xml:space="preserve"> </w:t>
            </w:r>
            <w:r w:rsidRPr="007155C1">
              <w:rPr>
                <w:szCs w:val="20"/>
              </w:rPr>
              <w:t>hydraulic</w:t>
            </w:r>
            <w:r w:rsidRPr="007155C1">
              <w:rPr>
                <w:spacing w:val="-10"/>
                <w:szCs w:val="20"/>
              </w:rPr>
              <w:t xml:space="preserve"> </w:t>
            </w:r>
            <w:r w:rsidRPr="007155C1">
              <w:rPr>
                <w:szCs w:val="20"/>
              </w:rPr>
              <w:t>forcing</w:t>
            </w:r>
            <w:r w:rsidRPr="007155C1">
              <w:rPr>
                <w:spacing w:val="-10"/>
                <w:szCs w:val="20"/>
              </w:rPr>
              <w:t xml:space="preserve"> </w:t>
            </w:r>
            <w:r w:rsidRPr="007155C1">
              <w:rPr>
                <w:szCs w:val="20"/>
              </w:rPr>
              <w:t>and</w:t>
            </w:r>
            <w:r w:rsidRPr="007155C1">
              <w:rPr>
                <w:spacing w:val="-10"/>
                <w:szCs w:val="20"/>
              </w:rPr>
              <w:t xml:space="preserve"> </w:t>
            </w:r>
            <w:r w:rsidRPr="007155C1">
              <w:rPr>
                <w:szCs w:val="20"/>
              </w:rPr>
              <w:t>temperature/density- related buoyancy especially following rain events</w:t>
            </w:r>
          </w:p>
          <w:p w14:paraId="14FCCED1" w14:textId="77777777" w:rsidR="00383272" w:rsidRPr="007155C1" w:rsidRDefault="00383272" w:rsidP="00783B7F">
            <w:pPr>
              <w:pStyle w:val="ListParagraph"/>
              <w:widowControl w:val="0"/>
              <w:numPr>
                <w:ilvl w:val="0"/>
                <w:numId w:val="26"/>
              </w:numPr>
              <w:tabs>
                <w:tab w:val="left" w:pos="382"/>
              </w:tabs>
              <w:autoSpaceDE w:val="0"/>
              <w:autoSpaceDN w:val="0"/>
              <w:spacing w:before="60" w:after="120" w:line="240" w:lineRule="atLeast"/>
              <w:ind w:left="442" w:right="1322"/>
              <w:rPr>
                <w:szCs w:val="20"/>
              </w:rPr>
            </w:pPr>
            <w:r w:rsidRPr="007155C1">
              <w:rPr>
                <w:szCs w:val="20"/>
              </w:rPr>
              <w:t>resuspension</w:t>
            </w:r>
            <w:r w:rsidRPr="007155C1">
              <w:rPr>
                <w:spacing w:val="-5"/>
                <w:szCs w:val="20"/>
              </w:rPr>
              <w:t xml:space="preserve"> </w:t>
            </w:r>
            <w:r w:rsidRPr="007155C1">
              <w:rPr>
                <w:szCs w:val="20"/>
              </w:rPr>
              <w:t>of</w:t>
            </w:r>
            <w:r w:rsidRPr="007155C1">
              <w:rPr>
                <w:spacing w:val="-5"/>
                <w:szCs w:val="20"/>
              </w:rPr>
              <w:t xml:space="preserve"> </w:t>
            </w:r>
            <w:r w:rsidRPr="007155C1">
              <w:rPr>
                <w:szCs w:val="20"/>
              </w:rPr>
              <w:t>sediments</w:t>
            </w:r>
            <w:r w:rsidRPr="007155C1">
              <w:rPr>
                <w:spacing w:val="-5"/>
                <w:szCs w:val="20"/>
              </w:rPr>
              <w:t xml:space="preserve"> </w:t>
            </w:r>
            <w:r w:rsidRPr="007155C1">
              <w:rPr>
                <w:szCs w:val="20"/>
              </w:rPr>
              <w:t>containing</w:t>
            </w:r>
            <w:r w:rsidRPr="007155C1">
              <w:rPr>
                <w:spacing w:val="-5"/>
                <w:szCs w:val="20"/>
              </w:rPr>
              <w:t xml:space="preserve"> </w:t>
            </w:r>
            <w:r w:rsidRPr="007155C1">
              <w:rPr>
                <w:szCs w:val="20"/>
              </w:rPr>
              <w:t>pathogens</w:t>
            </w:r>
            <w:r w:rsidRPr="007155C1">
              <w:rPr>
                <w:spacing w:val="-5"/>
                <w:szCs w:val="20"/>
              </w:rPr>
              <w:t xml:space="preserve"> </w:t>
            </w:r>
            <w:r w:rsidRPr="007155C1">
              <w:rPr>
                <w:szCs w:val="20"/>
              </w:rPr>
              <w:t>that</w:t>
            </w:r>
            <w:r w:rsidRPr="007155C1">
              <w:rPr>
                <w:spacing w:val="-5"/>
                <w:szCs w:val="20"/>
              </w:rPr>
              <w:t xml:space="preserve"> </w:t>
            </w:r>
            <w:r w:rsidRPr="007155C1">
              <w:rPr>
                <w:szCs w:val="20"/>
              </w:rPr>
              <w:t>are</w:t>
            </w:r>
            <w:r w:rsidRPr="007155C1">
              <w:rPr>
                <w:spacing w:val="-5"/>
                <w:szCs w:val="20"/>
              </w:rPr>
              <w:t xml:space="preserve"> </w:t>
            </w:r>
            <w:r w:rsidRPr="007155C1">
              <w:rPr>
                <w:szCs w:val="20"/>
              </w:rPr>
              <w:t>able</w:t>
            </w:r>
            <w:r w:rsidRPr="007155C1">
              <w:rPr>
                <w:spacing w:val="-5"/>
                <w:szCs w:val="20"/>
              </w:rPr>
              <w:t xml:space="preserve"> </w:t>
            </w:r>
            <w:r w:rsidRPr="007155C1">
              <w:rPr>
                <w:szCs w:val="20"/>
              </w:rPr>
              <w:t>to</w:t>
            </w:r>
            <w:r w:rsidRPr="007155C1">
              <w:rPr>
                <w:spacing w:val="-5"/>
                <w:szCs w:val="20"/>
              </w:rPr>
              <w:t xml:space="preserve"> </w:t>
            </w:r>
            <w:r w:rsidRPr="007155C1">
              <w:rPr>
                <w:szCs w:val="20"/>
              </w:rPr>
              <w:t>survive</w:t>
            </w:r>
            <w:r w:rsidRPr="007155C1">
              <w:rPr>
                <w:spacing w:val="-5"/>
                <w:szCs w:val="20"/>
              </w:rPr>
              <w:t xml:space="preserve"> </w:t>
            </w:r>
            <w:r w:rsidRPr="007155C1">
              <w:rPr>
                <w:szCs w:val="20"/>
              </w:rPr>
              <w:t>in</w:t>
            </w:r>
            <w:r w:rsidRPr="007155C1">
              <w:rPr>
                <w:spacing w:val="-5"/>
                <w:szCs w:val="20"/>
              </w:rPr>
              <w:t xml:space="preserve"> </w:t>
            </w:r>
            <w:r w:rsidRPr="007155C1">
              <w:rPr>
                <w:szCs w:val="20"/>
              </w:rPr>
              <w:t>the environment following rain-events and rapid inflows into reservoirs.</w:t>
            </w:r>
          </w:p>
          <w:p w14:paraId="2F89A60D" w14:textId="77777777" w:rsidR="00476479" w:rsidRPr="00476479" w:rsidRDefault="00476479" w:rsidP="007155C1">
            <w:pPr>
              <w:spacing w:before="60" w:after="120" w:line="240" w:lineRule="atLeast"/>
              <w:rPr>
                <w:szCs w:val="20"/>
              </w:rPr>
            </w:pPr>
            <w:r w:rsidRPr="00476479">
              <w:rPr>
                <w:szCs w:val="20"/>
              </w:rPr>
              <w:t xml:space="preserve">To be confident in the ability of a reservoir to contribute to the LRV (through processes such as dilution, attenuation and settling) the following factors need to be understood: </w:t>
            </w:r>
          </w:p>
          <w:p w14:paraId="4EB41431" w14:textId="77777777" w:rsidR="00476479" w:rsidRPr="00476479" w:rsidRDefault="00476479" w:rsidP="00783B7F">
            <w:pPr>
              <w:numPr>
                <w:ilvl w:val="0"/>
                <w:numId w:val="27"/>
              </w:numPr>
              <w:spacing w:before="60" w:after="120" w:line="240" w:lineRule="atLeast"/>
              <w:ind w:left="720" w:hanging="360"/>
              <w:rPr>
                <w:szCs w:val="20"/>
              </w:rPr>
            </w:pPr>
            <w:r w:rsidRPr="00476479">
              <w:rPr>
                <w:szCs w:val="20"/>
              </w:rPr>
              <w:t xml:space="preserve">the hydrodynamics of the reservoir </w:t>
            </w:r>
          </w:p>
          <w:p w14:paraId="6D7782F9" w14:textId="77777777" w:rsidR="00476479" w:rsidRPr="00476479" w:rsidRDefault="00476479" w:rsidP="00783B7F">
            <w:pPr>
              <w:numPr>
                <w:ilvl w:val="0"/>
                <w:numId w:val="27"/>
              </w:numPr>
              <w:spacing w:before="60" w:after="120" w:line="240" w:lineRule="atLeast"/>
              <w:ind w:left="720" w:hanging="360"/>
              <w:rPr>
                <w:szCs w:val="20"/>
              </w:rPr>
            </w:pPr>
            <w:r w:rsidRPr="00476479">
              <w:rPr>
                <w:szCs w:val="20"/>
              </w:rPr>
              <w:lastRenderedPageBreak/>
              <w:t xml:space="preserve">sources of direct pathogen ingress (e.g. from public access, including recreation if allowed or frequently observed) </w:t>
            </w:r>
          </w:p>
          <w:p w14:paraId="20CB9F2E" w14:textId="7F321498" w:rsidR="00476479" w:rsidRPr="00476479" w:rsidRDefault="00476479" w:rsidP="00783B7F">
            <w:pPr>
              <w:numPr>
                <w:ilvl w:val="0"/>
                <w:numId w:val="27"/>
              </w:numPr>
              <w:spacing w:before="60" w:after="120" w:line="240" w:lineRule="atLeast"/>
              <w:ind w:left="720" w:hanging="360"/>
              <w:rPr>
                <w:szCs w:val="20"/>
              </w:rPr>
            </w:pPr>
            <w:r w:rsidRPr="00476479">
              <w:rPr>
                <w:szCs w:val="20"/>
              </w:rPr>
              <w:t xml:space="preserve">the dynamics of water inflow (particularly high-volume inflow events such as floods or high flow managed releases). </w:t>
            </w:r>
          </w:p>
          <w:p w14:paraId="5BDC4FAC" w14:textId="44B3D669" w:rsidR="004001B6" w:rsidRPr="007155C1" w:rsidRDefault="00476479" w:rsidP="007155C1">
            <w:pPr>
              <w:spacing w:before="60" w:after="120" w:line="240" w:lineRule="atLeast"/>
              <w:rPr>
                <w:szCs w:val="20"/>
              </w:rPr>
            </w:pPr>
            <w:r w:rsidRPr="007155C1">
              <w:rPr>
                <w:szCs w:val="20"/>
              </w:rPr>
              <w:t>Risk management</w:t>
            </w:r>
            <w:r w:rsidR="00C7396D">
              <w:rPr>
                <w:szCs w:val="20"/>
              </w:rPr>
              <w:t xml:space="preserve"> </w:t>
            </w:r>
            <w:r w:rsidR="00C7396D" w:rsidRPr="005452AC">
              <w:rPr>
                <w:b/>
                <w:bCs/>
                <w:szCs w:val="20"/>
              </w:rPr>
              <w:t>[</w:t>
            </w:r>
            <w:r w:rsidR="00C7396D" w:rsidRPr="005452AC">
              <w:rPr>
                <w:b/>
                <w:bCs/>
                <w:i/>
                <w:iCs/>
                <w:szCs w:val="20"/>
              </w:rPr>
              <w:t>unchanged text omitted</w:t>
            </w:r>
            <w:r w:rsidR="00C7396D" w:rsidRPr="005452AC">
              <w:rPr>
                <w:b/>
                <w:bCs/>
                <w:szCs w:val="20"/>
              </w:rPr>
              <w:t>]</w:t>
            </w:r>
          </w:p>
        </w:tc>
        <w:tc>
          <w:tcPr>
            <w:tcW w:w="7264" w:type="dxa"/>
          </w:tcPr>
          <w:p w14:paraId="236EB652" w14:textId="77777777" w:rsidR="00383272" w:rsidRPr="007155C1" w:rsidRDefault="00383272" w:rsidP="007155C1">
            <w:pPr>
              <w:pStyle w:val="Heading3"/>
              <w:spacing w:before="60" w:line="240" w:lineRule="atLeast"/>
              <w:ind w:right="755"/>
              <w:rPr>
                <w:rFonts w:ascii="Gotham Book" w:hAnsi="Gotham Book"/>
                <w:szCs w:val="20"/>
              </w:rPr>
            </w:pPr>
            <w:r w:rsidRPr="007155C1">
              <w:rPr>
                <w:rFonts w:ascii="Gotham Book" w:hAnsi="Gotham Book"/>
                <w:color w:val="006385"/>
                <w:spacing w:val="-2"/>
                <w:szCs w:val="20"/>
              </w:rPr>
              <w:lastRenderedPageBreak/>
              <w:t>Box</w:t>
            </w:r>
            <w:r w:rsidRPr="007155C1">
              <w:rPr>
                <w:rFonts w:ascii="Gotham Book" w:hAnsi="Gotham Book"/>
                <w:color w:val="006385"/>
                <w:spacing w:val="-13"/>
                <w:szCs w:val="20"/>
              </w:rPr>
              <w:t xml:space="preserve"> </w:t>
            </w:r>
            <w:r w:rsidRPr="007155C1">
              <w:rPr>
                <w:rFonts w:ascii="Gotham Book" w:hAnsi="Gotham Book"/>
                <w:color w:val="006385"/>
                <w:spacing w:val="-2"/>
                <w:szCs w:val="20"/>
              </w:rPr>
              <w:t>5.6</w:t>
            </w:r>
            <w:r w:rsidRPr="007155C1">
              <w:rPr>
                <w:rFonts w:ascii="Gotham Book" w:hAnsi="Gotham Book"/>
                <w:color w:val="006385"/>
                <w:spacing w:val="-12"/>
                <w:szCs w:val="20"/>
              </w:rPr>
              <w:t xml:space="preserve"> </w:t>
            </w:r>
            <w:r w:rsidRPr="007155C1">
              <w:rPr>
                <w:rFonts w:ascii="Gotham Book" w:hAnsi="Gotham Book"/>
                <w:color w:val="006385"/>
                <w:spacing w:val="-2"/>
                <w:szCs w:val="20"/>
              </w:rPr>
              <w:t>Reservoirs</w:t>
            </w:r>
            <w:r w:rsidRPr="007155C1">
              <w:rPr>
                <w:rFonts w:ascii="Gotham Book" w:hAnsi="Gotham Book"/>
                <w:color w:val="006385"/>
                <w:spacing w:val="-12"/>
                <w:szCs w:val="20"/>
              </w:rPr>
              <w:t xml:space="preserve"> </w:t>
            </w:r>
            <w:r w:rsidRPr="007155C1">
              <w:rPr>
                <w:rFonts w:ascii="Gotham Book" w:hAnsi="Gotham Book"/>
                <w:color w:val="006385"/>
                <w:spacing w:val="-2"/>
                <w:szCs w:val="20"/>
              </w:rPr>
              <w:t>and</w:t>
            </w:r>
            <w:r w:rsidRPr="007155C1">
              <w:rPr>
                <w:rFonts w:ascii="Gotham Book" w:hAnsi="Gotham Book"/>
                <w:color w:val="006385"/>
                <w:spacing w:val="-12"/>
                <w:szCs w:val="20"/>
              </w:rPr>
              <w:t xml:space="preserve"> </w:t>
            </w:r>
            <w:r w:rsidRPr="007155C1">
              <w:rPr>
                <w:rFonts w:ascii="Gotham Book" w:hAnsi="Gotham Book"/>
                <w:color w:val="006385"/>
                <w:spacing w:val="-2"/>
                <w:szCs w:val="20"/>
              </w:rPr>
              <w:t>risk</w:t>
            </w:r>
            <w:r w:rsidRPr="007155C1">
              <w:rPr>
                <w:rFonts w:ascii="Gotham Book" w:hAnsi="Gotham Book"/>
                <w:color w:val="006385"/>
                <w:spacing w:val="-13"/>
                <w:szCs w:val="20"/>
              </w:rPr>
              <w:t xml:space="preserve"> </w:t>
            </w:r>
            <w:r w:rsidRPr="007155C1">
              <w:rPr>
                <w:rFonts w:ascii="Gotham Book" w:hAnsi="Gotham Book"/>
                <w:color w:val="006385"/>
                <w:spacing w:val="-2"/>
                <w:szCs w:val="20"/>
              </w:rPr>
              <w:t>management:</w:t>
            </w:r>
            <w:r w:rsidRPr="007155C1">
              <w:rPr>
                <w:rFonts w:ascii="Gotham Book" w:hAnsi="Gotham Book"/>
                <w:color w:val="006385"/>
                <w:spacing w:val="-12"/>
                <w:szCs w:val="20"/>
              </w:rPr>
              <w:t xml:space="preserve"> </w:t>
            </w:r>
            <w:r w:rsidRPr="007155C1">
              <w:rPr>
                <w:rFonts w:ascii="Gotham Book" w:hAnsi="Gotham Book"/>
                <w:color w:val="006385"/>
                <w:spacing w:val="-2"/>
                <w:szCs w:val="20"/>
              </w:rPr>
              <w:t>Understanding</w:t>
            </w:r>
            <w:r w:rsidRPr="007155C1">
              <w:rPr>
                <w:rFonts w:ascii="Gotham Book" w:hAnsi="Gotham Book"/>
                <w:color w:val="006385"/>
                <w:spacing w:val="-12"/>
                <w:szCs w:val="20"/>
              </w:rPr>
              <w:t xml:space="preserve"> </w:t>
            </w:r>
            <w:r w:rsidRPr="007155C1">
              <w:rPr>
                <w:rFonts w:ascii="Gotham Book" w:hAnsi="Gotham Book"/>
                <w:color w:val="006385"/>
                <w:spacing w:val="-2"/>
                <w:szCs w:val="20"/>
              </w:rPr>
              <w:t>and</w:t>
            </w:r>
            <w:r w:rsidRPr="007155C1">
              <w:rPr>
                <w:rFonts w:ascii="Gotham Book" w:hAnsi="Gotham Book"/>
                <w:color w:val="006385"/>
                <w:spacing w:val="-12"/>
                <w:szCs w:val="20"/>
              </w:rPr>
              <w:t xml:space="preserve"> </w:t>
            </w:r>
            <w:r w:rsidRPr="007155C1">
              <w:rPr>
                <w:rFonts w:ascii="Gotham Book" w:hAnsi="Gotham Book"/>
                <w:color w:val="006385"/>
                <w:spacing w:val="-2"/>
                <w:szCs w:val="20"/>
              </w:rPr>
              <w:t>managing</w:t>
            </w:r>
            <w:r w:rsidRPr="007155C1">
              <w:rPr>
                <w:rFonts w:ascii="Gotham Book" w:hAnsi="Gotham Book"/>
                <w:color w:val="006385"/>
                <w:spacing w:val="-13"/>
                <w:szCs w:val="20"/>
              </w:rPr>
              <w:t xml:space="preserve"> </w:t>
            </w:r>
            <w:r w:rsidRPr="007155C1">
              <w:rPr>
                <w:rFonts w:ascii="Gotham Book" w:hAnsi="Gotham Book"/>
                <w:color w:val="006385"/>
                <w:spacing w:val="-2"/>
                <w:szCs w:val="20"/>
              </w:rPr>
              <w:t>reservoirs</w:t>
            </w:r>
            <w:r w:rsidRPr="007155C1">
              <w:rPr>
                <w:rFonts w:ascii="Gotham Book" w:hAnsi="Gotham Book"/>
                <w:color w:val="006385"/>
                <w:spacing w:val="-12"/>
                <w:szCs w:val="20"/>
              </w:rPr>
              <w:t xml:space="preserve"> </w:t>
            </w:r>
            <w:r w:rsidRPr="007155C1">
              <w:rPr>
                <w:rFonts w:ascii="Gotham Book" w:hAnsi="Gotham Book"/>
                <w:color w:val="006385"/>
                <w:spacing w:val="-2"/>
                <w:szCs w:val="20"/>
              </w:rPr>
              <w:t xml:space="preserve">for </w:t>
            </w:r>
            <w:r w:rsidRPr="007155C1">
              <w:rPr>
                <w:rFonts w:ascii="Gotham Book" w:hAnsi="Gotham Book"/>
                <w:color w:val="006385"/>
                <w:szCs w:val="20"/>
              </w:rPr>
              <w:t>control</w:t>
            </w:r>
            <w:r w:rsidRPr="007155C1">
              <w:rPr>
                <w:rFonts w:ascii="Gotham Book" w:hAnsi="Gotham Book"/>
                <w:color w:val="006385"/>
                <w:spacing w:val="-9"/>
                <w:szCs w:val="20"/>
              </w:rPr>
              <w:t xml:space="preserve"> </w:t>
            </w:r>
            <w:r w:rsidRPr="007155C1">
              <w:rPr>
                <w:rFonts w:ascii="Gotham Book" w:hAnsi="Gotham Book"/>
                <w:color w:val="006385"/>
                <w:szCs w:val="20"/>
              </w:rPr>
              <w:t>of</w:t>
            </w:r>
            <w:r w:rsidRPr="007155C1">
              <w:rPr>
                <w:rFonts w:ascii="Gotham Book" w:hAnsi="Gotham Book"/>
                <w:color w:val="006385"/>
                <w:spacing w:val="-9"/>
                <w:szCs w:val="20"/>
              </w:rPr>
              <w:t xml:space="preserve"> </w:t>
            </w:r>
            <w:r w:rsidRPr="007155C1">
              <w:rPr>
                <w:rFonts w:ascii="Gotham Book" w:hAnsi="Gotham Book"/>
                <w:color w:val="006385"/>
                <w:szCs w:val="20"/>
              </w:rPr>
              <w:t>pathogen</w:t>
            </w:r>
            <w:r w:rsidRPr="007155C1">
              <w:rPr>
                <w:rFonts w:ascii="Gotham Book" w:hAnsi="Gotham Book"/>
                <w:color w:val="006385"/>
                <w:spacing w:val="-9"/>
                <w:szCs w:val="20"/>
              </w:rPr>
              <w:t xml:space="preserve"> </w:t>
            </w:r>
            <w:r w:rsidRPr="007155C1">
              <w:rPr>
                <w:rFonts w:ascii="Gotham Book" w:hAnsi="Gotham Book"/>
                <w:color w:val="006385"/>
                <w:szCs w:val="20"/>
              </w:rPr>
              <w:t>risk</w:t>
            </w:r>
            <w:r w:rsidRPr="007155C1">
              <w:rPr>
                <w:rFonts w:ascii="Gotham Book" w:hAnsi="Gotham Book"/>
                <w:color w:val="006385"/>
                <w:spacing w:val="-9"/>
                <w:szCs w:val="20"/>
              </w:rPr>
              <w:t xml:space="preserve"> </w:t>
            </w:r>
            <w:r w:rsidRPr="007155C1">
              <w:rPr>
                <w:rFonts w:ascii="Gotham Book" w:hAnsi="Gotham Book"/>
                <w:color w:val="006385"/>
                <w:szCs w:val="20"/>
              </w:rPr>
              <w:t>(and</w:t>
            </w:r>
            <w:r w:rsidRPr="007155C1">
              <w:rPr>
                <w:rFonts w:ascii="Gotham Book" w:hAnsi="Gotham Book"/>
                <w:color w:val="006385"/>
                <w:spacing w:val="-9"/>
                <w:szCs w:val="20"/>
              </w:rPr>
              <w:t xml:space="preserve"> </w:t>
            </w:r>
            <w:r w:rsidRPr="007155C1">
              <w:rPr>
                <w:rFonts w:ascii="Gotham Book" w:hAnsi="Gotham Book"/>
                <w:color w:val="006385"/>
                <w:szCs w:val="20"/>
              </w:rPr>
              <w:t>LRVs)</w:t>
            </w:r>
          </w:p>
          <w:p w14:paraId="5F9E5E54" w14:textId="77777777" w:rsidR="004001B6" w:rsidRPr="007155C1" w:rsidRDefault="004001B6" w:rsidP="007155C1">
            <w:pPr>
              <w:spacing w:before="60" w:after="120" w:line="240" w:lineRule="atLeast"/>
              <w:rPr>
                <w:szCs w:val="20"/>
              </w:rPr>
            </w:pPr>
          </w:p>
          <w:p w14:paraId="59959741" w14:textId="77777777" w:rsidR="008F1FCA" w:rsidRPr="007155C1" w:rsidRDefault="008F1FCA" w:rsidP="007155C1">
            <w:pPr>
              <w:pStyle w:val="BodyText"/>
              <w:spacing w:before="60" w:after="120" w:line="240" w:lineRule="atLeast"/>
              <w:ind w:left="0" w:right="469"/>
              <w:rPr>
                <w:sz w:val="20"/>
                <w:szCs w:val="20"/>
              </w:rPr>
            </w:pPr>
            <w:r w:rsidRPr="007155C1">
              <w:rPr>
                <w:sz w:val="20"/>
                <w:szCs w:val="20"/>
              </w:rPr>
              <w:t>Reservoirs</w:t>
            </w:r>
            <w:r w:rsidRPr="007155C1">
              <w:rPr>
                <w:spacing w:val="-8"/>
                <w:sz w:val="20"/>
                <w:szCs w:val="20"/>
              </w:rPr>
              <w:t xml:space="preserve"> </w:t>
            </w:r>
            <w:r w:rsidRPr="007155C1">
              <w:rPr>
                <w:sz w:val="20"/>
                <w:szCs w:val="20"/>
              </w:rPr>
              <w:t>are</w:t>
            </w:r>
            <w:r w:rsidRPr="007155C1">
              <w:rPr>
                <w:spacing w:val="-8"/>
                <w:sz w:val="20"/>
                <w:szCs w:val="20"/>
              </w:rPr>
              <w:t xml:space="preserve"> </w:t>
            </w:r>
            <w:r w:rsidRPr="007155C1">
              <w:rPr>
                <w:sz w:val="20"/>
                <w:szCs w:val="20"/>
              </w:rPr>
              <w:t>a</w:t>
            </w:r>
            <w:r w:rsidRPr="007155C1">
              <w:rPr>
                <w:spacing w:val="-8"/>
                <w:sz w:val="20"/>
                <w:szCs w:val="20"/>
              </w:rPr>
              <w:t xml:space="preserve"> </w:t>
            </w:r>
            <w:r w:rsidRPr="007155C1">
              <w:rPr>
                <w:sz w:val="20"/>
                <w:szCs w:val="20"/>
              </w:rPr>
              <w:t>valuable</w:t>
            </w:r>
            <w:r w:rsidRPr="007155C1">
              <w:rPr>
                <w:spacing w:val="-8"/>
                <w:sz w:val="20"/>
                <w:szCs w:val="20"/>
              </w:rPr>
              <w:t xml:space="preserve"> </w:t>
            </w:r>
            <w:r w:rsidRPr="007155C1">
              <w:rPr>
                <w:sz w:val="20"/>
                <w:szCs w:val="20"/>
              </w:rPr>
              <w:t>barrier</w:t>
            </w:r>
            <w:r w:rsidRPr="007155C1">
              <w:rPr>
                <w:spacing w:val="-8"/>
                <w:sz w:val="20"/>
                <w:szCs w:val="20"/>
              </w:rPr>
              <w:t xml:space="preserve"> </w:t>
            </w:r>
            <w:r w:rsidRPr="007155C1">
              <w:rPr>
                <w:sz w:val="20"/>
                <w:szCs w:val="20"/>
              </w:rPr>
              <w:t>for</w:t>
            </w:r>
            <w:r w:rsidRPr="007155C1">
              <w:rPr>
                <w:spacing w:val="-8"/>
                <w:sz w:val="20"/>
                <w:szCs w:val="20"/>
              </w:rPr>
              <w:t xml:space="preserve"> </w:t>
            </w:r>
            <w:r w:rsidRPr="007155C1">
              <w:rPr>
                <w:sz w:val="20"/>
                <w:szCs w:val="20"/>
              </w:rPr>
              <w:t>pathogen</w:t>
            </w:r>
            <w:r w:rsidRPr="007155C1">
              <w:rPr>
                <w:spacing w:val="-8"/>
                <w:sz w:val="20"/>
                <w:szCs w:val="20"/>
              </w:rPr>
              <w:t xml:space="preserve"> </w:t>
            </w:r>
            <w:r w:rsidRPr="007155C1">
              <w:rPr>
                <w:sz w:val="20"/>
                <w:szCs w:val="20"/>
              </w:rPr>
              <w:t>removal/inactivation</w:t>
            </w:r>
            <w:r w:rsidRPr="007155C1">
              <w:rPr>
                <w:spacing w:val="-8"/>
                <w:sz w:val="20"/>
                <w:szCs w:val="20"/>
              </w:rPr>
              <w:t xml:space="preserve"> </w:t>
            </w:r>
            <w:r w:rsidRPr="007155C1">
              <w:rPr>
                <w:sz w:val="20"/>
                <w:szCs w:val="20"/>
              </w:rPr>
              <w:t>and</w:t>
            </w:r>
            <w:r w:rsidRPr="007155C1">
              <w:rPr>
                <w:spacing w:val="-8"/>
                <w:sz w:val="20"/>
                <w:szCs w:val="20"/>
              </w:rPr>
              <w:t xml:space="preserve"> </w:t>
            </w:r>
            <w:r w:rsidRPr="007155C1">
              <w:rPr>
                <w:sz w:val="20"/>
                <w:szCs w:val="20"/>
              </w:rPr>
              <w:t>can</w:t>
            </w:r>
            <w:r w:rsidRPr="007155C1">
              <w:rPr>
                <w:spacing w:val="-8"/>
                <w:sz w:val="20"/>
                <w:szCs w:val="20"/>
              </w:rPr>
              <w:t xml:space="preserve"> </w:t>
            </w:r>
            <w:r w:rsidRPr="007155C1">
              <w:rPr>
                <w:sz w:val="20"/>
                <w:szCs w:val="20"/>
              </w:rPr>
              <w:t>contribute</w:t>
            </w:r>
            <w:r w:rsidRPr="007155C1">
              <w:rPr>
                <w:spacing w:val="-8"/>
                <w:sz w:val="20"/>
                <w:szCs w:val="20"/>
              </w:rPr>
              <w:t xml:space="preserve"> </w:t>
            </w:r>
            <w:r w:rsidRPr="007155C1">
              <w:rPr>
                <w:sz w:val="20"/>
                <w:szCs w:val="20"/>
              </w:rPr>
              <w:t>to the</w:t>
            </w:r>
            <w:r w:rsidRPr="007155C1">
              <w:rPr>
                <w:spacing w:val="-4"/>
                <w:sz w:val="20"/>
                <w:szCs w:val="20"/>
              </w:rPr>
              <w:t xml:space="preserve"> </w:t>
            </w:r>
            <w:r w:rsidRPr="007155C1">
              <w:rPr>
                <w:sz w:val="20"/>
                <w:szCs w:val="20"/>
              </w:rPr>
              <w:t>overall</w:t>
            </w:r>
            <w:r w:rsidRPr="007155C1">
              <w:rPr>
                <w:spacing w:val="-4"/>
                <w:sz w:val="20"/>
                <w:szCs w:val="20"/>
              </w:rPr>
              <w:t xml:space="preserve"> </w:t>
            </w:r>
            <w:r w:rsidRPr="007155C1">
              <w:rPr>
                <w:sz w:val="20"/>
                <w:szCs w:val="20"/>
              </w:rPr>
              <w:t>treatment</w:t>
            </w:r>
            <w:r w:rsidRPr="007155C1">
              <w:rPr>
                <w:spacing w:val="-4"/>
                <w:sz w:val="20"/>
                <w:szCs w:val="20"/>
              </w:rPr>
              <w:t xml:space="preserve"> </w:t>
            </w:r>
            <w:r w:rsidRPr="007155C1">
              <w:rPr>
                <w:sz w:val="20"/>
                <w:szCs w:val="20"/>
              </w:rPr>
              <w:t>target</w:t>
            </w:r>
            <w:r w:rsidRPr="007155C1">
              <w:rPr>
                <w:spacing w:val="-4"/>
                <w:sz w:val="20"/>
                <w:szCs w:val="20"/>
              </w:rPr>
              <w:t xml:space="preserve"> </w:t>
            </w:r>
            <w:r w:rsidRPr="007155C1">
              <w:rPr>
                <w:sz w:val="20"/>
                <w:szCs w:val="20"/>
              </w:rPr>
              <w:t>(expressed</w:t>
            </w:r>
            <w:r w:rsidRPr="007155C1">
              <w:rPr>
                <w:spacing w:val="-4"/>
                <w:sz w:val="20"/>
                <w:szCs w:val="20"/>
              </w:rPr>
              <w:t xml:space="preserve"> </w:t>
            </w:r>
            <w:r w:rsidRPr="007155C1">
              <w:rPr>
                <w:sz w:val="20"/>
                <w:szCs w:val="20"/>
              </w:rPr>
              <w:t>as</w:t>
            </w:r>
            <w:r w:rsidRPr="007155C1">
              <w:rPr>
                <w:spacing w:val="-4"/>
                <w:sz w:val="20"/>
                <w:szCs w:val="20"/>
              </w:rPr>
              <w:t xml:space="preserve"> </w:t>
            </w:r>
            <w:r w:rsidRPr="007155C1">
              <w:rPr>
                <w:sz w:val="20"/>
                <w:szCs w:val="20"/>
              </w:rPr>
              <w:t>LRVs)</w:t>
            </w:r>
            <w:r w:rsidRPr="007155C1">
              <w:rPr>
                <w:spacing w:val="-4"/>
                <w:sz w:val="20"/>
                <w:szCs w:val="20"/>
              </w:rPr>
              <w:t xml:space="preserve"> </w:t>
            </w:r>
            <w:r w:rsidRPr="007155C1">
              <w:rPr>
                <w:sz w:val="20"/>
                <w:szCs w:val="20"/>
              </w:rPr>
              <w:t>of</w:t>
            </w:r>
            <w:r w:rsidRPr="007155C1">
              <w:rPr>
                <w:spacing w:val="-4"/>
                <w:sz w:val="20"/>
                <w:szCs w:val="20"/>
              </w:rPr>
              <w:t xml:space="preserve"> </w:t>
            </w:r>
            <w:r w:rsidRPr="007155C1">
              <w:rPr>
                <w:sz w:val="20"/>
                <w:szCs w:val="20"/>
              </w:rPr>
              <w:t>a</w:t>
            </w:r>
            <w:r w:rsidRPr="007155C1">
              <w:rPr>
                <w:spacing w:val="-4"/>
                <w:sz w:val="20"/>
                <w:szCs w:val="20"/>
              </w:rPr>
              <w:t xml:space="preserve"> </w:t>
            </w:r>
            <w:r w:rsidRPr="007155C1">
              <w:rPr>
                <w:sz w:val="20"/>
                <w:szCs w:val="20"/>
              </w:rPr>
              <w:t>treatment</w:t>
            </w:r>
            <w:r w:rsidRPr="007155C1">
              <w:rPr>
                <w:spacing w:val="-4"/>
                <w:sz w:val="20"/>
                <w:szCs w:val="20"/>
              </w:rPr>
              <w:t xml:space="preserve"> </w:t>
            </w:r>
            <w:r w:rsidRPr="007155C1">
              <w:rPr>
                <w:sz w:val="20"/>
                <w:szCs w:val="20"/>
              </w:rPr>
              <w:t>train.</w:t>
            </w:r>
            <w:r w:rsidRPr="007155C1">
              <w:rPr>
                <w:spacing w:val="-4"/>
                <w:sz w:val="20"/>
                <w:szCs w:val="20"/>
              </w:rPr>
              <w:t xml:space="preserve"> </w:t>
            </w:r>
            <w:r w:rsidRPr="007155C1">
              <w:rPr>
                <w:sz w:val="20"/>
                <w:szCs w:val="20"/>
              </w:rPr>
              <w:t>When</w:t>
            </w:r>
            <w:r w:rsidRPr="007155C1">
              <w:rPr>
                <w:spacing w:val="-4"/>
                <w:sz w:val="20"/>
                <w:szCs w:val="20"/>
              </w:rPr>
              <w:t xml:space="preserve"> </w:t>
            </w:r>
            <w:r w:rsidRPr="007155C1">
              <w:rPr>
                <w:sz w:val="20"/>
                <w:szCs w:val="20"/>
              </w:rPr>
              <w:t xml:space="preserve">contributing to the LRV, it is essential that the pathogen removal performance of the reservoir be quantitatively evaluated for all relevant conditions. This will involve a site-specific evaluation of the </w:t>
            </w:r>
            <w:r w:rsidRPr="007155C1">
              <w:rPr>
                <w:b/>
                <w:bCs/>
                <w:sz w:val="20"/>
                <w:szCs w:val="20"/>
                <w:highlight w:val="yellow"/>
              </w:rPr>
              <w:t>likely</w:t>
            </w:r>
            <w:r w:rsidRPr="007155C1">
              <w:rPr>
                <w:b/>
                <w:bCs/>
                <w:sz w:val="20"/>
                <w:szCs w:val="20"/>
              </w:rPr>
              <w:t xml:space="preserve"> </w:t>
            </w:r>
            <w:r w:rsidRPr="007155C1">
              <w:rPr>
                <w:sz w:val="20"/>
                <w:szCs w:val="20"/>
              </w:rPr>
              <w:t>fate and transport of pathogens in the reservoir.</w:t>
            </w:r>
          </w:p>
          <w:p w14:paraId="5AD8712D" w14:textId="77777777" w:rsidR="008F1FCA" w:rsidRPr="007155C1" w:rsidRDefault="008F1FCA" w:rsidP="007155C1">
            <w:pPr>
              <w:pStyle w:val="BodyText"/>
              <w:spacing w:before="60" w:after="120" w:line="240" w:lineRule="atLeast"/>
              <w:ind w:left="0" w:right="358"/>
              <w:rPr>
                <w:sz w:val="20"/>
                <w:szCs w:val="20"/>
              </w:rPr>
            </w:pPr>
            <w:r w:rsidRPr="007155C1">
              <w:rPr>
                <w:sz w:val="20"/>
                <w:szCs w:val="20"/>
              </w:rPr>
              <w:t>Researchers have investigated the way in which pathogens move through reservoirs (Brookes et al. 2004). Some pathogens are settled by gravity if water is static. They may also</w:t>
            </w:r>
            <w:r w:rsidRPr="007155C1">
              <w:rPr>
                <w:spacing w:val="-7"/>
                <w:sz w:val="20"/>
                <w:szCs w:val="20"/>
              </w:rPr>
              <w:t xml:space="preserve"> </w:t>
            </w:r>
            <w:r w:rsidRPr="007155C1">
              <w:rPr>
                <w:sz w:val="20"/>
                <w:szCs w:val="20"/>
              </w:rPr>
              <w:t>be</w:t>
            </w:r>
            <w:r w:rsidRPr="007155C1">
              <w:rPr>
                <w:spacing w:val="-7"/>
                <w:sz w:val="20"/>
                <w:szCs w:val="20"/>
              </w:rPr>
              <w:t xml:space="preserve"> </w:t>
            </w:r>
            <w:r w:rsidRPr="007155C1">
              <w:rPr>
                <w:sz w:val="20"/>
                <w:szCs w:val="20"/>
              </w:rPr>
              <w:t>inactivated</w:t>
            </w:r>
            <w:r w:rsidRPr="007155C1">
              <w:rPr>
                <w:spacing w:val="-7"/>
                <w:sz w:val="20"/>
                <w:szCs w:val="20"/>
              </w:rPr>
              <w:t xml:space="preserve"> </w:t>
            </w:r>
            <w:r w:rsidRPr="007155C1">
              <w:rPr>
                <w:sz w:val="20"/>
                <w:szCs w:val="20"/>
              </w:rPr>
              <w:t>by</w:t>
            </w:r>
            <w:r w:rsidRPr="007155C1">
              <w:rPr>
                <w:spacing w:val="-7"/>
                <w:sz w:val="20"/>
                <w:szCs w:val="20"/>
              </w:rPr>
              <w:t xml:space="preserve"> </w:t>
            </w:r>
            <w:r w:rsidRPr="007155C1">
              <w:rPr>
                <w:sz w:val="20"/>
                <w:szCs w:val="20"/>
              </w:rPr>
              <w:t>temperature,</w:t>
            </w:r>
            <w:r w:rsidRPr="007155C1">
              <w:rPr>
                <w:spacing w:val="-7"/>
                <w:sz w:val="20"/>
                <w:szCs w:val="20"/>
              </w:rPr>
              <w:t xml:space="preserve"> </w:t>
            </w:r>
            <w:r w:rsidRPr="007155C1">
              <w:rPr>
                <w:sz w:val="20"/>
                <w:szCs w:val="20"/>
              </w:rPr>
              <w:t>sunlight</w:t>
            </w:r>
            <w:r w:rsidRPr="007155C1">
              <w:rPr>
                <w:spacing w:val="-7"/>
                <w:sz w:val="20"/>
                <w:szCs w:val="20"/>
              </w:rPr>
              <w:t xml:space="preserve"> </w:t>
            </w:r>
            <w:r w:rsidRPr="007155C1">
              <w:rPr>
                <w:sz w:val="20"/>
                <w:szCs w:val="20"/>
              </w:rPr>
              <w:t>and</w:t>
            </w:r>
            <w:r w:rsidRPr="007155C1">
              <w:rPr>
                <w:spacing w:val="-7"/>
                <w:sz w:val="20"/>
                <w:szCs w:val="20"/>
              </w:rPr>
              <w:t xml:space="preserve"> </w:t>
            </w:r>
            <w:r w:rsidRPr="007155C1">
              <w:rPr>
                <w:sz w:val="20"/>
                <w:szCs w:val="20"/>
              </w:rPr>
              <w:t>predation</w:t>
            </w:r>
            <w:r w:rsidRPr="007155C1">
              <w:rPr>
                <w:spacing w:val="-7"/>
                <w:sz w:val="20"/>
                <w:szCs w:val="20"/>
              </w:rPr>
              <w:t xml:space="preserve"> </w:t>
            </w:r>
            <w:r w:rsidRPr="007155C1">
              <w:rPr>
                <w:sz w:val="20"/>
                <w:szCs w:val="20"/>
              </w:rPr>
              <w:t>at</w:t>
            </w:r>
            <w:r w:rsidRPr="007155C1">
              <w:rPr>
                <w:spacing w:val="-7"/>
                <w:sz w:val="20"/>
                <w:szCs w:val="20"/>
              </w:rPr>
              <w:t xml:space="preserve"> </w:t>
            </w:r>
            <w:r w:rsidRPr="007155C1">
              <w:rPr>
                <w:sz w:val="20"/>
                <w:szCs w:val="20"/>
              </w:rPr>
              <w:t>varying</w:t>
            </w:r>
            <w:r w:rsidRPr="007155C1">
              <w:rPr>
                <w:spacing w:val="-7"/>
                <w:sz w:val="20"/>
                <w:szCs w:val="20"/>
              </w:rPr>
              <w:t xml:space="preserve"> </w:t>
            </w:r>
            <w:r w:rsidRPr="007155C1">
              <w:rPr>
                <w:sz w:val="20"/>
                <w:szCs w:val="20"/>
              </w:rPr>
              <w:t>rates.</w:t>
            </w:r>
            <w:r w:rsidRPr="007155C1">
              <w:rPr>
                <w:spacing w:val="-7"/>
                <w:sz w:val="20"/>
                <w:szCs w:val="20"/>
              </w:rPr>
              <w:t xml:space="preserve"> </w:t>
            </w:r>
            <w:r w:rsidRPr="007155C1">
              <w:rPr>
                <w:sz w:val="20"/>
                <w:szCs w:val="20"/>
              </w:rPr>
              <w:t>Pathogen</w:t>
            </w:r>
            <w:r w:rsidRPr="007155C1">
              <w:rPr>
                <w:spacing w:val="-7"/>
                <w:sz w:val="20"/>
                <w:szCs w:val="20"/>
              </w:rPr>
              <w:t xml:space="preserve"> </w:t>
            </w:r>
            <w:r w:rsidRPr="007155C1">
              <w:rPr>
                <w:sz w:val="20"/>
                <w:szCs w:val="20"/>
              </w:rPr>
              <w:lastRenderedPageBreak/>
              <w:t>risk can be reduced if water is stored for long enough. If waters are very clear and shallow, factors such as temperature and sunlight can also influence how much pathogens are reduced. This is particularly the case for organisms which are sensitive to UV light,</w:t>
            </w:r>
          </w:p>
          <w:p w14:paraId="3C7AC003" w14:textId="77777777" w:rsidR="008F1FCA" w:rsidRPr="007155C1" w:rsidRDefault="008F1FCA" w:rsidP="007155C1">
            <w:pPr>
              <w:spacing w:before="60" w:after="120" w:line="240" w:lineRule="atLeast"/>
              <w:rPr>
                <w:szCs w:val="20"/>
              </w:rPr>
            </w:pPr>
            <w:r w:rsidRPr="007155C1">
              <w:rPr>
                <w:szCs w:val="20"/>
              </w:rPr>
              <w:t>such</w:t>
            </w:r>
            <w:r w:rsidRPr="007155C1">
              <w:rPr>
                <w:spacing w:val="-2"/>
                <w:szCs w:val="20"/>
              </w:rPr>
              <w:t xml:space="preserve"> </w:t>
            </w:r>
            <w:r w:rsidRPr="007155C1">
              <w:rPr>
                <w:szCs w:val="20"/>
              </w:rPr>
              <w:t>as</w:t>
            </w:r>
            <w:r w:rsidRPr="007155C1">
              <w:rPr>
                <w:spacing w:val="-1"/>
                <w:szCs w:val="20"/>
              </w:rPr>
              <w:t xml:space="preserve"> </w:t>
            </w:r>
            <w:r w:rsidRPr="007155C1">
              <w:rPr>
                <w:b/>
                <w:bCs/>
                <w:szCs w:val="20"/>
                <w:highlight w:val="yellow"/>
              </w:rPr>
              <w:t>enteric bacteria and</w:t>
            </w:r>
            <w:r w:rsidRPr="007155C1">
              <w:rPr>
                <w:szCs w:val="20"/>
              </w:rPr>
              <w:t xml:space="preserve"> </w:t>
            </w:r>
            <w:r w:rsidRPr="007155C1">
              <w:rPr>
                <w:i/>
                <w:iCs/>
                <w:spacing w:val="-2"/>
                <w:szCs w:val="20"/>
              </w:rPr>
              <w:t>Cryptosporidium</w:t>
            </w:r>
            <w:r w:rsidRPr="007155C1">
              <w:rPr>
                <w:i/>
                <w:iCs/>
                <w:szCs w:val="20"/>
              </w:rPr>
              <w:t xml:space="preserve"> </w:t>
            </w:r>
            <w:r w:rsidRPr="007155C1">
              <w:rPr>
                <w:b/>
                <w:bCs/>
                <w:szCs w:val="20"/>
                <w:highlight w:val="yellow"/>
              </w:rPr>
              <w:t>oocysts</w:t>
            </w:r>
            <w:r w:rsidRPr="007155C1">
              <w:rPr>
                <w:spacing w:val="-2"/>
                <w:szCs w:val="20"/>
              </w:rPr>
              <w:t>.</w:t>
            </w:r>
          </w:p>
          <w:p w14:paraId="4C2505CF" w14:textId="77777777" w:rsidR="008F1FCA" w:rsidRPr="007155C1" w:rsidRDefault="008F1FCA" w:rsidP="007155C1">
            <w:pPr>
              <w:pStyle w:val="BodyText"/>
              <w:spacing w:before="60" w:after="120" w:line="240" w:lineRule="atLeast"/>
              <w:ind w:left="0" w:right="358"/>
              <w:rPr>
                <w:sz w:val="20"/>
                <w:szCs w:val="20"/>
              </w:rPr>
            </w:pPr>
            <w:r w:rsidRPr="007155C1">
              <w:rPr>
                <w:sz w:val="20"/>
                <w:szCs w:val="20"/>
              </w:rPr>
              <w:t>Under</w:t>
            </w:r>
            <w:r w:rsidRPr="007155C1">
              <w:rPr>
                <w:spacing w:val="-9"/>
                <w:sz w:val="20"/>
                <w:szCs w:val="20"/>
              </w:rPr>
              <w:t xml:space="preserve"> </w:t>
            </w:r>
            <w:r w:rsidRPr="007155C1">
              <w:rPr>
                <w:sz w:val="20"/>
                <w:szCs w:val="20"/>
              </w:rPr>
              <w:t>relatively</w:t>
            </w:r>
            <w:r w:rsidRPr="007155C1">
              <w:rPr>
                <w:spacing w:val="-9"/>
                <w:sz w:val="20"/>
                <w:szCs w:val="20"/>
              </w:rPr>
              <w:t xml:space="preserve"> </w:t>
            </w:r>
            <w:r w:rsidRPr="007155C1">
              <w:rPr>
                <w:sz w:val="20"/>
                <w:szCs w:val="20"/>
              </w:rPr>
              <w:t>low</w:t>
            </w:r>
            <w:r w:rsidRPr="007155C1">
              <w:rPr>
                <w:spacing w:val="-9"/>
                <w:sz w:val="20"/>
                <w:szCs w:val="20"/>
              </w:rPr>
              <w:t xml:space="preserve"> </w:t>
            </w:r>
            <w:r w:rsidRPr="007155C1">
              <w:rPr>
                <w:sz w:val="20"/>
                <w:szCs w:val="20"/>
              </w:rPr>
              <w:t>flow</w:t>
            </w:r>
            <w:r w:rsidRPr="007155C1">
              <w:rPr>
                <w:spacing w:val="-9"/>
                <w:sz w:val="20"/>
                <w:szCs w:val="20"/>
              </w:rPr>
              <w:t xml:space="preserve"> </w:t>
            </w:r>
            <w:r w:rsidRPr="007155C1">
              <w:rPr>
                <w:sz w:val="20"/>
                <w:szCs w:val="20"/>
              </w:rPr>
              <w:t>conditions,</w:t>
            </w:r>
            <w:r w:rsidRPr="007155C1">
              <w:rPr>
                <w:spacing w:val="-9"/>
                <w:sz w:val="20"/>
                <w:szCs w:val="20"/>
              </w:rPr>
              <w:t xml:space="preserve"> </w:t>
            </w:r>
            <w:r w:rsidRPr="007155C1">
              <w:rPr>
                <w:sz w:val="20"/>
                <w:szCs w:val="20"/>
              </w:rPr>
              <w:t>reservoirs</w:t>
            </w:r>
            <w:r w:rsidRPr="007155C1">
              <w:rPr>
                <w:spacing w:val="-9"/>
                <w:sz w:val="20"/>
                <w:szCs w:val="20"/>
              </w:rPr>
              <w:t xml:space="preserve"> </w:t>
            </w:r>
            <w:r w:rsidRPr="007155C1">
              <w:rPr>
                <w:sz w:val="20"/>
                <w:szCs w:val="20"/>
              </w:rPr>
              <w:t>can</w:t>
            </w:r>
            <w:r w:rsidRPr="007155C1">
              <w:rPr>
                <w:spacing w:val="-9"/>
                <w:sz w:val="20"/>
                <w:szCs w:val="20"/>
              </w:rPr>
              <w:t xml:space="preserve"> </w:t>
            </w:r>
            <w:r w:rsidRPr="007155C1">
              <w:rPr>
                <w:sz w:val="20"/>
                <w:szCs w:val="20"/>
              </w:rPr>
              <w:t>provide</w:t>
            </w:r>
            <w:r w:rsidRPr="007155C1">
              <w:rPr>
                <w:spacing w:val="-9"/>
                <w:sz w:val="20"/>
                <w:szCs w:val="20"/>
              </w:rPr>
              <w:t xml:space="preserve"> </w:t>
            </w:r>
            <w:r w:rsidRPr="007155C1">
              <w:rPr>
                <w:sz w:val="20"/>
                <w:szCs w:val="20"/>
              </w:rPr>
              <w:t>good</w:t>
            </w:r>
            <w:r w:rsidRPr="007155C1">
              <w:rPr>
                <w:spacing w:val="-9"/>
                <w:sz w:val="20"/>
                <w:szCs w:val="20"/>
              </w:rPr>
              <w:t xml:space="preserve"> </w:t>
            </w:r>
            <w:r w:rsidRPr="007155C1">
              <w:rPr>
                <w:sz w:val="20"/>
                <w:szCs w:val="20"/>
              </w:rPr>
              <w:t>removal</w:t>
            </w:r>
            <w:r w:rsidRPr="007155C1">
              <w:rPr>
                <w:spacing w:val="-9"/>
                <w:sz w:val="20"/>
                <w:szCs w:val="20"/>
              </w:rPr>
              <w:t xml:space="preserve"> </w:t>
            </w:r>
            <w:r w:rsidRPr="007155C1">
              <w:rPr>
                <w:sz w:val="20"/>
                <w:szCs w:val="20"/>
              </w:rPr>
              <w:t>when</w:t>
            </w:r>
            <w:r w:rsidRPr="007155C1">
              <w:rPr>
                <w:spacing w:val="-9"/>
                <w:sz w:val="20"/>
                <w:szCs w:val="20"/>
              </w:rPr>
              <w:t xml:space="preserve"> </w:t>
            </w:r>
            <w:r w:rsidRPr="007155C1">
              <w:rPr>
                <w:sz w:val="20"/>
                <w:szCs w:val="20"/>
              </w:rPr>
              <w:t>pathogen ingress occurs some distance from the offtake. However, in practice reservoir storage barriers can be compromised by:</w:t>
            </w:r>
          </w:p>
          <w:p w14:paraId="435CC46B" w14:textId="77777777" w:rsidR="008F1FCA" w:rsidRPr="007155C1" w:rsidRDefault="008F1FCA" w:rsidP="00783B7F">
            <w:pPr>
              <w:pStyle w:val="ListParagraph"/>
              <w:widowControl w:val="0"/>
              <w:numPr>
                <w:ilvl w:val="0"/>
                <w:numId w:val="26"/>
              </w:numPr>
              <w:tabs>
                <w:tab w:val="left" w:pos="382"/>
              </w:tabs>
              <w:autoSpaceDE w:val="0"/>
              <w:autoSpaceDN w:val="0"/>
              <w:spacing w:before="60" w:after="120" w:line="240" w:lineRule="atLeast"/>
              <w:ind w:left="607" w:hanging="225"/>
              <w:rPr>
                <w:szCs w:val="20"/>
              </w:rPr>
            </w:pPr>
            <w:r w:rsidRPr="007155C1">
              <w:rPr>
                <w:szCs w:val="20"/>
              </w:rPr>
              <w:t>waterfowl</w:t>
            </w:r>
            <w:r w:rsidRPr="007155C1">
              <w:rPr>
                <w:spacing w:val="-9"/>
                <w:szCs w:val="20"/>
              </w:rPr>
              <w:t xml:space="preserve"> </w:t>
            </w:r>
            <w:r w:rsidRPr="007155C1">
              <w:rPr>
                <w:szCs w:val="20"/>
              </w:rPr>
              <w:t>perching</w:t>
            </w:r>
            <w:r w:rsidRPr="007155C1">
              <w:rPr>
                <w:spacing w:val="-6"/>
                <w:szCs w:val="20"/>
              </w:rPr>
              <w:t xml:space="preserve"> </w:t>
            </w:r>
            <w:r w:rsidRPr="007155C1">
              <w:rPr>
                <w:szCs w:val="20"/>
              </w:rPr>
              <w:t>on</w:t>
            </w:r>
            <w:r w:rsidRPr="007155C1">
              <w:rPr>
                <w:spacing w:val="-6"/>
                <w:szCs w:val="20"/>
              </w:rPr>
              <w:t xml:space="preserve"> </w:t>
            </w:r>
            <w:r w:rsidRPr="007155C1">
              <w:rPr>
                <w:szCs w:val="20"/>
              </w:rPr>
              <w:t>offtake</w:t>
            </w:r>
            <w:r w:rsidRPr="007155C1">
              <w:rPr>
                <w:spacing w:val="-6"/>
                <w:szCs w:val="20"/>
              </w:rPr>
              <w:t xml:space="preserve"> </w:t>
            </w:r>
            <w:r w:rsidRPr="007155C1">
              <w:rPr>
                <w:spacing w:val="-2"/>
                <w:szCs w:val="20"/>
              </w:rPr>
              <w:t>infrastructure</w:t>
            </w:r>
          </w:p>
          <w:p w14:paraId="58E81E20" w14:textId="77777777" w:rsidR="008F1FCA" w:rsidRPr="007155C1" w:rsidRDefault="008F1FCA" w:rsidP="00783B7F">
            <w:pPr>
              <w:pStyle w:val="ListParagraph"/>
              <w:widowControl w:val="0"/>
              <w:numPr>
                <w:ilvl w:val="0"/>
                <w:numId w:val="26"/>
              </w:numPr>
              <w:tabs>
                <w:tab w:val="left" w:pos="382"/>
              </w:tabs>
              <w:autoSpaceDE w:val="0"/>
              <w:autoSpaceDN w:val="0"/>
              <w:spacing w:before="60" w:after="120" w:line="240" w:lineRule="atLeast"/>
              <w:ind w:left="607" w:hanging="225"/>
              <w:rPr>
                <w:szCs w:val="20"/>
              </w:rPr>
            </w:pPr>
            <w:r w:rsidRPr="007155C1">
              <w:rPr>
                <w:szCs w:val="20"/>
              </w:rPr>
              <w:t>public</w:t>
            </w:r>
            <w:r w:rsidRPr="007155C1">
              <w:rPr>
                <w:spacing w:val="-6"/>
                <w:szCs w:val="20"/>
              </w:rPr>
              <w:t xml:space="preserve"> </w:t>
            </w:r>
            <w:r w:rsidRPr="007155C1">
              <w:rPr>
                <w:szCs w:val="20"/>
              </w:rPr>
              <w:t>access,</w:t>
            </w:r>
            <w:r w:rsidRPr="007155C1">
              <w:rPr>
                <w:spacing w:val="-3"/>
                <w:szCs w:val="20"/>
              </w:rPr>
              <w:t xml:space="preserve"> </w:t>
            </w:r>
            <w:r w:rsidRPr="007155C1">
              <w:rPr>
                <w:szCs w:val="20"/>
              </w:rPr>
              <w:t>such</w:t>
            </w:r>
            <w:r w:rsidRPr="007155C1">
              <w:rPr>
                <w:spacing w:val="-3"/>
                <w:szCs w:val="20"/>
              </w:rPr>
              <w:t xml:space="preserve"> </w:t>
            </w:r>
            <w:r w:rsidRPr="007155C1">
              <w:rPr>
                <w:szCs w:val="20"/>
              </w:rPr>
              <w:t>as</w:t>
            </w:r>
            <w:r w:rsidRPr="007155C1">
              <w:rPr>
                <w:spacing w:val="-4"/>
                <w:szCs w:val="20"/>
              </w:rPr>
              <w:t xml:space="preserve"> </w:t>
            </w:r>
            <w:r w:rsidRPr="007155C1">
              <w:rPr>
                <w:szCs w:val="20"/>
              </w:rPr>
              <w:t>recreation</w:t>
            </w:r>
            <w:r w:rsidRPr="007155C1">
              <w:rPr>
                <w:spacing w:val="-3"/>
                <w:szCs w:val="20"/>
              </w:rPr>
              <w:t xml:space="preserve"> </w:t>
            </w:r>
            <w:r w:rsidRPr="007155C1">
              <w:rPr>
                <w:szCs w:val="20"/>
              </w:rPr>
              <w:t>close</w:t>
            </w:r>
            <w:r w:rsidRPr="007155C1">
              <w:rPr>
                <w:spacing w:val="-3"/>
                <w:szCs w:val="20"/>
              </w:rPr>
              <w:t xml:space="preserve"> </w:t>
            </w:r>
            <w:r w:rsidRPr="007155C1">
              <w:rPr>
                <w:szCs w:val="20"/>
              </w:rPr>
              <w:t>to</w:t>
            </w:r>
            <w:r w:rsidRPr="007155C1">
              <w:rPr>
                <w:spacing w:val="-4"/>
                <w:szCs w:val="20"/>
              </w:rPr>
              <w:t xml:space="preserve"> </w:t>
            </w:r>
            <w:r w:rsidRPr="007155C1">
              <w:rPr>
                <w:szCs w:val="20"/>
              </w:rPr>
              <w:t>water</w:t>
            </w:r>
            <w:r w:rsidRPr="007155C1">
              <w:rPr>
                <w:spacing w:val="-3"/>
                <w:szCs w:val="20"/>
              </w:rPr>
              <w:t xml:space="preserve"> </w:t>
            </w:r>
            <w:r w:rsidRPr="007155C1">
              <w:rPr>
                <w:szCs w:val="20"/>
              </w:rPr>
              <w:t>supply</w:t>
            </w:r>
            <w:r w:rsidRPr="007155C1">
              <w:rPr>
                <w:spacing w:val="-3"/>
                <w:szCs w:val="20"/>
              </w:rPr>
              <w:t xml:space="preserve"> </w:t>
            </w:r>
            <w:r w:rsidRPr="007155C1">
              <w:rPr>
                <w:spacing w:val="-2"/>
                <w:szCs w:val="20"/>
              </w:rPr>
              <w:t>offtakes</w:t>
            </w:r>
          </w:p>
          <w:p w14:paraId="5BD8A8FC" w14:textId="77777777" w:rsidR="008F1FCA" w:rsidRPr="007155C1" w:rsidRDefault="008F1FCA" w:rsidP="00783B7F">
            <w:pPr>
              <w:pStyle w:val="ListParagraph"/>
              <w:widowControl w:val="0"/>
              <w:numPr>
                <w:ilvl w:val="0"/>
                <w:numId w:val="26"/>
              </w:numPr>
              <w:tabs>
                <w:tab w:val="left" w:pos="382"/>
              </w:tabs>
              <w:autoSpaceDE w:val="0"/>
              <w:autoSpaceDN w:val="0"/>
              <w:spacing w:before="60" w:after="120" w:line="240" w:lineRule="atLeast"/>
              <w:ind w:right="749"/>
              <w:rPr>
                <w:szCs w:val="20"/>
              </w:rPr>
            </w:pPr>
            <w:r w:rsidRPr="007155C1">
              <w:rPr>
                <w:szCs w:val="20"/>
              </w:rPr>
              <w:t>short</w:t>
            </w:r>
            <w:r w:rsidRPr="007155C1">
              <w:rPr>
                <w:spacing w:val="-10"/>
                <w:szCs w:val="20"/>
              </w:rPr>
              <w:t xml:space="preserve"> </w:t>
            </w:r>
            <w:r w:rsidRPr="007155C1">
              <w:rPr>
                <w:szCs w:val="20"/>
              </w:rPr>
              <w:t>circuiting</w:t>
            </w:r>
            <w:r w:rsidRPr="007155C1">
              <w:rPr>
                <w:spacing w:val="-10"/>
                <w:szCs w:val="20"/>
              </w:rPr>
              <w:t xml:space="preserve"> </w:t>
            </w:r>
            <w:r w:rsidRPr="007155C1">
              <w:rPr>
                <w:szCs w:val="20"/>
              </w:rPr>
              <w:t>through</w:t>
            </w:r>
            <w:r w:rsidRPr="007155C1">
              <w:rPr>
                <w:spacing w:val="-10"/>
                <w:szCs w:val="20"/>
              </w:rPr>
              <w:t xml:space="preserve"> </w:t>
            </w:r>
            <w:r w:rsidRPr="007155C1">
              <w:rPr>
                <w:szCs w:val="20"/>
              </w:rPr>
              <w:t>a</w:t>
            </w:r>
            <w:r w:rsidRPr="007155C1">
              <w:rPr>
                <w:spacing w:val="-10"/>
                <w:szCs w:val="20"/>
              </w:rPr>
              <w:t xml:space="preserve"> </w:t>
            </w:r>
            <w:r w:rsidRPr="007155C1">
              <w:rPr>
                <w:szCs w:val="20"/>
              </w:rPr>
              <w:t>combination</w:t>
            </w:r>
            <w:r w:rsidRPr="007155C1">
              <w:rPr>
                <w:spacing w:val="-10"/>
                <w:szCs w:val="20"/>
              </w:rPr>
              <w:t xml:space="preserve"> </w:t>
            </w:r>
            <w:r w:rsidRPr="007155C1">
              <w:rPr>
                <w:szCs w:val="20"/>
              </w:rPr>
              <w:t>of</w:t>
            </w:r>
            <w:r w:rsidRPr="007155C1">
              <w:rPr>
                <w:spacing w:val="-10"/>
                <w:szCs w:val="20"/>
              </w:rPr>
              <w:t xml:space="preserve"> </w:t>
            </w:r>
            <w:r w:rsidRPr="007155C1">
              <w:rPr>
                <w:szCs w:val="20"/>
              </w:rPr>
              <w:t>hydraulic</w:t>
            </w:r>
            <w:r w:rsidRPr="007155C1">
              <w:rPr>
                <w:spacing w:val="-10"/>
                <w:szCs w:val="20"/>
              </w:rPr>
              <w:t xml:space="preserve"> </w:t>
            </w:r>
            <w:r w:rsidRPr="007155C1">
              <w:rPr>
                <w:szCs w:val="20"/>
              </w:rPr>
              <w:t>forcing</w:t>
            </w:r>
            <w:r w:rsidRPr="007155C1">
              <w:rPr>
                <w:spacing w:val="-10"/>
                <w:szCs w:val="20"/>
              </w:rPr>
              <w:t xml:space="preserve"> </w:t>
            </w:r>
            <w:r w:rsidRPr="007155C1">
              <w:rPr>
                <w:szCs w:val="20"/>
              </w:rPr>
              <w:t>and</w:t>
            </w:r>
            <w:r w:rsidRPr="007155C1">
              <w:rPr>
                <w:spacing w:val="-10"/>
                <w:szCs w:val="20"/>
              </w:rPr>
              <w:t xml:space="preserve"> </w:t>
            </w:r>
            <w:r w:rsidRPr="007155C1">
              <w:rPr>
                <w:szCs w:val="20"/>
              </w:rPr>
              <w:t>temperature/density- related buoyancy especially following rain events</w:t>
            </w:r>
          </w:p>
          <w:p w14:paraId="21D7B2F3" w14:textId="77777777" w:rsidR="008F1FCA" w:rsidRPr="007155C1" w:rsidRDefault="008F1FCA" w:rsidP="00783B7F">
            <w:pPr>
              <w:pStyle w:val="ListParagraph"/>
              <w:widowControl w:val="0"/>
              <w:numPr>
                <w:ilvl w:val="0"/>
                <w:numId w:val="26"/>
              </w:numPr>
              <w:tabs>
                <w:tab w:val="left" w:pos="382"/>
              </w:tabs>
              <w:autoSpaceDE w:val="0"/>
              <w:autoSpaceDN w:val="0"/>
              <w:spacing w:before="60" w:after="120" w:line="240" w:lineRule="atLeast"/>
              <w:ind w:right="1322"/>
              <w:rPr>
                <w:szCs w:val="20"/>
              </w:rPr>
            </w:pPr>
            <w:r w:rsidRPr="007155C1">
              <w:rPr>
                <w:szCs w:val="20"/>
              </w:rPr>
              <w:t>resuspension</w:t>
            </w:r>
            <w:r w:rsidRPr="007155C1">
              <w:rPr>
                <w:spacing w:val="-5"/>
                <w:szCs w:val="20"/>
              </w:rPr>
              <w:t xml:space="preserve"> </w:t>
            </w:r>
            <w:r w:rsidRPr="007155C1">
              <w:rPr>
                <w:szCs w:val="20"/>
              </w:rPr>
              <w:t>of</w:t>
            </w:r>
            <w:r w:rsidRPr="007155C1">
              <w:rPr>
                <w:spacing w:val="-5"/>
                <w:szCs w:val="20"/>
              </w:rPr>
              <w:t xml:space="preserve"> </w:t>
            </w:r>
            <w:r w:rsidRPr="007155C1">
              <w:rPr>
                <w:szCs w:val="20"/>
              </w:rPr>
              <w:t>sediments</w:t>
            </w:r>
            <w:r w:rsidRPr="007155C1">
              <w:rPr>
                <w:spacing w:val="-5"/>
                <w:szCs w:val="20"/>
              </w:rPr>
              <w:t xml:space="preserve"> </w:t>
            </w:r>
            <w:r w:rsidRPr="007155C1">
              <w:rPr>
                <w:szCs w:val="20"/>
              </w:rPr>
              <w:t>containing</w:t>
            </w:r>
            <w:r w:rsidRPr="007155C1">
              <w:rPr>
                <w:spacing w:val="-5"/>
                <w:szCs w:val="20"/>
              </w:rPr>
              <w:t xml:space="preserve"> </w:t>
            </w:r>
            <w:r w:rsidRPr="007155C1">
              <w:rPr>
                <w:szCs w:val="20"/>
              </w:rPr>
              <w:t>pathogens</w:t>
            </w:r>
            <w:r w:rsidRPr="007155C1">
              <w:rPr>
                <w:spacing w:val="-5"/>
                <w:szCs w:val="20"/>
              </w:rPr>
              <w:t xml:space="preserve"> </w:t>
            </w:r>
            <w:r w:rsidRPr="007155C1">
              <w:rPr>
                <w:szCs w:val="20"/>
              </w:rPr>
              <w:t>that</w:t>
            </w:r>
            <w:r w:rsidRPr="007155C1">
              <w:rPr>
                <w:spacing w:val="-5"/>
                <w:szCs w:val="20"/>
              </w:rPr>
              <w:t xml:space="preserve"> </w:t>
            </w:r>
            <w:r w:rsidRPr="007155C1">
              <w:rPr>
                <w:szCs w:val="20"/>
              </w:rPr>
              <w:t>are</w:t>
            </w:r>
            <w:r w:rsidRPr="007155C1">
              <w:rPr>
                <w:spacing w:val="-5"/>
                <w:szCs w:val="20"/>
              </w:rPr>
              <w:t xml:space="preserve"> </w:t>
            </w:r>
            <w:r w:rsidRPr="007155C1">
              <w:rPr>
                <w:szCs w:val="20"/>
              </w:rPr>
              <w:t>able</w:t>
            </w:r>
            <w:r w:rsidRPr="007155C1">
              <w:rPr>
                <w:spacing w:val="-5"/>
                <w:szCs w:val="20"/>
              </w:rPr>
              <w:t xml:space="preserve"> </w:t>
            </w:r>
            <w:r w:rsidRPr="007155C1">
              <w:rPr>
                <w:szCs w:val="20"/>
              </w:rPr>
              <w:t>to</w:t>
            </w:r>
            <w:r w:rsidRPr="007155C1">
              <w:rPr>
                <w:spacing w:val="-5"/>
                <w:szCs w:val="20"/>
              </w:rPr>
              <w:t xml:space="preserve"> </w:t>
            </w:r>
            <w:r w:rsidRPr="007155C1">
              <w:rPr>
                <w:szCs w:val="20"/>
              </w:rPr>
              <w:t>survive</w:t>
            </w:r>
            <w:r w:rsidRPr="007155C1">
              <w:rPr>
                <w:spacing w:val="-5"/>
                <w:szCs w:val="20"/>
              </w:rPr>
              <w:t xml:space="preserve"> </w:t>
            </w:r>
            <w:r w:rsidRPr="007155C1">
              <w:rPr>
                <w:szCs w:val="20"/>
              </w:rPr>
              <w:t>in</w:t>
            </w:r>
            <w:r w:rsidRPr="007155C1">
              <w:rPr>
                <w:spacing w:val="-5"/>
                <w:szCs w:val="20"/>
              </w:rPr>
              <w:t xml:space="preserve"> </w:t>
            </w:r>
            <w:r w:rsidRPr="007155C1">
              <w:rPr>
                <w:szCs w:val="20"/>
              </w:rPr>
              <w:t>the environment following rain-events and rapid inflows into reservoirs.</w:t>
            </w:r>
          </w:p>
          <w:p w14:paraId="6AF8E13A" w14:textId="77777777" w:rsidR="008F1FCA" w:rsidRPr="007155C1" w:rsidRDefault="008F1FCA" w:rsidP="007155C1">
            <w:pPr>
              <w:pStyle w:val="BodyText"/>
              <w:spacing w:before="60" w:after="120" w:line="240" w:lineRule="atLeast"/>
              <w:ind w:left="62" w:right="469"/>
              <w:rPr>
                <w:sz w:val="20"/>
                <w:szCs w:val="20"/>
              </w:rPr>
            </w:pPr>
            <w:r w:rsidRPr="007155C1">
              <w:rPr>
                <w:sz w:val="20"/>
                <w:szCs w:val="20"/>
              </w:rPr>
              <w:t>To</w:t>
            </w:r>
            <w:r w:rsidRPr="007155C1">
              <w:rPr>
                <w:spacing w:val="-7"/>
                <w:sz w:val="20"/>
                <w:szCs w:val="20"/>
              </w:rPr>
              <w:t xml:space="preserve"> </w:t>
            </w:r>
            <w:r w:rsidRPr="007155C1">
              <w:rPr>
                <w:sz w:val="20"/>
                <w:szCs w:val="20"/>
              </w:rPr>
              <w:t>be</w:t>
            </w:r>
            <w:r w:rsidRPr="007155C1">
              <w:rPr>
                <w:spacing w:val="-7"/>
                <w:sz w:val="20"/>
                <w:szCs w:val="20"/>
              </w:rPr>
              <w:t xml:space="preserve"> </w:t>
            </w:r>
            <w:r w:rsidRPr="007155C1">
              <w:rPr>
                <w:sz w:val="20"/>
                <w:szCs w:val="20"/>
              </w:rPr>
              <w:t>confident</w:t>
            </w:r>
            <w:r w:rsidRPr="007155C1">
              <w:rPr>
                <w:spacing w:val="-7"/>
                <w:sz w:val="20"/>
                <w:szCs w:val="20"/>
              </w:rPr>
              <w:t xml:space="preserve"> </w:t>
            </w:r>
            <w:r w:rsidRPr="007155C1">
              <w:rPr>
                <w:sz w:val="20"/>
                <w:szCs w:val="20"/>
              </w:rPr>
              <w:t>in</w:t>
            </w:r>
            <w:r w:rsidRPr="007155C1">
              <w:rPr>
                <w:spacing w:val="-7"/>
                <w:sz w:val="20"/>
                <w:szCs w:val="20"/>
              </w:rPr>
              <w:t xml:space="preserve"> </w:t>
            </w:r>
            <w:r w:rsidRPr="007155C1">
              <w:rPr>
                <w:sz w:val="20"/>
                <w:szCs w:val="20"/>
              </w:rPr>
              <w:t>the</w:t>
            </w:r>
            <w:r w:rsidRPr="007155C1">
              <w:rPr>
                <w:spacing w:val="-7"/>
                <w:sz w:val="20"/>
                <w:szCs w:val="20"/>
              </w:rPr>
              <w:t xml:space="preserve"> </w:t>
            </w:r>
            <w:r w:rsidRPr="007155C1">
              <w:rPr>
                <w:sz w:val="20"/>
                <w:szCs w:val="20"/>
              </w:rPr>
              <w:t>ability</w:t>
            </w:r>
            <w:r w:rsidRPr="007155C1">
              <w:rPr>
                <w:spacing w:val="-7"/>
                <w:sz w:val="20"/>
                <w:szCs w:val="20"/>
              </w:rPr>
              <w:t xml:space="preserve"> </w:t>
            </w:r>
            <w:r w:rsidRPr="007155C1">
              <w:rPr>
                <w:sz w:val="20"/>
                <w:szCs w:val="20"/>
              </w:rPr>
              <w:t>of</w:t>
            </w:r>
            <w:r w:rsidRPr="007155C1">
              <w:rPr>
                <w:spacing w:val="-7"/>
                <w:sz w:val="20"/>
                <w:szCs w:val="20"/>
              </w:rPr>
              <w:t xml:space="preserve"> </w:t>
            </w:r>
            <w:r w:rsidRPr="007155C1">
              <w:rPr>
                <w:sz w:val="20"/>
                <w:szCs w:val="20"/>
              </w:rPr>
              <w:t>a</w:t>
            </w:r>
            <w:r w:rsidRPr="007155C1">
              <w:rPr>
                <w:spacing w:val="-7"/>
                <w:sz w:val="20"/>
                <w:szCs w:val="20"/>
              </w:rPr>
              <w:t xml:space="preserve"> </w:t>
            </w:r>
            <w:r w:rsidRPr="007155C1">
              <w:rPr>
                <w:sz w:val="20"/>
                <w:szCs w:val="20"/>
              </w:rPr>
              <w:t>reservoir</w:t>
            </w:r>
            <w:r w:rsidRPr="007155C1">
              <w:rPr>
                <w:spacing w:val="-7"/>
                <w:sz w:val="20"/>
                <w:szCs w:val="20"/>
              </w:rPr>
              <w:t xml:space="preserve"> </w:t>
            </w:r>
            <w:r w:rsidRPr="007155C1">
              <w:rPr>
                <w:sz w:val="20"/>
                <w:szCs w:val="20"/>
              </w:rPr>
              <w:t>to</w:t>
            </w:r>
            <w:r w:rsidRPr="007155C1">
              <w:rPr>
                <w:spacing w:val="-7"/>
                <w:sz w:val="20"/>
                <w:szCs w:val="20"/>
              </w:rPr>
              <w:t xml:space="preserve"> </w:t>
            </w:r>
            <w:r w:rsidRPr="007155C1">
              <w:rPr>
                <w:sz w:val="20"/>
                <w:szCs w:val="20"/>
              </w:rPr>
              <w:t>contribute</w:t>
            </w:r>
            <w:r w:rsidRPr="007155C1">
              <w:rPr>
                <w:spacing w:val="-7"/>
                <w:sz w:val="20"/>
                <w:szCs w:val="20"/>
              </w:rPr>
              <w:t xml:space="preserve"> </w:t>
            </w:r>
            <w:r w:rsidRPr="007155C1">
              <w:rPr>
                <w:sz w:val="20"/>
                <w:szCs w:val="20"/>
              </w:rPr>
              <w:t>to</w:t>
            </w:r>
            <w:r w:rsidRPr="007155C1">
              <w:rPr>
                <w:spacing w:val="-7"/>
                <w:sz w:val="20"/>
                <w:szCs w:val="20"/>
              </w:rPr>
              <w:t xml:space="preserve"> </w:t>
            </w:r>
            <w:r w:rsidRPr="007155C1">
              <w:rPr>
                <w:sz w:val="20"/>
                <w:szCs w:val="20"/>
              </w:rPr>
              <w:t>the</w:t>
            </w:r>
            <w:r w:rsidRPr="007155C1">
              <w:rPr>
                <w:spacing w:val="-7"/>
                <w:sz w:val="20"/>
                <w:szCs w:val="20"/>
              </w:rPr>
              <w:t xml:space="preserve"> </w:t>
            </w:r>
            <w:r w:rsidRPr="007155C1">
              <w:rPr>
                <w:sz w:val="20"/>
                <w:szCs w:val="20"/>
              </w:rPr>
              <w:t>LRV</w:t>
            </w:r>
            <w:r w:rsidRPr="007155C1">
              <w:rPr>
                <w:spacing w:val="-7"/>
                <w:sz w:val="20"/>
                <w:szCs w:val="20"/>
              </w:rPr>
              <w:t xml:space="preserve"> </w:t>
            </w:r>
            <w:r w:rsidRPr="007155C1">
              <w:rPr>
                <w:sz w:val="20"/>
                <w:szCs w:val="20"/>
              </w:rPr>
              <w:t>(through</w:t>
            </w:r>
            <w:r w:rsidRPr="007155C1">
              <w:rPr>
                <w:spacing w:val="-7"/>
                <w:sz w:val="20"/>
                <w:szCs w:val="20"/>
              </w:rPr>
              <w:t xml:space="preserve"> </w:t>
            </w:r>
            <w:r w:rsidRPr="007155C1">
              <w:rPr>
                <w:sz w:val="20"/>
                <w:szCs w:val="20"/>
              </w:rPr>
              <w:t>processes such as dilution, attenuation and settling) the following factors need to be understood:</w:t>
            </w:r>
          </w:p>
          <w:p w14:paraId="68E55CD0" w14:textId="77777777" w:rsidR="008F1FCA" w:rsidRPr="007155C1" w:rsidRDefault="008F1FCA" w:rsidP="00783B7F">
            <w:pPr>
              <w:pStyle w:val="ListParagraph"/>
              <w:widowControl w:val="0"/>
              <w:numPr>
                <w:ilvl w:val="0"/>
                <w:numId w:val="26"/>
              </w:numPr>
              <w:tabs>
                <w:tab w:val="left" w:pos="382"/>
              </w:tabs>
              <w:autoSpaceDE w:val="0"/>
              <w:autoSpaceDN w:val="0"/>
              <w:spacing w:before="60" w:after="120" w:line="240" w:lineRule="atLeast"/>
              <w:ind w:left="607" w:hanging="225"/>
              <w:rPr>
                <w:b/>
                <w:bCs/>
                <w:szCs w:val="20"/>
                <w:highlight w:val="yellow"/>
              </w:rPr>
            </w:pPr>
            <w:r w:rsidRPr="007155C1">
              <w:rPr>
                <w:szCs w:val="20"/>
              </w:rPr>
              <w:t xml:space="preserve">the hydrodynamics of the reservoir, </w:t>
            </w:r>
            <w:r w:rsidRPr="007155C1">
              <w:rPr>
                <w:b/>
                <w:bCs/>
                <w:szCs w:val="20"/>
                <w:highlight w:val="yellow"/>
              </w:rPr>
              <w:t>particularly associated with high-volume inflow event periods such as floods or high flow managed releases, and seasonal winter mixing that can disturb and resuspend bottom sediments; and</w:t>
            </w:r>
          </w:p>
          <w:p w14:paraId="42268362" w14:textId="77777777" w:rsidR="008F1FCA" w:rsidRPr="007155C1" w:rsidRDefault="008F1FCA" w:rsidP="00783B7F">
            <w:pPr>
              <w:pStyle w:val="ListParagraph"/>
              <w:widowControl w:val="0"/>
              <w:numPr>
                <w:ilvl w:val="0"/>
                <w:numId w:val="26"/>
              </w:numPr>
              <w:tabs>
                <w:tab w:val="left" w:pos="382"/>
              </w:tabs>
              <w:autoSpaceDE w:val="0"/>
              <w:autoSpaceDN w:val="0"/>
              <w:spacing w:before="60" w:after="120" w:line="240" w:lineRule="atLeast"/>
              <w:ind w:left="607" w:hanging="225"/>
              <w:rPr>
                <w:szCs w:val="20"/>
              </w:rPr>
            </w:pPr>
            <w:r w:rsidRPr="007155C1">
              <w:rPr>
                <w:szCs w:val="20"/>
              </w:rPr>
              <w:t>sources of direct pathogen ingress (e.g. from public access, including recreation if allowed or frequently observed).</w:t>
            </w:r>
          </w:p>
          <w:p w14:paraId="2DE95712" w14:textId="1DF84BB5" w:rsidR="008F1FCA" w:rsidRPr="007155C1" w:rsidRDefault="008F1FCA" w:rsidP="007155C1">
            <w:pPr>
              <w:spacing w:before="60" w:after="120" w:line="240" w:lineRule="atLeast"/>
              <w:ind w:left="62"/>
              <w:rPr>
                <w:szCs w:val="20"/>
              </w:rPr>
            </w:pPr>
            <w:r w:rsidRPr="007155C1">
              <w:rPr>
                <w:szCs w:val="20"/>
              </w:rPr>
              <w:lastRenderedPageBreak/>
              <w:t>Risk management</w:t>
            </w:r>
            <w:r w:rsidR="00C7396D">
              <w:rPr>
                <w:szCs w:val="20"/>
              </w:rPr>
              <w:t xml:space="preserve"> </w:t>
            </w:r>
            <w:r w:rsidR="00C7396D" w:rsidRPr="005452AC">
              <w:rPr>
                <w:b/>
                <w:bCs/>
                <w:szCs w:val="20"/>
              </w:rPr>
              <w:t>[</w:t>
            </w:r>
            <w:r w:rsidR="00C7396D" w:rsidRPr="005452AC">
              <w:rPr>
                <w:b/>
                <w:bCs/>
                <w:i/>
                <w:iCs/>
                <w:szCs w:val="20"/>
              </w:rPr>
              <w:t>unchanged text omitted</w:t>
            </w:r>
            <w:r w:rsidR="00C7396D" w:rsidRPr="005452AC">
              <w:rPr>
                <w:b/>
                <w:bCs/>
                <w:szCs w:val="20"/>
              </w:rPr>
              <w:t>]</w:t>
            </w:r>
          </w:p>
        </w:tc>
      </w:tr>
      <w:tr w:rsidR="004001B6" w:rsidRPr="007155C1" w14:paraId="42200FA9" w14:textId="77777777" w:rsidTr="1D6DD25F">
        <w:tc>
          <w:tcPr>
            <w:tcW w:w="565" w:type="dxa"/>
          </w:tcPr>
          <w:p w14:paraId="3B255E6F" w14:textId="791850E0" w:rsidR="004001B6" w:rsidRPr="007155C1" w:rsidRDefault="009A4E62" w:rsidP="007155C1">
            <w:pPr>
              <w:spacing w:before="60" w:after="120" w:line="240" w:lineRule="atLeast"/>
              <w:rPr>
                <w:szCs w:val="20"/>
              </w:rPr>
            </w:pPr>
            <w:r>
              <w:rPr>
                <w:szCs w:val="20"/>
              </w:rPr>
              <w:lastRenderedPageBreak/>
              <w:t>18</w:t>
            </w:r>
          </w:p>
        </w:tc>
        <w:tc>
          <w:tcPr>
            <w:tcW w:w="2129" w:type="dxa"/>
          </w:tcPr>
          <w:p w14:paraId="58550FC2" w14:textId="40436A85" w:rsidR="008C1AEC" w:rsidRDefault="008C1AEC" w:rsidP="00305082">
            <w:pPr>
              <w:rPr>
                <w:szCs w:val="20"/>
              </w:rPr>
            </w:pPr>
            <w:r>
              <w:rPr>
                <w:szCs w:val="20"/>
              </w:rPr>
              <w:t xml:space="preserve">Visit Chapter 5.4.3 Management of risk from enteric pathogens, </w:t>
            </w:r>
            <w:hyperlink r:id="rId33" w:anchor="box-5.7" w:history="1">
              <w:r w:rsidRPr="00EA4C18">
                <w:rPr>
                  <w:rStyle w:val="Hyperlink"/>
                  <w:szCs w:val="20"/>
                </w:rPr>
                <w:t xml:space="preserve">Box 5.7 </w:t>
              </w:r>
              <w:r w:rsidR="00EA4C18" w:rsidRPr="00EA4C18">
                <w:rPr>
                  <w:rStyle w:val="Hyperlink"/>
                  <w:szCs w:val="20"/>
                </w:rPr>
                <w:t>Enteric Pathogen data</w:t>
              </w:r>
            </w:hyperlink>
            <w:r w:rsidR="00EA4C18">
              <w:rPr>
                <w:szCs w:val="20"/>
              </w:rPr>
              <w:t xml:space="preserve"> </w:t>
            </w:r>
            <w:r>
              <w:rPr>
                <w:szCs w:val="20"/>
              </w:rPr>
              <w:t>of the Guidelines</w:t>
            </w:r>
          </w:p>
          <w:p w14:paraId="522B255F" w14:textId="3177B485" w:rsidR="00305082" w:rsidRPr="00305082" w:rsidRDefault="00305082" w:rsidP="00305082">
            <w:r>
              <w:t>(p</w:t>
            </w:r>
            <w:r w:rsidR="00E70D64">
              <w:t>94 of PDF)</w:t>
            </w:r>
          </w:p>
          <w:p w14:paraId="23A4AADB" w14:textId="77777777" w:rsidR="004001B6" w:rsidRPr="007155C1" w:rsidRDefault="004001B6" w:rsidP="007155C1">
            <w:pPr>
              <w:spacing w:before="60" w:after="120" w:line="240" w:lineRule="atLeast"/>
              <w:rPr>
                <w:szCs w:val="20"/>
              </w:rPr>
            </w:pPr>
          </w:p>
        </w:tc>
        <w:tc>
          <w:tcPr>
            <w:tcW w:w="5919" w:type="dxa"/>
          </w:tcPr>
          <w:p w14:paraId="566BECE2" w14:textId="58BDB963" w:rsidR="004001B6" w:rsidRPr="007155C1" w:rsidRDefault="00C7396D" w:rsidP="007155C1">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p>
          <w:p w14:paraId="2AE5DAFC" w14:textId="20206BCC" w:rsidR="00942F78" w:rsidRPr="007155C1" w:rsidRDefault="00942F78" w:rsidP="00783B7F">
            <w:pPr>
              <w:pStyle w:val="ListParagraph"/>
              <w:widowControl w:val="0"/>
              <w:numPr>
                <w:ilvl w:val="0"/>
                <w:numId w:val="28"/>
              </w:numPr>
              <w:tabs>
                <w:tab w:val="left" w:pos="442"/>
              </w:tabs>
              <w:autoSpaceDE w:val="0"/>
              <w:autoSpaceDN w:val="0"/>
              <w:spacing w:before="60" w:after="120" w:line="240" w:lineRule="atLeast"/>
              <w:ind w:left="301" w:right="479" w:hanging="284"/>
              <w:rPr>
                <w:szCs w:val="20"/>
              </w:rPr>
            </w:pPr>
            <w:r w:rsidRPr="007155C1">
              <w:rPr>
                <w:szCs w:val="20"/>
              </w:rPr>
              <w:t>the statistical methods applied to estimate the mean and upper bound concentration are</w:t>
            </w:r>
            <w:r w:rsidRPr="007155C1">
              <w:rPr>
                <w:spacing w:val="-7"/>
                <w:szCs w:val="20"/>
              </w:rPr>
              <w:t xml:space="preserve"> </w:t>
            </w:r>
            <w:r w:rsidRPr="007155C1">
              <w:rPr>
                <w:szCs w:val="20"/>
              </w:rPr>
              <w:t>considered</w:t>
            </w:r>
            <w:r w:rsidRPr="007155C1">
              <w:rPr>
                <w:spacing w:val="-7"/>
                <w:szCs w:val="20"/>
              </w:rPr>
              <w:t xml:space="preserve"> </w:t>
            </w:r>
            <w:r w:rsidRPr="007155C1">
              <w:rPr>
                <w:szCs w:val="20"/>
              </w:rPr>
              <w:t>alongside</w:t>
            </w:r>
            <w:r w:rsidRPr="007155C1">
              <w:rPr>
                <w:spacing w:val="-7"/>
                <w:szCs w:val="20"/>
              </w:rPr>
              <w:t xml:space="preserve"> </w:t>
            </w:r>
            <w:r w:rsidRPr="007155C1">
              <w:rPr>
                <w:szCs w:val="20"/>
              </w:rPr>
              <w:t>the</w:t>
            </w:r>
            <w:r w:rsidRPr="007155C1">
              <w:rPr>
                <w:spacing w:val="-7"/>
                <w:szCs w:val="20"/>
              </w:rPr>
              <w:t xml:space="preserve"> </w:t>
            </w:r>
            <w:r w:rsidRPr="007155C1">
              <w:rPr>
                <w:szCs w:val="20"/>
              </w:rPr>
              <w:t>nature</w:t>
            </w:r>
            <w:r w:rsidRPr="007155C1">
              <w:rPr>
                <w:spacing w:val="-7"/>
                <w:szCs w:val="20"/>
              </w:rPr>
              <w:t xml:space="preserve"> </w:t>
            </w:r>
            <w:r w:rsidRPr="007155C1">
              <w:rPr>
                <w:szCs w:val="20"/>
              </w:rPr>
              <w:t>of</w:t>
            </w:r>
            <w:r w:rsidRPr="007155C1">
              <w:rPr>
                <w:spacing w:val="-7"/>
                <w:szCs w:val="20"/>
              </w:rPr>
              <w:t xml:space="preserve"> </w:t>
            </w:r>
            <w:r w:rsidRPr="007155C1">
              <w:rPr>
                <w:szCs w:val="20"/>
              </w:rPr>
              <w:t>the</w:t>
            </w:r>
            <w:r w:rsidRPr="007155C1">
              <w:rPr>
                <w:spacing w:val="-7"/>
                <w:szCs w:val="20"/>
              </w:rPr>
              <w:t xml:space="preserve"> </w:t>
            </w:r>
            <w:r w:rsidRPr="007155C1">
              <w:rPr>
                <w:szCs w:val="20"/>
              </w:rPr>
              <w:t>data</w:t>
            </w:r>
            <w:r w:rsidR="00AE0F84" w:rsidRPr="007155C1">
              <w:rPr>
                <w:szCs w:val="20"/>
              </w:rPr>
              <w:t xml:space="preserve">. </w:t>
            </w:r>
            <w:r w:rsidRPr="007155C1">
              <w:rPr>
                <w:szCs w:val="20"/>
              </w:rPr>
              <w:t>Were</w:t>
            </w:r>
            <w:r w:rsidRPr="007155C1">
              <w:rPr>
                <w:spacing w:val="-7"/>
                <w:szCs w:val="20"/>
              </w:rPr>
              <w:t xml:space="preserve"> </w:t>
            </w:r>
            <w:r w:rsidRPr="007155C1">
              <w:rPr>
                <w:szCs w:val="20"/>
              </w:rPr>
              <w:t>the</w:t>
            </w:r>
            <w:r w:rsidRPr="007155C1">
              <w:rPr>
                <w:spacing w:val="-7"/>
                <w:szCs w:val="20"/>
              </w:rPr>
              <w:t xml:space="preserve"> </w:t>
            </w:r>
            <w:r w:rsidRPr="007155C1">
              <w:rPr>
                <w:szCs w:val="20"/>
              </w:rPr>
              <w:t>data</w:t>
            </w:r>
            <w:r w:rsidRPr="007155C1">
              <w:rPr>
                <w:spacing w:val="-7"/>
                <w:szCs w:val="20"/>
              </w:rPr>
              <w:t xml:space="preserve"> </w:t>
            </w:r>
            <w:r w:rsidRPr="007155C1">
              <w:rPr>
                <w:szCs w:val="20"/>
              </w:rPr>
              <w:t>direct</w:t>
            </w:r>
            <w:r w:rsidRPr="007155C1">
              <w:rPr>
                <w:spacing w:val="-7"/>
                <w:szCs w:val="20"/>
              </w:rPr>
              <w:t xml:space="preserve"> </w:t>
            </w:r>
            <w:r w:rsidRPr="007155C1">
              <w:rPr>
                <w:szCs w:val="20"/>
              </w:rPr>
              <w:t>counts,</w:t>
            </w:r>
            <w:r w:rsidRPr="007155C1">
              <w:rPr>
                <w:spacing w:val="-7"/>
                <w:szCs w:val="20"/>
              </w:rPr>
              <w:t xml:space="preserve"> </w:t>
            </w:r>
            <w:r w:rsidRPr="007155C1">
              <w:rPr>
                <w:szCs w:val="20"/>
              </w:rPr>
              <w:t>presence/ absence results or categorical most probable numbers (MPNs)? What was the sample volume? Was the sample correct for the recovery (performance) of the method?</w:t>
            </w:r>
          </w:p>
          <w:p w14:paraId="1AB2AB06" w14:textId="77777777" w:rsidR="003472EB" w:rsidRPr="007155C1" w:rsidRDefault="00942F78" w:rsidP="00783B7F">
            <w:pPr>
              <w:pStyle w:val="ListParagraph"/>
              <w:widowControl w:val="0"/>
              <w:numPr>
                <w:ilvl w:val="0"/>
                <w:numId w:val="28"/>
              </w:numPr>
              <w:tabs>
                <w:tab w:val="left" w:pos="442"/>
              </w:tabs>
              <w:autoSpaceDE w:val="0"/>
              <w:autoSpaceDN w:val="0"/>
              <w:spacing w:before="60" w:after="120" w:line="240" w:lineRule="atLeast"/>
              <w:ind w:left="301" w:right="649" w:hanging="284"/>
              <w:rPr>
                <w:szCs w:val="20"/>
              </w:rPr>
            </w:pPr>
            <w:r w:rsidRPr="007155C1">
              <w:rPr>
                <w:szCs w:val="20"/>
              </w:rPr>
              <w:t>the dataset is sufficiently robust to account for the range of conditions that might be experienced.</w:t>
            </w:r>
            <w:r w:rsidRPr="007155C1">
              <w:rPr>
                <w:spacing w:val="-7"/>
                <w:szCs w:val="20"/>
              </w:rPr>
              <w:t xml:space="preserve"> </w:t>
            </w:r>
            <w:r w:rsidRPr="007155C1">
              <w:rPr>
                <w:szCs w:val="20"/>
              </w:rPr>
              <w:t>It</w:t>
            </w:r>
            <w:r w:rsidRPr="007155C1">
              <w:rPr>
                <w:spacing w:val="-7"/>
                <w:szCs w:val="20"/>
              </w:rPr>
              <w:t xml:space="preserve"> </w:t>
            </w:r>
            <w:r w:rsidRPr="007155C1">
              <w:rPr>
                <w:szCs w:val="20"/>
              </w:rPr>
              <w:t>should</w:t>
            </w:r>
            <w:r w:rsidRPr="007155C1">
              <w:rPr>
                <w:spacing w:val="-7"/>
                <w:szCs w:val="20"/>
              </w:rPr>
              <w:t xml:space="preserve"> </w:t>
            </w:r>
            <w:r w:rsidRPr="007155C1">
              <w:rPr>
                <w:szCs w:val="20"/>
              </w:rPr>
              <w:t>cover</w:t>
            </w:r>
            <w:r w:rsidRPr="007155C1">
              <w:rPr>
                <w:spacing w:val="-7"/>
                <w:szCs w:val="20"/>
              </w:rPr>
              <w:t xml:space="preserve"> </w:t>
            </w:r>
            <w:r w:rsidRPr="007155C1">
              <w:rPr>
                <w:szCs w:val="20"/>
              </w:rPr>
              <w:t>the</w:t>
            </w:r>
            <w:r w:rsidRPr="007155C1">
              <w:rPr>
                <w:spacing w:val="-7"/>
                <w:szCs w:val="20"/>
              </w:rPr>
              <w:t xml:space="preserve"> </w:t>
            </w:r>
            <w:r w:rsidRPr="007155C1">
              <w:rPr>
                <w:szCs w:val="20"/>
              </w:rPr>
              <w:t>range</w:t>
            </w:r>
            <w:r w:rsidRPr="007155C1">
              <w:rPr>
                <w:spacing w:val="-7"/>
                <w:szCs w:val="20"/>
              </w:rPr>
              <w:t xml:space="preserve"> </w:t>
            </w:r>
            <w:r w:rsidRPr="007155C1">
              <w:rPr>
                <w:szCs w:val="20"/>
              </w:rPr>
              <w:t>of</w:t>
            </w:r>
            <w:r w:rsidRPr="007155C1">
              <w:rPr>
                <w:spacing w:val="-7"/>
                <w:szCs w:val="20"/>
              </w:rPr>
              <w:t xml:space="preserve"> </w:t>
            </w:r>
            <w:r w:rsidRPr="007155C1">
              <w:rPr>
                <w:szCs w:val="20"/>
              </w:rPr>
              <w:t>flood</w:t>
            </w:r>
            <w:r w:rsidRPr="007155C1">
              <w:rPr>
                <w:spacing w:val="-7"/>
                <w:szCs w:val="20"/>
              </w:rPr>
              <w:t xml:space="preserve"> </w:t>
            </w:r>
            <w:r w:rsidRPr="007155C1">
              <w:rPr>
                <w:szCs w:val="20"/>
              </w:rPr>
              <w:t>and</w:t>
            </w:r>
            <w:r w:rsidRPr="007155C1">
              <w:rPr>
                <w:spacing w:val="-7"/>
                <w:szCs w:val="20"/>
              </w:rPr>
              <w:t xml:space="preserve"> </w:t>
            </w:r>
            <w:r w:rsidRPr="007155C1">
              <w:rPr>
                <w:szCs w:val="20"/>
              </w:rPr>
              <w:t>drought</w:t>
            </w:r>
            <w:r w:rsidRPr="007155C1">
              <w:rPr>
                <w:spacing w:val="-7"/>
                <w:szCs w:val="20"/>
              </w:rPr>
              <w:t xml:space="preserve"> </w:t>
            </w:r>
            <w:r w:rsidRPr="007155C1">
              <w:rPr>
                <w:szCs w:val="20"/>
              </w:rPr>
              <w:t>cycles,</w:t>
            </w:r>
            <w:r w:rsidRPr="007155C1">
              <w:rPr>
                <w:spacing w:val="-7"/>
                <w:szCs w:val="20"/>
              </w:rPr>
              <w:t xml:space="preserve"> </w:t>
            </w:r>
            <w:r w:rsidRPr="007155C1">
              <w:rPr>
                <w:szCs w:val="20"/>
              </w:rPr>
              <w:t>as</w:t>
            </w:r>
            <w:r w:rsidRPr="007155C1">
              <w:rPr>
                <w:spacing w:val="-7"/>
                <w:szCs w:val="20"/>
              </w:rPr>
              <w:t xml:space="preserve"> </w:t>
            </w:r>
            <w:r w:rsidRPr="007155C1">
              <w:rPr>
                <w:szCs w:val="20"/>
              </w:rPr>
              <w:t>well</w:t>
            </w:r>
            <w:r w:rsidRPr="007155C1">
              <w:rPr>
                <w:spacing w:val="-7"/>
                <w:szCs w:val="20"/>
              </w:rPr>
              <w:t xml:space="preserve"> </w:t>
            </w:r>
            <w:r w:rsidRPr="007155C1">
              <w:rPr>
                <w:szCs w:val="20"/>
              </w:rPr>
              <w:t>as</w:t>
            </w:r>
            <w:r w:rsidRPr="007155C1">
              <w:rPr>
                <w:spacing w:val="-7"/>
                <w:szCs w:val="20"/>
              </w:rPr>
              <w:t xml:space="preserve"> </w:t>
            </w:r>
            <w:r w:rsidRPr="007155C1">
              <w:rPr>
                <w:szCs w:val="20"/>
              </w:rPr>
              <w:t>extreme peak and failure mode events. It may take hundreds of samples and many years to obtain such a robust dataset</w:t>
            </w:r>
            <w:r w:rsidR="003472EB" w:rsidRPr="007155C1">
              <w:rPr>
                <w:szCs w:val="20"/>
              </w:rPr>
              <w:t>.</w:t>
            </w:r>
          </w:p>
          <w:p w14:paraId="7F3B67ED" w14:textId="30BFD6D3" w:rsidR="009600E3" w:rsidRPr="007155C1" w:rsidRDefault="00942F78" w:rsidP="007155C1">
            <w:pPr>
              <w:widowControl w:val="0"/>
              <w:tabs>
                <w:tab w:val="left" w:pos="442"/>
              </w:tabs>
              <w:autoSpaceDE w:val="0"/>
              <w:autoSpaceDN w:val="0"/>
              <w:spacing w:before="60" w:after="120" w:line="240" w:lineRule="atLeast"/>
              <w:ind w:left="17" w:right="649"/>
              <w:rPr>
                <w:szCs w:val="20"/>
              </w:rPr>
            </w:pPr>
            <w:r w:rsidRPr="007155C1">
              <w:rPr>
                <w:szCs w:val="20"/>
              </w:rPr>
              <w:t>Further</w:t>
            </w:r>
            <w:r w:rsidRPr="007155C1">
              <w:rPr>
                <w:spacing w:val="-4"/>
                <w:szCs w:val="20"/>
              </w:rPr>
              <w:t xml:space="preserve"> </w:t>
            </w:r>
            <w:r w:rsidRPr="007155C1">
              <w:rPr>
                <w:szCs w:val="20"/>
              </w:rPr>
              <w:t>practical</w:t>
            </w:r>
            <w:r w:rsidRPr="007155C1">
              <w:rPr>
                <w:spacing w:val="-4"/>
                <w:szCs w:val="20"/>
              </w:rPr>
              <w:t xml:space="preserve"> </w:t>
            </w:r>
            <w:r w:rsidRPr="007155C1">
              <w:rPr>
                <w:szCs w:val="20"/>
              </w:rPr>
              <w:t>details</w:t>
            </w:r>
            <w:r w:rsidR="00247DDE">
              <w:rPr>
                <w:szCs w:val="20"/>
              </w:rPr>
              <w:t xml:space="preserve"> </w:t>
            </w:r>
            <w:r w:rsidR="00247DDE" w:rsidRPr="005452AC">
              <w:rPr>
                <w:b/>
                <w:bCs/>
                <w:szCs w:val="20"/>
              </w:rPr>
              <w:t>[</w:t>
            </w:r>
            <w:r w:rsidR="00247DDE" w:rsidRPr="005452AC">
              <w:rPr>
                <w:b/>
                <w:bCs/>
                <w:i/>
                <w:iCs/>
                <w:szCs w:val="20"/>
              </w:rPr>
              <w:t>unchanged text omitted</w:t>
            </w:r>
            <w:r w:rsidR="00247DDE" w:rsidRPr="005452AC">
              <w:rPr>
                <w:b/>
                <w:bCs/>
                <w:szCs w:val="20"/>
              </w:rPr>
              <w:t>]</w:t>
            </w:r>
            <w:r w:rsidR="00247DDE">
              <w:rPr>
                <w:szCs w:val="20"/>
              </w:rPr>
              <w:t xml:space="preserve"> </w:t>
            </w:r>
          </w:p>
        </w:tc>
        <w:tc>
          <w:tcPr>
            <w:tcW w:w="7264" w:type="dxa"/>
          </w:tcPr>
          <w:p w14:paraId="46C32247" w14:textId="6AB1DD56" w:rsidR="00942F78" w:rsidRPr="007155C1" w:rsidRDefault="00C7396D" w:rsidP="007155C1">
            <w:pPr>
              <w:spacing w:before="60" w:after="120" w:line="240" w:lineRule="atLeast"/>
              <w:rPr>
                <w:szCs w:val="20"/>
              </w:rPr>
            </w:pPr>
            <w:r w:rsidRPr="005452AC">
              <w:rPr>
                <w:b/>
                <w:bCs/>
                <w:szCs w:val="20"/>
              </w:rPr>
              <w:t>[</w:t>
            </w:r>
            <w:r w:rsidRPr="005452AC">
              <w:rPr>
                <w:b/>
                <w:bCs/>
                <w:i/>
                <w:iCs/>
                <w:szCs w:val="20"/>
              </w:rPr>
              <w:t>unchanged text omitted</w:t>
            </w:r>
            <w:r w:rsidRPr="005452AC">
              <w:rPr>
                <w:b/>
                <w:bCs/>
                <w:szCs w:val="20"/>
              </w:rPr>
              <w:t>]</w:t>
            </w:r>
          </w:p>
          <w:p w14:paraId="4706D1B6" w14:textId="77777777" w:rsidR="00942F78" w:rsidRPr="007155C1" w:rsidRDefault="00942F78" w:rsidP="00783B7F">
            <w:pPr>
              <w:pStyle w:val="ListParagraph"/>
              <w:widowControl w:val="0"/>
              <w:numPr>
                <w:ilvl w:val="0"/>
                <w:numId w:val="28"/>
              </w:numPr>
              <w:tabs>
                <w:tab w:val="left" w:pos="442"/>
              </w:tabs>
              <w:autoSpaceDE w:val="0"/>
              <w:autoSpaceDN w:val="0"/>
              <w:spacing w:before="60" w:after="120" w:line="240" w:lineRule="atLeast"/>
              <w:ind w:left="301" w:right="479" w:hanging="284"/>
              <w:rPr>
                <w:szCs w:val="20"/>
              </w:rPr>
            </w:pPr>
            <w:r w:rsidRPr="007155C1">
              <w:rPr>
                <w:szCs w:val="20"/>
              </w:rPr>
              <w:t>the statistical methods applied to estimate the mean and upper bound concentration are</w:t>
            </w:r>
            <w:r w:rsidRPr="007155C1">
              <w:rPr>
                <w:spacing w:val="-7"/>
                <w:szCs w:val="20"/>
              </w:rPr>
              <w:t xml:space="preserve"> </w:t>
            </w:r>
            <w:r w:rsidRPr="007155C1">
              <w:rPr>
                <w:szCs w:val="20"/>
              </w:rPr>
              <w:t>considered</w:t>
            </w:r>
            <w:r w:rsidRPr="007155C1">
              <w:rPr>
                <w:spacing w:val="-7"/>
                <w:szCs w:val="20"/>
              </w:rPr>
              <w:t xml:space="preserve"> </w:t>
            </w:r>
            <w:r w:rsidRPr="007155C1">
              <w:rPr>
                <w:szCs w:val="20"/>
              </w:rPr>
              <w:t>alongside</w:t>
            </w:r>
            <w:r w:rsidRPr="007155C1">
              <w:rPr>
                <w:spacing w:val="-7"/>
                <w:szCs w:val="20"/>
              </w:rPr>
              <w:t xml:space="preserve"> </w:t>
            </w:r>
            <w:r w:rsidRPr="007155C1">
              <w:rPr>
                <w:szCs w:val="20"/>
              </w:rPr>
              <w:t>the</w:t>
            </w:r>
            <w:r w:rsidRPr="007155C1">
              <w:rPr>
                <w:spacing w:val="-7"/>
                <w:szCs w:val="20"/>
              </w:rPr>
              <w:t xml:space="preserve"> </w:t>
            </w:r>
            <w:r w:rsidRPr="007155C1">
              <w:rPr>
                <w:szCs w:val="20"/>
              </w:rPr>
              <w:t>nature</w:t>
            </w:r>
            <w:r w:rsidRPr="007155C1">
              <w:rPr>
                <w:spacing w:val="-7"/>
                <w:szCs w:val="20"/>
              </w:rPr>
              <w:t xml:space="preserve"> </w:t>
            </w:r>
            <w:r w:rsidRPr="007155C1">
              <w:rPr>
                <w:szCs w:val="20"/>
              </w:rPr>
              <w:t>of</w:t>
            </w:r>
            <w:r w:rsidRPr="007155C1">
              <w:rPr>
                <w:spacing w:val="-7"/>
                <w:szCs w:val="20"/>
              </w:rPr>
              <w:t xml:space="preserve"> </w:t>
            </w:r>
            <w:r w:rsidRPr="007155C1">
              <w:rPr>
                <w:szCs w:val="20"/>
              </w:rPr>
              <w:t>the</w:t>
            </w:r>
            <w:r w:rsidRPr="007155C1">
              <w:rPr>
                <w:spacing w:val="-7"/>
                <w:szCs w:val="20"/>
              </w:rPr>
              <w:t xml:space="preserve"> </w:t>
            </w:r>
            <w:r w:rsidRPr="007155C1">
              <w:rPr>
                <w:szCs w:val="20"/>
              </w:rPr>
              <w:t xml:space="preserve">data </w:t>
            </w:r>
            <w:r w:rsidRPr="007155C1">
              <w:rPr>
                <w:b/>
                <w:bCs/>
                <w:szCs w:val="20"/>
                <w:highlight w:val="yellow"/>
              </w:rPr>
              <w:t>and catchment conditions</w:t>
            </w:r>
            <w:r w:rsidRPr="007155C1">
              <w:rPr>
                <w:szCs w:val="20"/>
              </w:rPr>
              <w:t>.</w:t>
            </w:r>
            <w:r w:rsidRPr="007155C1">
              <w:rPr>
                <w:spacing w:val="-7"/>
                <w:szCs w:val="20"/>
              </w:rPr>
              <w:t xml:space="preserve"> </w:t>
            </w:r>
            <w:r w:rsidRPr="007155C1">
              <w:rPr>
                <w:szCs w:val="20"/>
              </w:rPr>
              <w:t>Were</w:t>
            </w:r>
            <w:r w:rsidRPr="007155C1">
              <w:rPr>
                <w:spacing w:val="-7"/>
                <w:szCs w:val="20"/>
              </w:rPr>
              <w:t xml:space="preserve"> </w:t>
            </w:r>
            <w:r w:rsidRPr="007155C1">
              <w:rPr>
                <w:szCs w:val="20"/>
              </w:rPr>
              <w:t>the</w:t>
            </w:r>
            <w:r w:rsidRPr="007155C1">
              <w:rPr>
                <w:spacing w:val="-7"/>
                <w:szCs w:val="20"/>
              </w:rPr>
              <w:t xml:space="preserve"> </w:t>
            </w:r>
            <w:r w:rsidRPr="007155C1">
              <w:rPr>
                <w:szCs w:val="20"/>
              </w:rPr>
              <w:t>data</w:t>
            </w:r>
            <w:r w:rsidRPr="007155C1">
              <w:rPr>
                <w:spacing w:val="-7"/>
                <w:szCs w:val="20"/>
              </w:rPr>
              <w:t xml:space="preserve"> </w:t>
            </w:r>
            <w:r w:rsidRPr="007155C1">
              <w:rPr>
                <w:szCs w:val="20"/>
              </w:rPr>
              <w:t>direct</w:t>
            </w:r>
            <w:r w:rsidRPr="007155C1">
              <w:rPr>
                <w:spacing w:val="-7"/>
                <w:szCs w:val="20"/>
              </w:rPr>
              <w:t xml:space="preserve"> </w:t>
            </w:r>
            <w:r w:rsidRPr="007155C1">
              <w:rPr>
                <w:szCs w:val="20"/>
              </w:rPr>
              <w:t>counts,</w:t>
            </w:r>
            <w:r w:rsidRPr="007155C1">
              <w:rPr>
                <w:spacing w:val="-7"/>
                <w:szCs w:val="20"/>
              </w:rPr>
              <w:t xml:space="preserve"> </w:t>
            </w:r>
            <w:r w:rsidRPr="007155C1">
              <w:rPr>
                <w:szCs w:val="20"/>
              </w:rPr>
              <w:t>presence/ absence results or categorical most probable numbers (MPNs)? What was the sample volume? Was the sample correct for the recovery (performance) of the method?</w:t>
            </w:r>
          </w:p>
          <w:p w14:paraId="6BA81DBD" w14:textId="77777777" w:rsidR="00942F78" w:rsidRPr="007155C1" w:rsidRDefault="00942F78" w:rsidP="00783B7F">
            <w:pPr>
              <w:pStyle w:val="ListParagraph"/>
              <w:widowControl w:val="0"/>
              <w:numPr>
                <w:ilvl w:val="0"/>
                <w:numId w:val="28"/>
              </w:numPr>
              <w:tabs>
                <w:tab w:val="left" w:pos="442"/>
              </w:tabs>
              <w:autoSpaceDE w:val="0"/>
              <w:autoSpaceDN w:val="0"/>
              <w:spacing w:before="60" w:after="120" w:line="240" w:lineRule="atLeast"/>
              <w:ind w:left="301" w:right="649" w:hanging="284"/>
              <w:rPr>
                <w:b/>
                <w:bCs/>
                <w:szCs w:val="20"/>
              </w:rPr>
            </w:pPr>
            <w:r w:rsidRPr="007155C1">
              <w:rPr>
                <w:szCs w:val="20"/>
              </w:rPr>
              <w:t>the dataset is sufficiently robust to account for the range of conditions that might be experienced.</w:t>
            </w:r>
            <w:r w:rsidRPr="007155C1">
              <w:rPr>
                <w:spacing w:val="-7"/>
                <w:szCs w:val="20"/>
              </w:rPr>
              <w:t xml:space="preserve"> </w:t>
            </w:r>
            <w:r w:rsidRPr="007155C1">
              <w:rPr>
                <w:szCs w:val="20"/>
              </w:rPr>
              <w:t>It</w:t>
            </w:r>
            <w:r w:rsidRPr="007155C1">
              <w:rPr>
                <w:spacing w:val="-7"/>
                <w:szCs w:val="20"/>
              </w:rPr>
              <w:t xml:space="preserve"> </w:t>
            </w:r>
            <w:r w:rsidRPr="007155C1">
              <w:rPr>
                <w:szCs w:val="20"/>
              </w:rPr>
              <w:t>should</w:t>
            </w:r>
            <w:r w:rsidRPr="007155C1">
              <w:rPr>
                <w:spacing w:val="-7"/>
                <w:szCs w:val="20"/>
              </w:rPr>
              <w:t xml:space="preserve"> </w:t>
            </w:r>
            <w:r w:rsidRPr="007155C1">
              <w:rPr>
                <w:szCs w:val="20"/>
              </w:rPr>
              <w:t>cover</w:t>
            </w:r>
            <w:r w:rsidRPr="007155C1">
              <w:rPr>
                <w:spacing w:val="-7"/>
                <w:szCs w:val="20"/>
              </w:rPr>
              <w:t xml:space="preserve"> </w:t>
            </w:r>
            <w:r w:rsidRPr="007155C1">
              <w:rPr>
                <w:szCs w:val="20"/>
              </w:rPr>
              <w:t>the</w:t>
            </w:r>
            <w:r w:rsidRPr="007155C1">
              <w:rPr>
                <w:spacing w:val="-7"/>
                <w:szCs w:val="20"/>
              </w:rPr>
              <w:t xml:space="preserve"> </w:t>
            </w:r>
            <w:r w:rsidRPr="007155C1">
              <w:rPr>
                <w:szCs w:val="20"/>
              </w:rPr>
              <w:t>range</w:t>
            </w:r>
            <w:r w:rsidRPr="007155C1">
              <w:rPr>
                <w:spacing w:val="-7"/>
                <w:szCs w:val="20"/>
              </w:rPr>
              <w:t xml:space="preserve"> </w:t>
            </w:r>
            <w:r w:rsidRPr="007155C1">
              <w:rPr>
                <w:szCs w:val="20"/>
              </w:rPr>
              <w:t>of</w:t>
            </w:r>
            <w:r w:rsidRPr="007155C1">
              <w:rPr>
                <w:spacing w:val="-7"/>
                <w:szCs w:val="20"/>
              </w:rPr>
              <w:t xml:space="preserve"> </w:t>
            </w:r>
            <w:r w:rsidRPr="007155C1">
              <w:rPr>
                <w:szCs w:val="20"/>
              </w:rPr>
              <w:t>flood</w:t>
            </w:r>
            <w:r w:rsidRPr="007155C1">
              <w:rPr>
                <w:spacing w:val="-7"/>
                <w:szCs w:val="20"/>
              </w:rPr>
              <w:t xml:space="preserve"> </w:t>
            </w:r>
            <w:r w:rsidRPr="007155C1">
              <w:rPr>
                <w:szCs w:val="20"/>
              </w:rPr>
              <w:t>and</w:t>
            </w:r>
            <w:r w:rsidRPr="007155C1">
              <w:rPr>
                <w:spacing w:val="-7"/>
                <w:szCs w:val="20"/>
              </w:rPr>
              <w:t xml:space="preserve"> </w:t>
            </w:r>
            <w:r w:rsidRPr="007155C1">
              <w:rPr>
                <w:szCs w:val="20"/>
              </w:rPr>
              <w:t>drought</w:t>
            </w:r>
            <w:r w:rsidRPr="007155C1">
              <w:rPr>
                <w:spacing w:val="-7"/>
                <w:szCs w:val="20"/>
              </w:rPr>
              <w:t xml:space="preserve"> </w:t>
            </w:r>
            <w:r w:rsidRPr="007155C1">
              <w:rPr>
                <w:szCs w:val="20"/>
              </w:rPr>
              <w:t>cycles,</w:t>
            </w:r>
            <w:r w:rsidRPr="007155C1">
              <w:rPr>
                <w:spacing w:val="-7"/>
                <w:szCs w:val="20"/>
              </w:rPr>
              <w:t xml:space="preserve"> </w:t>
            </w:r>
            <w:r w:rsidRPr="007155C1">
              <w:rPr>
                <w:szCs w:val="20"/>
              </w:rPr>
              <w:t>as</w:t>
            </w:r>
            <w:r w:rsidRPr="007155C1">
              <w:rPr>
                <w:spacing w:val="-7"/>
                <w:szCs w:val="20"/>
              </w:rPr>
              <w:t xml:space="preserve"> </w:t>
            </w:r>
            <w:r w:rsidRPr="007155C1">
              <w:rPr>
                <w:szCs w:val="20"/>
              </w:rPr>
              <w:t>well</w:t>
            </w:r>
            <w:r w:rsidRPr="007155C1">
              <w:rPr>
                <w:spacing w:val="-7"/>
                <w:szCs w:val="20"/>
              </w:rPr>
              <w:t xml:space="preserve"> </w:t>
            </w:r>
            <w:r w:rsidRPr="007155C1">
              <w:rPr>
                <w:szCs w:val="20"/>
              </w:rPr>
              <w:t>as</w:t>
            </w:r>
            <w:r w:rsidRPr="007155C1">
              <w:rPr>
                <w:spacing w:val="-7"/>
                <w:szCs w:val="20"/>
              </w:rPr>
              <w:t xml:space="preserve"> </w:t>
            </w:r>
            <w:r w:rsidRPr="007155C1">
              <w:rPr>
                <w:szCs w:val="20"/>
              </w:rPr>
              <w:t>extreme peak and failure mode events. It may take hundreds of samples and many years to obtain such a robust dataset</w:t>
            </w:r>
            <w:r w:rsidRPr="007155C1">
              <w:rPr>
                <w:b/>
                <w:bCs/>
                <w:szCs w:val="20"/>
                <w:highlight w:val="yellow"/>
              </w:rPr>
              <w:t>,</w:t>
            </w:r>
            <w:r w:rsidRPr="007155C1">
              <w:rPr>
                <w:rFonts w:eastAsia="Garamond" w:cs="Garamond"/>
                <w:b/>
                <w:bCs/>
                <w:color w:val="231F20"/>
                <w:szCs w:val="20"/>
                <w:highlight w:val="yellow"/>
              </w:rPr>
              <w:t xml:space="preserve"> </w:t>
            </w:r>
            <w:r w:rsidRPr="007155C1">
              <w:rPr>
                <w:b/>
                <w:bCs/>
                <w:szCs w:val="20"/>
                <w:highlight w:val="yellow"/>
              </w:rPr>
              <w:t>and it is useful to characterise event conditions separately from those representing nominal/routine operating conditions when reviewing Table 5.5 (see Signor et al. 2005).</w:t>
            </w:r>
          </w:p>
          <w:p w14:paraId="250EDD2B" w14:textId="192895FF" w:rsidR="00942F78" w:rsidRPr="007155C1" w:rsidRDefault="00942F78" w:rsidP="007155C1">
            <w:pPr>
              <w:spacing w:before="60" w:after="120" w:line="240" w:lineRule="atLeast"/>
              <w:rPr>
                <w:szCs w:val="20"/>
              </w:rPr>
            </w:pPr>
            <w:r w:rsidRPr="007155C1">
              <w:rPr>
                <w:szCs w:val="20"/>
              </w:rPr>
              <w:t>Further</w:t>
            </w:r>
            <w:r w:rsidRPr="007155C1">
              <w:rPr>
                <w:spacing w:val="-4"/>
                <w:szCs w:val="20"/>
              </w:rPr>
              <w:t xml:space="preserve"> </w:t>
            </w:r>
            <w:r w:rsidRPr="007155C1">
              <w:rPr>
                <w:szCs w:val="20"/>
              </w:rPr>
              <w:t>practical</w:t>
            </w:r>
            <w:r w:rsidRPr="007155C1">
              <w:rPr>
                <w:spacing w:val="-4"/>
                <w:szCs w:val="20"/>
              </w:rPr>
              <w:t xml:space="preserve"> </w:t>
            </w:r>
            <w:r w:rsidRPr="007155C1">
              <w:rPr>
                <w:szCs w:val="20"/>
              </w:rPr>
              <w:t>details</w:t>
            </w:r>
            <w:r w:rsidR="003472EB" w:rsidRPr="007155C1">
              <w:rPr>
                <w:szCs w:val="20"/>
              </w:rPr>
              <w:t xml:space="preserve"> </w:t>
            </w:r>
            <w:r w:rsidR="00247DDE" w:rsidRPr="005452AC">
              <w:rPr>
                <w:b/>
                <w:bCs/>
                <w:szCs w:val="20"/>
              </w:rPr>
              <w:t>[</w:t>
            </w:r>
            <w:r w:rsidR="00247DDE" w:rsidRPr="005452AC">
              <w:rPr>
                <w:b/>
                <w:bCs/>
                <w:i/>
                <w:iCs/>
                <w:szCs w:val="20"/>
              </w:rPr>
              <w:t>unchanged text omitted</w:t>
            </w:r>
            <w:r w:rsidR="00247DDE" w:rsidRPr="005452AC">
              <w:rPr>
                <w:b/>
                <w:bCs/>
                <w:szCs w:val="20"/>
              </w:rPr>
              <w:t>]</w:t>
            </w:r>
          </w:p>
        </w:tc>
      </w:tr>
      <w:tr w:rsidR="00A23B15" w:rsidRPr="007155C1" w14:paraId="6CCE5352" w14:textId="77777777" w:rsidTr="1D6DD25F">
        <w:tc>
          <w:tcPr>
            <w:tcW w:w="565" w:type="dxa"/>
          </w:tcPr>
          <w:p w14:paraId="6A5E729E" w14:textId="4821B644" w:rsidR="00A23B15" w:rsidRPr="007155C1" w:rsidRDefault="009A4E62" w:rsidP="007155C1">
            <w:pPr>
              <w:spacing w:before="60" w:after="120" w:line="240" w:lineRule="atLeast"/>
              <w:rPr>
                <w:szCs w:val="20"/>
              </w:rPr>
            </w:pPr>
            <w:r>
              <w:rPr>
                <w:szCs w:val="20"/>
              </w:rPr>
              <w:t>19</w:t>
            </w:r>
          </w:p>
        </w:tc>
        <w:tc>
          <w:tcPr>
            <w:tcW w:w="2129" w:type="dxa"/>
          </w:tcPr>
          <w:p w14:paraId="63CBE29C" w14:textId="61947E93" w:rsidR="00A23B15" w:rsidRDefault="00D038E8" w:rsidP="007155C1">
            <w:pPr>
              <w:spacing w:before="60" w:after="120" w:line="240" w:lineRule="atLeast"/>
              <w:rPr>
                <w:szCs w:val="20"/>
              </w:rPr>
            </w:pPr>
            <w:r>
              <w:rPr>
                <w:szCs w:val="20"/>
              </w:rPr>
              <w:t xml:space="preserve">Visit </w:t>
            </w:r>
            <w:hyperlink r:id="rId34" w:history="1">
              <w:r w:rsidRPr="00D038E8">
                <w:rPr>
                  <w:rStyle w:val="Hyperlink"/>
                  <w:szCs w:val="20"/>
                </w:rPr>
                <w:t xml:space="preserve">Chapter </w:t>
              </w:r>
              <w:r w:rsidR="002B0EAC" w:rsidRPr="00D038E8">
                <w:rPr>
                  <w:rStyle w:val="Hyperlink"/>
                  <w:szCs w:val="20"/>
                </w:rPr>
                <w:t>5.4.</w:t>
              </w:r>
              <w:r w:rsidR="00291684" w:rsidRPr="00D038E8">
                <w:rPr>
                  <w:rStyle w:val="Hyperlink"/>
                  <w:szCs w:val="20"/>
                </w:rPr>
                <w:t>3</w:t>
              </w:r>
              <w:r w:rsidR="002B0EAC" w:rsidRPr="00D038E8">
                <w:rPr>
                  <w:rStyle w:val="Hyperlink"/>
                  <w:szCs w:val="20"/>
                </w:rPr>
                <w:t xml:space="preserve"> </w:t>
              </w:r>
              <w:r w:rsidR="00291684" w:rsidRPr="00D038E8">
                <w:rPr>
                  <w:rStyle w:val="Hyperlink"/>
                  <w:szCs w:val="20"/>
                </w:rPr>
                <w:t>Management</w:t>
              </w:r>
              <w:r w:rsidR="002B0EAC" w:rsidRPr="00D038E8">
                <w:rPr>
                  <w:rStyle w:val="Hyperlink"/>
                  <w:szCs w:val="20"/>
                </w:rPr>
                <w:t xml:space="preserve"> of </w:t>
              </w:r>
              <w:r w:rsidR="00291684" w:rsidRPr="00D038E8">
                <w:rPr>
                  <w:rStyle w:val="Hyperlink"/>
                  <w:szCs w:val="20"/>
                </w:rPr>
                <w:t xml:space="preserve">risk from </w:t>
              </w:r>
              <w:r w:rsidR="002B0EAC" w:rsidRPr="00D038E8">
                <w:rPr>
                  <w:rStyle w:val="Hyperlink"/>
                  <w:szCs w:val="20"/>
                </w:rPr>
                <w:t xml:space="preserve">enteric </w:t>
              </w:r>
              <w:r w:rsidR="002B0EAC" w:rsidRPr="00D038E8">
                <w:rPr>
                  <w:rStyle w:val="Hyperlink"/>
                  <w:szCs w:val="20"/>
                </w:rPr>
                <w:lastRenderedPageBreak/>
                <w:t>pathogens</w:t>
              </w:r>
            </w:hyperlink>
            <w:r>
              <w:rPr>
                <w:szCs w:val="20"/>
              </w:rPr>
              <w:t xml:space="preserve"> of the Guidelines</w:t>
            </w:r>
          </w:p>
          <w:p w14:paraId="08325370" w14:textId="4E70439B" w:rsidR="00E70D64" w:rsidRPr="007155C1" w:rsidRDefault="00E70D64" w:rsidP="007155C1">
            <w:pPr>
              <w:spacing w:before="60" w:after="120" w:line="240" w:lineRule="atLeast"/>
              <w:rPr>
                <w:szCs w:val="20"/>
              </w:rPr>
            </w:pPr>
            <w:r>
              <w:rPr>
                <w:szCs w:val="20"/>
              </w:rPr>
              <w:t>(p94 of PDF)</w:t>
            </w:r>
          </w:p>
          <w:p w14:paraId="445FF4C2" w14:textId="29F96C11" w:rsidR="002B0EAC" w:rsidRPr="007155C1" w:rsidRDefault="002B0EAC" w:rsidP="007155C1">
            <w:pPr>
              <w:spacing w:before="60" w:after="120" w:line="240" w:lineRule="atLeast"/>
              <w:rPr>
                <w:szCs w:val="20"/>
              </w:rPr>
            </w:pPr>
          </w:p>
        </w:tc>
        <w:tc>
          <w:tcPr>
            <w:tcW w:w="5919" w:type="dxa"/>
          </w:tcPr>
          <w:p w14:paraId="39D0072A" w14:textId="77777777" w:rsidR="00F746B9" w:rsidRPr="007155C1" w:rsidRDefault="00F746B9" w:rsidP="007155C1">
            <w:pPr>
              <w:spacing w:before="60" w:after="120" w:line="240" w:lineRule="atLeast"/>
              <w:ind w:left="17"/>
              <w:rPr>
                <w:i/>
                <w:szCs w:val="20"/>
              </w:rPr>
            </w:pPr>
            <w:r w:rsidRPr="007155C1">
              <w:rPr>
                <w:i/>
                <w:color w:val="006385"/>
                <w:szCs w:val="20"/>
              </w:rPr>
              <w:lastRenderedPageBreak/>
              <w:t>Meeting</w:t>
            </w:r>
            <w:r w:rsidRPr="007155C1">
              <w:rPr>
                <w:i/>
                <w:color w:val="006385"/>
                <w:spacing w:val="-2"/>
                <w:szCs w:val="20"/>
              </w:rPr>
              <w:t xml:space="preserve"> </w:t>
            </w:r>
            <w:r w:rsidRPr="007155C1">
              <w:rPr>
                <w:i/>
                <w:color w:val="006385"/>
                <w:szCs w:val="20"/>
              </w:rPr>
              <w:t>the</w:t>
            </w:r>
            <w:r w:rsidRPr="007155C1">
              <w:rPr>
                <w:i/>
                <w:color w:val="006385"/>
                <w:spacing w:val="-2"/>
                <w:szCs w:val="20"/>
              </w:rPr>
              <w:t xml:space="preserve"> </w:t>
            </w:r>
            <w:r w:rsidRPr="007155C1">
              <w:rPr>
                <w:i/>
                <w:color w:val="006385"/>
                <w:szCs w:val="20"/>
              </w:rPr>
              <w:t>treatment</w:t>
            </w:r>
            <w:r w:rsidRPr="007155C1">
              <w:rPr>
                <w:i/>
                <w:color w:val="006385"/>
                <w:spacing w:val="-1"/>
                <w:szCs w:val="20"/>
              </w:rPr>
              <w:t xml:space="preserve"> </w:t>
            </w:r>
            <w:r w:rsidRPr="007155C1">
              <w:rPr>
                <w:i/>
                <w:color w:val="006385"/>
                <w:spacing w:val="-2"/>
                <w:szCs w:val="20"/>
              </w:rPr>
              <w:t>requirements</w:t>
            </w:r>
          </w:p>
          <w:p w14:paraId="7CAFA8E6" w14:textId="62869978" w:rsidR="00F746B9" w:rsidRPr="007155C1" w:rsidRDefault="00F746B9" w:rsidP="007155C1">
            <w:pPr>
              <w:pStyle w:val="BodyText"/>
              <w:spacing w:before="60" w:after="120" w:line="240" w:lineRule="atLeast"/>
              <w:ind w:left="17" w:right="151"/>
              <w:rPr>
                <w:sz w:val="20"/>
                <w:szCs w:val="20"/>
              </w:rPr>
            </w:pPr>
            <w:r w:rsidRPr="007155C1">
              <w:rPr>
                <w:sz w:val="20"/>
                <w:szCs w:val="20"/>
              </w:rPr>
              <w:t>The</w:t>
            </w:r>
            <w:r w:rsidRPr="007155C1">
              <w:rPr>
                <w:spacing w:val="-6"/>
                <w:sz w:val="20"/>
                <w:szCs w:val="20"/>
              </w:rPr>
              <w:t xml:space="preserve"> </w:t>
            </w:r>
            <w:r w:rsidRPr="007155C1">
              <w:rPr>
                <w:sz w:val="20"/>
                <w:szCs w:val="20"/>
              </w:rPr>
              <w:t>treatment</w:t>
            </w:r>
            <w:r w:rsidRPr="007155C1">
              <w:rPr>
                <w:spacing w:val="-6"/>
                <w:sz w:val="20"/>
                <w:szCs w:val="20"/>
              </w:rPr>
              <w:t xml:space="preserve"> </w:t>
            </w:r>
            <w:r w:rsidRPr="007155C1">
              <w:rPr>
                <w:sz w:val="20"/>
                <w:szCs w:val="20"/>
              </w:rPr>
              <w:t>target</w:t>
            </w:r>
            <w:r w:rsidRPr="007155C1">
              <w:rPr>
                <w:spacing w:val="-6"/>
                <w:sz w:val="20"/>
                <w:szCs w:val="20"/>
              </w:rPr>
              <w:t xml:space="preserve"> </w:t>
            </w:r>
            <w:r w:rsidRPr="007155C1">
              <w:rPr>
                <w:sz w:val="20"/>
                <w:szCs w:val="20"/>
              </w:rPr>
              <w:t>is</w:t>
            </w:r>
            <w:r w:rsidRPr="007155C1">
              <w:rPr>
                <w:spacing w:val="-6"/>
                <w:sz w:val="20"/>
                <w:szCs w:val="20"/>
              </w:rPr>
              <w:t xml:space="preserve"> </w:t>
            </w:r>
            <w:r w:rsidRPr="007155C1">
              <w:rPr>
                <w:sz w:val="20"/>
                <w:szCs w:val="20"/>
              </w:rPr>
              <w:t>expressed</w:t>
            </w:r>
            <w:r w:rsidRPr="007155C1">
              <w:rPr>
                <w:spacing w:val="-6"/>
                <w:sz w:val="20"/>
                <w:szCs w:val="20"/>
              </w:rPr>
              <w:t xml:space="preserve"> </w:t>
            </w:r>
            <w:r w:rsidRPr="007155C1">
              <w:rPr>
                <w:sz w:val="20"/>
                <w:szCs w:val="20"/>
              </w:rPr>
              <w:t>as</w:t>
            </w:r>
            <w:r w:rsidRPr="007155C1">
              <w:rPr>
                <w:spacing w:val="-6"/>
                <w:sz w:val="20"/>
                <w:szCs w:val="20"/>
              </w:rPr>
              <w:t xml:space="preserve"> </w:t>
            </w:r>
            <w:r w:rsidRPr="007155C1">
              <w:rPr>
                <w:sz w:val="20"/>
                <w:szCs w:val="20"/>
              </w:rPr>
              <w:t>a</w:t>
            </w:r>
            <w:r w:rsidRPr="007155C1">
              <w:rPr>
                <w:spacing w:val="-6"/>
                <w:sz w:val="20"/>
                <w:szCs w:val="20"/>
              </w:rPr>
              <w:t xml:space="preserve"> </w:t>
            </w:r>
            <w:r w:rsidRPr="007155C1">
              <w:rPr>
                <w:sz w:val="20"/>
                <w:szCs w:val="20"/>
              </w:rPr>
              <w:t>single</w:t>
            </w:r>
            <w:r w:rsidRPr="007155C1">
              <w:rPr>
                <w:spacing w:val="-6"/>
                <w:sz w:val="20"/>
                <w:szCs w:val="20"/>
              </w:rPr>
              <w:t xml:space="preserve"> </w:t>
            </w:r>
            <w:r w:rsidRPr="007155C1">
              <w:rPr>
                <w:sz w:val="20"/>
                <w:szCs w:val="20"/>
              </w:rPr>
              <w:t>required</w:t>
            </w:r>
            <w:r w:rsidRPr="007155C1">
              <w:rPr>
                <w:spacing w:val="-6"/>
                <w:sz w:val="20"/>
                <w:szCs w:val="20"/>
              </w:rPr>
              <w:t xml:space="preserve"> </w:t>
            </w:r>
            <w:r w:rsidRPr="007155C1">
              <w:rPr>
                <w:sz w:val="20"/>
                <w:szCs w:val="20"/>
              </w:rPr>
              <w:t>LRV</w:t>
            </w:r>
            <w:r w:rsidRPr="007155C1">
              <w:rPr>
                <w:spacing w:val="-6"/>
                <w:sz w:val="20"/>
                <w:szCs w:val="20"/>
              </w:rPr>
              <w:t xml:space="preserve"> </w:t>
            </w:r>
            <w:r w:rsidRPr="007155C1">
              <w:rPr>
                <w:sz w:val="20"/>
                <w:szCs w:val="20"/>
              </w:rPr>
              <w:t>for</w:t>
            </w:r>
            <w:r w:rsidRPr="007155C1">
              <w:rPr>
                <w:spacing w:val="-6"/>
                <w:sz w:val="20"/>
                <w:szCs w:val="20"/>
              </w:rPr>
              <w:t xml:space="preserve"> </w:t>
            </w:r>
            <w:r w:rsidRPr="007155C1">
              <w:rPr>
                <w:sz w:val="20"/>
                <w:szCs w:val="20"/>
              </w:rPr>
              <w:t>each</w:t>
            </w:r>
            <w:r w:rsidRPr="007155C1">
              <w:rPr>
                <w:spacing w:val="-6"/>
                <w:sz w:val="20"/>
                <w:szCs w:val="20"/>
              </w:rPr>
              <w:t xml:space="preserve"> </w:t>
            </w:r>
            <w:r w:rsidRPr="007155C1">
              <w:rPr>
                <w:sz w:val="20"/>
                <w:szCs w:val="20"/>
              </w:rPr>
              <w:t>pathogen</w:t>
            </w:r>
            <w:r w:rsidRPr="007155C1">
              <w:rPr>
                <w:spacing w:val="-6"/>
                <w:sz w:val="20"/>
                <w:szCs w:val="20"/>
              </w:rPr>
              <w:t xml:space="preserve"> </w:t>
            </w:r>
            <w:r w:rsidRPr="007155C1">
              <w:rPr>
                <w:sz w:val="20"/>
                <w:szCs w:val="20"/>
              </w:rPr>
              <w:t>group.</w:t>
            </w:r>
            <w:r w:rsidRPr="007155C1">
              <w:rPr>
                <w:spacing w:val="-6"/>
                <w:sz w:val="20"/>
                <w:szCs w:val="20"/>
              </w:rPr>
              <w:t xml:space="preserve"> </w:t>
            </w:r>
            <w:r w:rsidRPr="007155C1">
              <w:rPr>
                <w:sz w:val="20"/>
                <w:szCs w:val="20"/>
              </w:rPr>
              <w:t>The</w:t>
            </w:r>
            <w:r w:rsidRPr="007155C1">
              <w:rPr>
                <w:spacing w:val="-6"/>
                <w:sz w:val="20"/>
                <w:szCs w:val="20"/>
              </w:rPr>
              <w:t xml:space="preserve"> </w:t>
            </w:r>
            <w:r w:rsidRPr="007155C1">
              <w:rPr>
                <w:sz w:val="20"/>
                <w:szCs w:val="20"/>
              </w:rPr>
              <w:t>total log</w:t>
            </w:r>
            <w:r w:rsidRPr="007155C1">
              <w:rPr>
                <w:sz w:val="20"/>
                <w:szCs w:val="20"/>
                <w:vertAlign w:val="subscript"/>
              </w:rPr>
              <w:t>10</w:t>
            </w:r>
            <w:r w:rsidRPr="007155C1">
              <w:rPr>
                <w:sz w:val="20"/>
                <w:szCs w:val="20"/>
              </w:rPr>
              <w:t xml:space="preserve"> reduction </w:t>
            </w:r>
            <w:r w:rsidRPr="007155C1">
              <w:rPr>
                <w:sz w:val="20"/>
                <w:szCs w:val="20"/>
              </w:rPr>
              <w:lastRenderedPageBreak/>
              <w:t>(calculated by summing the log</w:t>
            </w:r>
            <w:r w:rsidRPr="007155C1">
              <w:rPr>
                <w:sz w:val="20"/>
                <w:szCs w:val="20"/>
                <w:vertAlign w:val="subscript"/>
              </w:rPr>
              <w:t>10</w:t>
            </w:r>
            <w:r w:rsidRPr="007155C1">
              <w:rPr>
                <w:sz w:val="20"/>
                <w:szCs w:val="20"/>
              </w:rPr>
              <w:t xml:space="preserve"> reduction credits of individual treatment or environmental barriers) must meet or exceed the LRV required in Table 5.5.</w:t>
            </w:r>
          </w:p>
          <w:p w14:paraId="303D9CC1" w14:textId="496855E7" w:rsidR="00A23B15" w:rsidRPr="007155C1" w:rsidRDefault="00F746B9" w:rsidP="007155C1">
            <w:pPr>
              <w:spacing w:before="60" w:after="120" w:line="240" w:lineRule="atLeast"/>
              <w:rPr>
                <w:szCs w:val="20"/>
              </w:rPr>
            </w:pPr>
            <w:r w:rsidRPr="007155C1">
              <w:rPr>
                <w:szCs w:val="20"/>
              </w:rPr>
              <w:t>This</w:t>
            </w:r>
            <w:r w:rsidRPr="007155C1">
              <w:rPr>
                <w:spacing w:val="-4"/>
                <w:szCs w:val="20"/>
              </w:rPr>
              <w:t xml:space="preserve"> </w:t>
            </w:r>
            <w:r w:rsidRPr="007155C1">
              <w:rPr>
                <w:szCs w:val="20"/>
              </w:rPr>
              <w:t>does</w:t>
            </w:r>
            <w:r w:rsidRPr="007155C1">
              <w:rPr>
                <w:spacing w:val="-4"/>
                <w:szCs w:val="20"/>
              </w:rPr>
              <w:t xml:space="preserve"> </w:t>
            </w:r>
            <w:r w:rsidRPr="007155C1">
              <w:rPr>
                <w:szCs w:val="20"/>
              </w:rPr>
              <w:t>not</w:t>
            </w:r>
            <w:r w:rsidR="00247DDE">
              <w:rPr>
                <w:szCs w:val="20"/>
              </w:rPr>
              <w:t xml:space="preserve"> </w:t>
            </w:r>
            <w:r w:rsidR="00247DDE" w:rsidRPr="005452AC">
              <w:rPr>
                <w:b/>
                <w:bCs/>
                <w:szCs w:val="20"/>
              </w:rPr>
              <w:t>[</w:t>
            </w:r>
            <w:r w:rsidR="00247DDE" w:rsidRPr="005452AC">
              <w:rPr>
                <w:b/>
                <w:bCs/>
                <w:i/>
                <w:iCs/>
                <w:szCs w:val="20"/>
              </w:rPr>
              <w:t>unchanged text omitted</w:t>
            </w:r>
            <w:r w:rsidR="00247DDE" w:rsidRPr="005452AC">
              <w:rPr>
                <w:b/>
                <w:bCs/>
                <w:szCs w:val="20"/>
              </w:rPr>
              <w:t>]</w:t>
            </w:r>
          </w:p>
        </w:tc>
        <w:tc>
          <w:tcPr>
            <w:tcW w:w="7264" w:type="dxa"/>
          </w:tcPr>
          <w:p w14:paraId="28F876E6" w14:textId="77777777" w:rsidR="00F746B9" w:rsidRPr="007155C1" w:rsidRDefault="00F746B9" w:rsidP="007155C1">
            <w:pPr>
              <w:spacing w:before="60" w:after="120" w:line="240" w:lineRule="atLeast"/>
              <w:ind w:left="17"/>
              <w:rPr>
                <w:i/>
                <w:szCs w:val="20"/>
              </w:rPr>
            </w:pPr>
            <w:r w:rsidRPr="007155C1">
              <w:rPr>
                <w:i/>
                <w:color w:val="006385"/>
                <w:szCs w:val="20"/>
              </w:rPr>
              <w:lastRenderedPageBreak/>
              <w:t>Meeting</w:t>
            </w:r>
            <w:r w:rsidRPr="007155C1">
              <w:rPr>
                <w:i/>
                <w:color w:val="006385"/>
                <w:spacing w:val="-2"/>
                <w:szCs w:val="20"/>
              </w:rPr>
              <w:t xml:space="preserve"> </w:t>
            </w:r>
            <w:r w:rsidRPr="007155C1">
              <w:rPr>
                <w:i/>
                <w:color w:val="006385"/>
                <w:szCs w:val="20"/>
              </w:rPr>
              <w:t>the</w:t>
            </w:r>
            <w:r w:rsidRPr="007155C1">
              <w:rPr>
                <w:i/>
                <w:color w:val="006385"/>
                <w:spacing w:val="-2"/>
                <w:szCs w:val="20"/>
              </w:rPr>
              <w:t xml:space="preserve"> </w:t>
            </w:r>
            <w:r w:rsidRPr="007155C1">
              <w:rPr>
                <w:i/>
                <w:color w:val="006385"/>
                <w:szCs w:val="20"/>
              </w:rPr>
              <w:t>treatment</w:t>
            </w:r>
            <w:r w:rsidRPr="007155C1">
              <w:rPr>
                <w:i/>
                <w:color w:val="006385"/>
                <w:spacing w:val="-1"/>
                <w:szCs w:val="20"/>
              </w:rPr>
              <w:t xml:space="preserve"> </w:t>
            </w:r>
            <w:r w:rsidRPr="007155C1">
              <w:rPr>
                <w:i/>
                <w:color w:val="006385"/>
                <w:spacing w:val="-2"/>
                <w:szCs w:val="20"/>
              </w:rPr>
              <w:t>requirements</w:t>
            </w:r>
          </w:p>
          <w:p w14:paraId="5EF630BE" w14:textId="77777777" w:rsidR="00F746B9" w:rsidRPr="007155C1" w:rsidRDefault="00F746B9" w:rsidP="007155C1">
            <w:pPr>
              <w:pStyle w:val="BodyText"/>
              <w:spacing w:before="60" w:after="120" w:line="240" w:lineRule="atLeast"/>
              <w:ind w:left="17" w:right="151"/>
              <w:rPr>
                <w:b/>
                <w:bCs/>
                <w:sz w:val="20"/>
                <w:szCs w:val="20"/>
              </w:rPr>
            </w:pPr>
            <w:r w:rsidRPr="007155C1">
              <w:rPr>
                <w:sz w:val="20"/>
                <w:szCs w:val="20"/>
              </w:rPr>
              <w:t>The</w:t>
            </w:r>
            <w:r w:rsidRPr="007155C1">
              <w:rPr>
                <w:spacing w:val="-6"/>
                <w:sz w:val="20"/>
                <w:szCs w:val="20"/>
              </w:rPr>
              <w:t xml:space="preserve"> </w:t>
            </w:r>
            <w:r w:rsidRPr="007155C1">
              <w:rPr>
                <w:sz w:val="20"/>
                <w:szCs w:val="20"/>
              </w:rPr>
              <w:t>treatment</w:t>
            </w:r>
            <w:r w:rsidRPr="007155C1">
              <w:rPr>
                <w:spacing w:val="-6"/>
                <w:sz w:val="20"/>
                <w:szCs w:val="20"/>
              </w:rPr>
              <w:t xml:space="preserve"> </w:t>
            </w:r>
            <w:r w:rsidRPr="007155C1">
              <w:rPr>
                <w:sz w:val="20"/>
                <w:szCs w:val="20"/>
              </w:rPr>
              <w:t>target</w:t>
            </w:r>
            <w:r w:rsidRPr="007155C1">
              <w:rPr>
                <w:spacing w:val="-6"/>
                <w:sz w:val="20"/>
                <w:szCs w:val="20"/>
              </w:rPr>
              <w:t xml:space="preserve"> </w:t>
            </w:r>
            <w:r w:rsidRPr="007155C1">
              <w:rPr>
                <w:sz w:val="20"/>
                <w:szCs w:val="20"/>
              </w:rPr>
              <w:t>is</w:t>
            </w:r>
            <w:r w:rsidRPr="007155C1">
              <w:rPr>
                <w:spacing w:val="-6"/>
                <w:sz w:val="20"/>
                <w:szCs w:val="20"/>
              </w:rPr>
              <w:t xml:space="preserve"> </w:t>
            </w:r>
            <w:r w:rsidRPr="007155C1">
              <w:rPr>
                <w:sz w:val="20"/>
                <w:szCs w:val="20"/>
              </w:rPr>
              <w:t>expressed</w:t>
            </w:r>
            <w:r w:rsidRPr="007155C1">
              <w:rPr>
                <w:spacing w:val="-6"/>
                <w:sz w:val="20"/>
                <w:szCs w:val="20"/>
              </w:rPr>
              <w:t xml:space="preserve"> </w:t>
            </w:r>
            <w:r w:rsidRPr="007155C1">
              <w:rPr>
                <w:sz w:val="20"/>
                <w:szCs w:val="20"/>
              </w:rPr>
              <w:t>as</w:t>
            </w:r>
            <w:r w:rsidRPr="007155C1">
              <w:rPr>
                <w:spacing w:val="-6"/>
                <w:sz w:val="20"/>
                <w:szCs w:val="20"/>
              </w:rPr>
              <w:t xml:space="preserve"> </w:t>
            </w:r>
            <w:r w:rsidRPr="007155C1">
              <w:rPr>
                <w:sz w:val="20"/>
                <w:szCs w:val="20"/>
              </w:rPr>
              <w:t>a</w:t>
            </w:r>
            <w:r w:rsidRPr="007155C1">
              <w:rPr>
                <w:spacing w:val="-6"/>
                <w:sz w:val="20"/>
                <w:szCs w:val="20"/>
              </w:rPr>
              <w:t xml:space="preserve"> </w:t>
            </w:r>
            <w:r w:rsidRPr="007155C1">
              <w:rPr>
                <w:sz w:val="20"/>
                <w:szCs w:val="20"/>
              </w:rPr>
              <w:t>single</w:t>
            </w:r>
            <w:r w:rsidRPr="007155C1">
              <w:rPr>
                <w:spacing w:val="-6"/>
                <w:sz w:val="20"/>
                <w:szCs w:val="20"/>
              </w:rPr>
              <w:t xml:space="preserve"> </w:t>
            </w:r>
            <w:r w:rsidRPr="007155C1">
              <w:rPr>
                <w:sz w:val="20"/>
                <w:szCs w:val="20"/>
              </w:rPr>
              <w:t>required</w:t>
            </w:r>
            <w:r w:rsidRPr="007155C1">
              <w:rPr>
                <w:spacing w:val="-6"/>
                <w:sz w:val="20"/>
                <w:szCs w:val="20"/>
              </w:rPr>
              <w:t xml:space="preserve"> </w:t>
            </w:r>
            <w:r w:rsidRPr="007155C1">
              <w:rPr>
                <w:sz w:val="20"/>
                <w:szCs w:val="20"/>
              </w:rPr>
              <w:t>LRV</w:t>
            </w:r>
            <w:r w:rsidRPr="007155C1">
              <w:rPr>
                <w:spacing w:val="-6"/>
                <w:sz w:val="20"/>
                <w:szCs w:val="20"/>
              </w:rPr>
              <w:t xml:space="preserve"> </w:t>
            </w:r>
            <w:r w:rsidRPr="007155C1">
              <w:rPr>
                <w:sz w:val="20"/>
                <w:szCs w:val="20"/>
              </w:rPr>
              <w:t>for</w:t>
            </w:r>
            <w:r w:rsidRPr="007155C1">
              <w:rPr>
                <w:spacing w:val="-6"/>
                <w:sz w:val="20"/>
                <w:szCs w:val="20"/>
              </w:rPr>
              <w:t xml:space="preserve"> </w:t>
            </w:r>
            <w:r w:rsidRPr="007155C1">
              <w:rPr>
                <w:sz w:val="20"/>
                <w:szCs w:val="20"/>
              </w:rPr>
              <w:t>each</w:t>
            </w:r>
            <w:r w:rsidRPr="007155C1">
              <w:rPr>
                <w:spacing w:val="-6"/>
                <w:sz w:val="20"/>
                <w:szCs w:val="20"/>
              </w:rPr>
              <w:t xml:space="preserve"> </w:t>
            </w:r>
            <w:r w:rsidRPr="007155C1">
              <w:rPr>
                <w:sz w:val="20"/>
                <w:szCs w:val="20"/>
              </w:rPr>
              <w:t>pathogen</w:t>
            </w:r>
            <w:r w:rsidRPr="007155C1">
              <w:rPr>
                <w:spacing w:val="-6"/>
                <w:sz w:val="20"/>
                <w:szCs w:val="20"/>
              </w:rPr>
              <w:t xml:space="preserve"> </w:t>
            </w:r>
            <w:r w:rsidRPr="007155C1">
              <w:rPr>
                <w:sz w:val="20"/>
                <w:szCs w:val="20"/>
              </w:rPr>
              <w:t>group.</w:t>
            </w:r>
            <w:r w:rsidRPr="007155C1">
              <w:rPr>
                <w:spacing w:val="-6"/>
                <w:sz w:val="20"/>
                <w:szCs w:val="20"/>
              </w:rPr>
              <w:t xml:space="preserve"> </w:t>
            </w:r>
            <w:r w:rsidRPr="007155C1">
              <w:rPr>
                <w:sz w:val="20"/>
                <w:szCs w:val="20"/>
              </w:rPr>
              <w:t>The</w:t>
            </w:r>
            <w:r w:rsidRPr="007155C1">
              <w:rPr>
                <w:spacing w:val="-6"/>
                <w:sz w:val="20"/>
                <w:szCs w:val="20"/>
              </w:rPr>
              <w:t xml:space="preserve"> </w:t>
            </w:r>
            <w:r w:rsidRPr="007155C1">
              <w:rPr>
                <w:sz w:val="20"/>
                <w:szCs w:val="20"/>
              </w:rPr>
              <w:t>total log</w:t>
            </w:r>
            <w:r w:rsidRPr="007155C1">
              <w:rPr>
                <w:sz w:val="20"/>
                <w:szCs w:val="20"/>
                <w:vertAlign w:val="subscript"/>
              </w:rPr>
              <w:t>10</w:t>
            </w:r>
            <w:r w:rsidRPr="007155C1">
              <w:rPr>
                <w:sz w:val="20"/>
                <w:szCs w:val="20"/>
              </w:rPr>
              <w:t xml:space="preserve"> reduction (calculated by summing </w:t>
            </w:r>
            <w:r w:rsidRPr="007155C1">
              <w:rPr>
                <w:sz w:val="20"/>
                <w:szCs w:val="20"/>
              </w:rPr>
              <w:lastRenderedPageBreak/>
              <w:t>the log</w:t>
            </w:r>
            <w:r w:rsidRPr="007155C1">
              <w:rPr>
                <w:sz w:val="20"/>
                <w:szCs w:val="20"/>
                <w:vertAlign w:val="subscript"/>
              </w:rPr>
              <w:t>10</w:t>
            </w:r>
            <w:r w:rsidRPr="007155C1">
              <w:rPr>
                <w:sz w:val="20"/>
                <w:szCs w:val="20"/>
              </w:rPr>
              <w:t xml:space="preserve"> reduction credits of individual treatment or environmental barriers) must meet or exceed the LRV required in Table 5.5 </w:t>
            </w:r>
            <w:r w:rsidRPr="007155C1">
              <w:rPr>
                <w:b/>
                <w:bCs/>
                <w:sz w:val="20"/>
                <w:szCs w:val="20"/>
                <w:highlight w:val="yellow"/>
              </w:rPr>
              <w:t>for nominal and event conditions</w:t>
            </w:r>
            <w:r w:rsidRPr="007155C1">
              <w:rPr>
                <w:b/>
                <w:bCs/>
                <w:sz w:val="20"/>
                <w:szCs w:val="20"/>
              </w:rPr>
              <w:t>.</w:t>
            </w:r>
          </w:p>
          <w:p w14:paraId="46B36FA1" w14:textId="6329E92C" w:rsidR="00A23B15" w:rsidRPr="007155C1" w:rsidRDefault="00F746B9" w:rsidP="007155C1">
            <w:pPr>
              <w:spacing w:before="60" w:after="120" w:line="240" w:lineRule="atLeast"/>
              <w:rPr>
                <w:szCs w:val="20"/>
              </w:rPr>
            </w:pPr>
            <w:r w:rsidRPr="007155C1">
              <w:rPr>
                <w:szCs w:val="20"/>
              </w:rPr>
              <w:t>This</w:t>
            </w:r>
            <w:r w:rsidRPr="007155C1">
              <w:rPr>
                <w:spacing w:val="-4"/>
                <w:szCs w:val="20"/>
              </w:rPr>
              <w:t xml:space="preserve"> </w:t>
            </w:r>
            <w:r w:rsidRPr="007155C1">
              <w:rPr>
                <w:szCs w:val="20"/>
              </w:rPr>
              <w:t>does</w:t>
            </w:r>
            <w:r w:rsidRPr="007155C1">
              <w:rPr>
                <w:spacing w:val="-4"/>
                <w:szCs w:val="20"/>
              </w:rPr>
              <w:t xml:space="preserve"> </w:t>
            </w:r>
            <w:r w:rsidRPr="007155C1">
              <w:rPr>
                <w:szCs w:val="20"/>
              </w:rPr>
              <w:t xml:space="preserve">not </w:t>
            </w:r>
            <w:r w:rsidR="00247DDE" w:rsidRPr="005452AC">
              <w:rPr>
                <w:b/>
                <w:bCs/>
                <w:szCs w:val="20"/>
              </w:rPr>
              <w:t>[</w:t>
            </w:r>
            <w:r w:rsidR="00247DDE" w:rsidRPr="005452AC">
              <w:rPr>
                <w:b/>
                <w:bCs/>
                <w:i/>
                <w:iCs/>
                <w:szCs w:val="20"/>
              </w:rPr>
              <w:t>unchanged text omitted</w:t>
            </w:r>
            <w:r w:rsidR="00247DDE" w:rsidRPr="005452AC">
              <w:rPr>
                <w:b/>
                <w:bCs/>
                <w:szCs w:val="20"/>
              </w:rPr>
              <w:t>]</w:t>
            </w:r>
          </w:p>
        </w:tc>
      </w:tr>
      <w:tr w:rsidR="000F6122" w:rsidRPr="007155C1" w14:paraId="0331EE55" w14:textId="77777777" w:rsidTr="1D6DD25F">
        <w:tc>
          <w:tcPr>
            <w:tcW w:w="565" w:type="dxa"/>
          </w:tcPr>
          <w:p w14:paraId="7F7DB60C" w14:textId="2E70470E" w:rsidR="000F6122" w:rsidRPr="007155C1" w:rsidRDefault="009A4E62" w:rsidP="007155C1">
            <w:pPr>
              <w:spacing w:before="60" w:after="120" w:line="240" w:lineRule="atLeast"/>
              <w:rPr>
                <w:szCs w:val="20"/>
              </w:rPr>
            </w:pPr>
            <w:r>
              <w:rPr>
                <w:szCs w:val="20"/>
              </w:rPr>
              <w:lastRenderedPageBreak/>
              <w:t>20</w:t>
            </w:r>
          </w:p>
        </w:tc>
        <w:tc>
          <w:tcPr>
            <w:tcW w:w="2129" w:type="dxa"/>
          </w:tcPr>
          <w:p w14:paraId="10BDE2AD" w14:textId="5A73E89F" w:rsidR="000B2CAE" w:rsidRDefault="00D038E8" w:rsidP="007155C1">
            <w:pPr>
              <w:spacing w:before="60" w:after="120" w:line="240" w:lineRule="atLeast"/>
              <w:rPr>
                <w:szCs w:val="20"/>
              </w:rPr>
            </w:pPr>
            <w:r>
              <w:rPr>
                <w:szCs w:val="20"/>
              </w:rPr>
              <w:t xml:space="preserve">Visit Chapter 5.4.3 Management of risk from enteric pathogens, </w:t>
            </w:r>
            <w:hyperlink r:id="rId35" w:anchor="table-5-6" w:history="1">
              <w:r w:rsidR="000F6122" w:rsidRPr="006C1C04">
                <w:rPr>
                  <w:rStyle w:val="Hyperlink"/>
                  <w:szCs w:val="20"/>
                </w:rPr>
                <w:t>Table 5.6</w:t>
              </w:r>
              <w:r w:rsidRPr="006C1C04">
                <w:rPr>
                  <w:rStyle w:val="Hyperlink"/>
                  <w:szCs w:val="20"/>
                </w:rPr>
                <w:t xml:space="preserve"> </w:t>
              </w:r>
              <w:r w:rsidR="006C1C04" w:rsidRPr="006C1C04">
                <w:rPr>
                  <w:rStyle w:val="Hyperlink"/>
                  <w:b/>
                  <w:bCs/>
                  <w:szCs w:val="20"/>
                </w:rPr>
                <w:t>Indicative pathogen LRV potentially attributable to treatment barriers</w:t>
              </w:r>
            </w:hyperlink>
            <w:r w:rsidR="006C1C04">
              <w:rPr>
                <w:b/>
                <w:bCs/>
                <w:szCs w:val="20"/>
              </w:rPr>
              <w:t xml:space="preserve"> </w:t>
            </w:r>
            <w:r>
              <w:rPr>
                <w:szCs w:val="20"/>
              </w:rPr>
              <w:t>of the Guidelines</w:t>
            </w:r>
          </w:p>
          <w:p w14:paraId="14BDD80F" w14:textId="5F0E780F" w:rsidR="000F6122" w:rsidRPr="007155C1" w:rsidRDefault="000B2CAE" w:rsidP="007155C1">
            <w:pPr>
              <w:spacing w:before="60" w:after="120" w:line="240" w:lineRule="atLeast"/>
              <w:rPr>
                <w:szCs w:val="20"/>
              </w:rPr>
            </w:pPr>
            <w:r>
              <w:rPr>
                <w:szCs w:val="20"/>
              </w:rPr>
              <w:t>(p95 of PDF)</w:t>
            </w:r>
            <w:r w:rsidR="000F6122" w:rsidRPr="007155C1">
              <w:rPr>
                <w:szCs w:val="20"/>
              </w:rPr>
              <w:t xml:space="preserve"> </w:t>
            </w:r>
          </w:p>
        </w:tc>
        <w:tc>
          <w:tcPr>
            <w:tcW w:w="5919" w:type="dxa"/>
          </w:tcPr>
          <w:p w14:paraId="7162C342" w14:textId="4D652D4C" w:rsidR="00710566" w:rsidRDefault="002E71EF" w:rsidP="007155C1">
            <w:pPr>
              <w:spacing w:before="60" w:after="120" w:line="240" w:lineRule="atLeast"/>
              <w:ind w:left="17"/>
              <w:rPr>
                <w:b/>
                <w:bCs/>
                <w:color w:val="00353F" w:themeColor="accent6"/>
                <w:sz w:val="24"/>
                <w:szCs w:val="24"/>
              </w:rPr>
            </w:pPr>
            <w:r w:rsidRPr="00281356">
              <w:rPr>
                <w:b/>
                <w:bCs/>
                <w:color w:val="00353F" w:themeColor="accent6"/>
                <w:sz w:val="24"/>
                <w:szCs w:val="24"/>
              </w:rPr>
              <w:t xml:space="preserve">See </w:t>
            </w:r>
            <w:r w:rsidRPr="00281356">
              <w:rPr>
                <w:b/>
                <w:bCs/>
                <w:color w:val="00353F" w:themeColor="accent6"/>
                <w:sz w:val="24"/>
                <w:szCs w:val="24"/>
                <w:u w:val="single"/>
              </w:rPr>
              <w:t>Appendix</w:t>
            </w:r>
            <w:r w:rsidR="006E400A" w:rsidRPr="00281356">
              <w:rPr>
                <w:b/>
                <w:bCs/>
                <w:color w:val="00353F" w:themeColor="accent6"/>
                <w:sz w:val="24"/>
                <w:szCs w:val="24"/>
                <w:u w:val="single"/>
              </w:rPr>
              <w:t xml:space="preserve"> A</w:t>
            </w:r>
            <w:r w:rsidR="00744138" w:rsidRPr="00281356">
              <w:rPr>
                <w:b/>
                <w:bCs/>
                <w:color w:val="00353F" w:themeColor="accent6"/>
                <w:sz w:val="24"/>
                <w:szCs w:val="24"/>
              </w:rPr>
              <w:t xml:space="preserve"> for </w:t>
            </w:r>
            <w:r w:rsidR="00524485" w:rsidRPr="00281356">
              <w:rPr>
                <w:b/>
                <w:bCs/>
                <w:color w:val="00353F" w:themeColor="accent6"/>
                <w:sz w:val="24"/>
                <w:szCs w:val="24"/>
              </w:rPr>
              <w:t xml:space="preserve">current </w:t>
            </w:r>
            <w:r w:rsidR="00744138" w:rsidRPr="00281356">
              <w:rPr>
                <w:b/>
                <w:bCs/>
                <w:color w:val="00353F" w:themeColor="accent6"/>
                <w:sz w:val="24"/>
                <w:szCs w:val="24"/>
              </w:rPr>
              <w:t>Table 5.6</w:t>
            </w:r>
          </w:p>
          <w:p w14:paraId="5E8E95C4" w14:textId="77777777" w:rsidR="00281356" w:rsidRPr="00281356" w:rsidRDefault="00281356" w:rsidP="007155C1">
            <w:pPr>
              <w:spacing w:before="60" w:after="120" w:line="240" w:lineRule="atLeast"/>
              <w:ind w:left="17"/>
              <w:rPr>
                <w:b/>
                <w:bCs/>
                <w:color w:val="00353F" w:themeColor="accent6"/>
                <w:sz w:val="24"/>
                <w:szCs w:val="24"/>
              </w:rPr>
            </w:pPr>
          </w:p>
          <w:p w14:paraId="4735E0AC" w14:textId="04B70CBE" w:rsidR="00470C1A" w:rsidRPr="007155C1" w:rsidRDefault="00470C1A" w:rsidP="007155C1">
            <w:pPr>
              <w:spacing w:before="60" w:after="120" w:line="240" w:lineRule="atLeast"/>
              <w:ind w:left="17"/>
              <w:rPr>
                <w:i/>
                <w:iCs/>
                <w:szCs w:val="20"/>
              </w:rPr>
            </w:pPr>
            <w:r w:rsidRPr="007155C1">
              <w:rPr>
                <w:i/>
                <w:iCs/>
                <w:szCs w:val="20"/>
              </w:rPr>
              <w:t>Footnotes under Table 5.6</w:t>
            </w:r>
            <w:r w:rsidR="001B7704" w:rsidRPr="007155C1">
              <w:rPr>
                <w:i/>
                <w:iCs/>
                <w:szCs w:val="20"/>
              </w:rPr>
              <w:t>:</w:t>
            </w:r>
          </w:p>
          <w:p w14:paraId="5308EF5F" w14:textId="7D70795C" w:rsidR="00470C1A" w:rsidRPr="00470C1A" w:rsidRDefault="00470C1A" w:rsidP="007155C1">
            <w:pPr>
              <w:spacing w:before="60" w:after="120" w:line="240" w:lineRule="atLeast"/>
              <w:ind w:left="17"/>
              <w:rPr>
                <w:szCs w:val="20"/>
              </w:rPr>
            </w:pPr>
            <w:r w:rsidRPr="00470C1A">
              <w:rPr>
                <w:szCs w:val="20"/>
              </w:rPr>
              <w:t xml:space="preserve">1 LRVs can only be claimed if meeting requirements described in published material or by certification against validation protocols (as cited for individual processes) (see Chapter 9 and Victorian Department of Health 2013). </w:t>
            </w:r>
          </w:p>
          <w:p w14:paraId="18D3F7BD" w14:textId="77777777" w:rsidR="00470C1A" w:rsidRPr="00470C1A" w:rsidRDefault="00470C1A" w:rsidP="007155C1">
            <w:pPr>
              <w:spacing w:before="60" w:after="120" w:line="240" w:lineRule="atLeast"/>
              <w:ind w:left="17"/>
              <w:rPr>
                <w:szCs w:val="20"/>
              </w:rPr>
            </w:pPr>
            <w:r w:rsidRPr="00470C1A">
              <w:rPr>
                <w:szCs w:val="20"/>
              </w:rPr>
              <w:t xml:space="preserve">2 USEPA 2006 (also see Turbidity Fact Sheet). </w:t>
            </w:r>
          </w:p>
          <w:p w14:paraId="16D3DA8A" w14:textId="77777777" w:rsidR="00470C1A" w:rsidRPr="00470C1A" w:rsidRDefault="00470C1A" w:rsidP="007155C1">
            <w:pPr>
              <w:spacing w:before="60" w:after="120" w:line="240" w:lineRule="atLeast"/>
              <w:ind w:left="17"/>
              <w:rPr>
                <w:szCs w:val="20"/>
              </w:rPr>
            </w:pPr>
            <w:r w:rsidRPr="00470C1A">
              <w:rPr>
                <w:szCs w:val="20"/>
              </w:rPr>
              <w:t xml:space="preserve">3 USEPA 2005. </w:t>
            </w:r>
          </w:p>
          <w:p w14:paraId="5873A18B" w14:textId="77777777" w:rsidR="00470C1A" w:rsidRPr="00470C1A" w:rsidRDefault="00470C1A" w:rsidP="007155C1">
            <w:pPr>
              <w:spacing w:before="60" w:after="120" w:line="240" w:lineRule="atLeast"/>
              <w:ind w:left="17"/>
              <w:rPr>
                <w:szCs w:val="20"/>
              </w:rPr>
            </w:pPr>
            <w:r w:rsidRPr="00470C1A">
              <w:rPr>
                <w:szCs w:val="20"/>
              </w:rPr>
              <w:t xml:space="preserve">4 Keegan et al. 2012 (see Information Sheet 1.3 “Disinfection with Chlorine”); WaterVal 2017a. </w:t>
            </w:r>
          </w:p>
          <w:p w14:paraId="67094149" w14:textId="1AD3BB51" w:rsidR="00470C1A" w:rsidRPr="00470C1A" w:rsidRDefault="00470C1A" w:rsidP="007155C1">
            <w:pPr>
              <w:spacing w:before="60" w:after="120" w:line="240" w:lineRule="atLeast"/>
              <w:ind w:left="17"/>
              <w:rPr>
                <w:szCs w:val="20"/>
              </w:rPr>
            </w:pPr>
            <w:r w:rsidRPr="00470C1A">
              <w:rPr>
                <w:szCs w:val="20"/>
              </w:rPr>
              <w:t>5</w:t>
            </w:r>
            <w:r w:rsidR="001B7704" w:rsidRPr="007155C1">
              <w:rPr>
                <w:szCs w:val="20"/>
              </w:rPr>
              <w:t xml:space="preserve"> </w:t>
            </w:r>
            <w:r w:rsidRPr="00470C1A">
              <w:rPr>
                <w:szCs w:val="20"/>
              </w:rPr>
              <w:t xml:space="preserve">Concentration (C) and the corresponding disinfectant contact time (t) in minutes (C.t). </w:t>
            </w:r>
          </w:p>
          <w:p w14:paraId="691A8E05" w14:textId="77777777" w:rsidR="00470C1A" w:rsidRPr="00470C1A" w:rsidRDefault="00470C1A" w:rsidP="007155C1">
            <w:pPr>
              <w:spacing w:before="60" w:after="120" w:line="240" w:lineRule="atLeast"/>
              <w:ind w:left="17"/>
              <w:rPr>
                <w:szCs w:val="20"/>
              </w:rPr>
            </w:pPr>
            <w:r w:rsidRPr="00470C1A">
              <w:rPr>
                <w:szCs w:val="20"/>
              </w:rPr>
              <w:t xml:space="preserve">6 Keegan et al. 2012 (see Information Sheet 1.4 “Chloramines”). </w:t>
            </w:r>
          </w:p>
          <w:p w14:paraId="3AC7435D" w14:textId="77777777" w:rsidR="00470C1A" w:rsidRPr="00470C1A" w:rsidRDefault="00470C1A" w:rsidP="007155C1">
            <w:pPr>
              <w:spacing w:before="60" w:after="120" w:line="240" w:lineRule="atLeast"/>
              <w:ind w:left="17"/>
              <w:rPr>
                <w:szCs w:val="20"/>
              </w:rPr>
            </w:pPr>
            <w:r w:rsidRPr="00470C1A">
              <w:rPr>
                <w:szCs w:val="20"/>
              </w:rPr>
              <w:t xml:space="preserve">7 (see Information Sheet 1.7 “Disinfection with Ultraviolet Light”); WaterVal 2017b. </w:t>
            </w:r>
          </w:p>
          <w:p w14:paraId="09700FB2" w14:textId="77777777" w:rsidR="00470C1A" w:rsidRPr="00470C1A" w:rsidRDefault="00470C1A" w:rsidP="007155C1">
            <w:pPr>
              <w:spacing w:before="60" w:after="120" w:line="240" w:lineRule="atLeast"/>
              <w:ind w:left="17"/>
              <w:rPr>
                <w:szCs w:val="20"/>
              </w:rPr>
            </w:pPr>
            <w:r w:rsidRPr="00470C1A">
              <w:rPr>
                <w:szCs w:val="20"/>
              </w:rPr>
              <w:t xml:space="preserve">8 (see Information Sheet 1.6 “Disinfection with Ozone”); Waterval 2017c. </w:t>
            </w:r>
          </w:p>
          <w:p w14:paraId="521667ED" w14:textId="2B16C907" w:rsidR="00470C1A" w:rsidRPr="007155C1" w:rsidRDefault="00470C1A" w:rsidP="007155C1">
            <w:pPr>
              <w:spacing w:before="60" w:after="120" w:line="240" w:lineRule="atLeast"/>
              <w:ind w:left="17"/>
              <w:rPr>
                <w:szCs w:val="20"/>
                <w:highlight w:val="yellow"/>
              </w:rPr>
            </w:pPr>
            <w:r w:rsidRPr="007155C1">
              <w:rPr>
                <w:szCs w:val="20"/>
              </w:rPr>
              <w:t>9 Waterval 2017d.</w:t>
            </w:r>
          </w:p>
        </w:tc>
        <w:tc>
          <w:tcPr>
            <w:tcW w:w="7264" w:type="dxa"/>
          </w:tcPr>
          <w:p w14:paraId="71E52E2A" w14:textId="4334F824" w:rsidR="000F6122" w:rsidRDefault="002E71EF" w:rsidP="007155C1">
            <w:pPr>
              <w:spacing w:before="60" w:after="120" w:line="240" w:lineRule="atLeast"/>
              <w:ind w:left="62"/>
              <w:rPr>
                <w:color w:val="00353F" w:themeColor="accent6"/>
                <w:sz w:val="24"/>
                <w:szCs w:val="24"/>
              </w:rPr>
            </w:pPr>
            <w:r w:rsidRPr="00281356">
              <w:rPr>
                <w:color w:val="00353F" w:themeColor="accent6"/>
                <w:sz w:val="24"/>
                <w:szCs w:val="24"/>
              </w:rPr>
              <w:t xml:space="preserve">See </w:t>
            </w:r>
            <w:r w:rsidRPr="00281356">
              <w:rPr>
                <w:b/>
                <w:bCs/>
                <w:color w:val="00353F" w:themeColor="accent6"/>
                <w:sz w:val="24"/>
                <w:szCs w:val="24"/>
                <w:u w:val="single"/>
              </w:rPr>
              <w:t xml:space="preserve">Appendix </w:t>
            </w:r>
            <w:r w:rsidR="006E400A" w:rsidRPr="00281356">
              <w:rPr>
                <w:b/>
                <w:bCs/>
                <w:color w:val="00353F" w:themeColor="accent6"/>
                <w:sz w:val="24"/>
                <w:szCs w:val="24"/>
                <w:u w:val="single"/>
              </w:rPr>
              <w:t>A</w:t>
            </w:r>
            <w:r w:rsidR="00744138" w:rsidRPr="00281356">
              <w:rPr>
                <w:color w:val="00353F" w:themeColor="accent6"/>
                <w:sz w:val="24"/>
                <w:szCs w:val="24"/>
              </w:rPr>
              <w:t xml:space="preserve"> for Table 5.6 proposed amendments</w:t>
            </w:r>
          </w:p>
          <w:p w14:paraId="6A39B064" w14:textId="77777777" w:rsidR="00281356" w:rsidRPr="00281356" w:rsidRDefault="00281356" w:rsidP="007155C1">
            <w:pPr>
              <w:spacing w:before="60" w:after="120" w:line="240" w:lineRule="atLeast"/>
              <w:ind w:left="62"/>
              <w:rPr>
                <w:color w:val="00353F" w:themeColor="accent6"/>
                <w:sz w:val="24"/>
                <w:szCs w:val="24"/>
              </w:rPr>
            </w:pPr>
          </w:p>
          <w:p w14:paraId="129439F8" w14:textId="77777777" w:rsidR="00744138" w:rsidRPr="007155C1" w:rsidRDefault="00744138" w:rsidP="007155C1">
            <w:pPr>
              <w:spacing w:before="60" w:after="120" w:line="240" w:lineRule="atLeast"/>
              <w:ind w:left="17"/>
              <w:rPr>
                <w:i/>
                <w:iCs/>
                <w:szCs w:val="20"/>
              </w:rPr>
            </w:pPr>
            <w:r w:rsidRPr="007155C1">
              <w:rPr>
                <w:i/>
                <w:iCs/>
                <w:szCs w:val="20"/>
              </w:rPr>
              <w:t>Footnotes under Table 5.6:</w:t>
            </w:r>
          </w:p>
          <w:p w14:paraId="40497C44" w14:textId="77777777" w:rsidR="00F649B9" w:rsidRPr="007155C1" w:rsidRDefault="00F649B9" w:rsidP="007155C1">
            <w:pPr>
              <w:spacing w:before="60" w:after="120" w:line="240" w:lineRule="atLeast"/>
              <w:ind w:left="62"/>
              <w:rPr>
                <w:szCs w:val="20"/>
                <w:highlight w:val="yellow"/>
              </w:rPr>
            </w:pPr>
          </w:p>
          <w:p w14:paraId="1D34C74E" w14:textId="7815BC7E" w:rsidR="00F649B9" w:rsidRPr="007155C1" w:rsidRDefault="00F649B9" w:rsidP="007155C1">
            <w:pPr>
              <w:spacing w:before="60" w:after="120" w:line="240" w:lineRule="atLeast"/>
              <w:ind w:left="62" w:right="151" w:hanging="72"/>
              <w:rPr>
                <w:szCs w:val="20"/>
              </w:rPr>
            </w:pPr>
            <w:r w:rsidRPr="007155C1">
              <w:rPr>
                <w:position w:val="5"/>
                <w:szCs w:val="20"/>
              </w:rPr>
              <w:t>1</w:t>
            </w:r>
            <w:r w:rsidRPr="007155C1">
              <w:rPr>
                <w:szCs w:val="20"/>
              </w:rPr>
              <w:t xml:space="preserve"> </w:t>
            </w:r>
            <w:r w:rsidRPr="007155C1">
              <w:rPr>
                <w:b/>
                <w:bCs/>
                <w:szCs w:val="20"/>
                <w:highlight w:val="yellow"/>
              </w:rPr>
              <w:t>The data presented in this table for disinfectants assumes pathogens are freely suspended. If pathogens are contained within aggregates of other matter, including free-living protozoa commonly found in water systems, then for the fraction of internalised pathogens, the inactivation credits may need to be reduced by at least 2 logs (Folkins et al. 2020).</w:t>
            </w:r>
            <w:r w:rsidRPr="007155C1">
              <w:rPr>
                <w:szCs w:val="20"/>
              </w:rPr>
              <w:t> LRVs</w:t>
            </w:r>
            <w:r w:rsidRPr="007155C1">
              <w:rPr>
                <w:spacing w:val="-4"/>
                <w:szCs w:val="20"/>
              </w:rPr>
              <w:t xml:space="preserve"> </w:t>
            </w:r>
            <w:r w:rsidRPr="007155C1">
              <w:rPr>
                <w:szCs w:val="20"/>
              </w:rPr>
              <w:t>can</w:t>
            </w:r>
            <w:r w:rsidRPr="007155C1">
              <w:rPr>
                <w:spacing w:val="-4"/>
                <w:szCs w:val="20"/>
              </w:rPr>
              <w:t xml:space="preserve"> </w:t>
            </w:r>
            <w:r w:rsidRPr="007155C1">
              <w:rPr>
                <w:szCs w:val="20"/>
              </w:rPr>
              <w:t>only</w:t>
            </w:r>
            <w:r w:rsidRPr="007155C1">
              <w:rPr>
                <w:spacing w:val="-4"/>
                <w:szCs w:val="20"/>
              </w:rPr>
              <w:t xml:space="preserve"> </w:t>
            </w:r>
            <w:r w:rsidRPr="007155C1">
              <w:rPr>
                <w:szCs w:val="20"/>
              </w:rPr>
              <w:t>be</w:t>
            </w:r>
            <w:r w:rsidRPr="007155C1">
              <w:rPr>
                <w:spacing w:val="-4"/>
                <w:szCs w:val="20"/>
              </w:rPr>
              <w:t xml:space="preserve"> </w:t>
            </w:r>
            <w:r w:rsidRPr="007155C1">
              <w:rPr>
                <w:szCs w:val="20"/>
              </w:rPr>
              <w:t>claimed</w:t>
            </w:r>
            <w:r w:rsidRPr="007155C1">
              <w:rPr>
                <w:spacing w:val="-4"/>
                <w:szCs w:val="20"/>
              </w:rPr>
              <w:t xml:space="preserve"> </w:t>
            </w:r>
            <w:r w:rsidRPr="007155C1">
              <w:rPr>
                <w:szCs w:val="20"/>
              </w:rPr>
              <w:t>if</w:t>
            </w:r>
            <w:r w:rsidRPr="007155C1">
              <w:rPr>
                <w:spacing w:val="-4"/>
                <w:szCs w:val="20"/>
              </w:rPr>
              <w:t xml:space="preserve"> </w:t>
            </w:r>
            <w:r w:rsidRPr="007155C1">
              <w:rPr>
                <w:szCs w:val="20"/>
              </w:rPr>
              <w:t>meeting</w:t>
            </w:r>
            <w:r w:rsidRPr="007155C1">
              <w:rPr>
                <w:spacing w:val="-4"/>
                <w:szCs w:val="20"/>
              </w:rPr>
              <w:t xml:space="preserve"> </w:t>
            </w:r>
            <w:r w:rsidRPr="007155C1">
              <w:rPr>
                <w:szCs w:val="20"/>
              </w:rPr>
              <w:t>requirements</w:t>
            </w:r>
            <w:r w:rsidRPr="007155C1">
              <w:rPr>
                <w:spacing w:val="-4"/>
                <w:szCs w:val="20"/>
              </w:rPr>
              <w:t xml:space="preserve"> </w:t>
            </w:r>
            <w:r w:rsidRPr="007155C1">
              <w:rPr>
                <w:szCs w:val="20"/>
              </w:rPr>
              <w:t>described</w:t>
            </w:r>
            <w:r w:rsidRPr="007155C1">
              <w:rPr>
                <w:spacing w:val="-4"/>
                <w:szCs w:val="20"/>
              </w:rPr>
              <w:t xml:space="preserve"> </w:t>
            </w:r>
            <w:r w:rsidRPr="007155C1">
              <w:rPr>
                <w:szCs w:val="20"/>
              </w:rPr>
              <w:t>in</w:t>
            </w:r>
            <w:r w:rsidRPr="007155C1">
              <w:rPr>
                <w:spacing w:val="-4"/>
                <w:szCs w:val="20"/>
              </w:rPr>
              <w:t xml:space="preserve"> </w:t>
            </w:r>
            <w:r w:rsidRPr="007155C1">
              <w:rPr>
                <w:szCs w:val="20"/>
              </w:rPr>
              <w:t>published</w:t>
            </w:r>
            <w:r w:rsidRPr="007155C1">
              <w:rPr>
                <w:spacing w:val="-4"/>
                <w:szCs w:val="20"/>
              </w:rPr>
              <w:t xml:space="preserve"> </w:t>
            </w:r>
            <w:r w:rsidRPr="007155C1">
              <w:rPr>
                <w:szCs w:val="20"/>
              </w:rPr>
              <w:t>material</w:t>
            </w:r>
            <w:r w:rsidRPr="007155C1">
              <w:rPr>
                <w:spacing w:val="-4"/>
                <w:szCs w:val="20"/>
              </w:rPr>
              <w:t xml:space="preserve"> </w:t>
            </w:r>
            <w:r w:rsidRPr="007155C1">
              <w:rPr>
                <w:szCs w:val="20"/>
              </w:rPr>
              <w:t>or</w:t>
            </w:r>
            <w:r w:rsidRPr="007155C1">
              <w:rPr>
                <w:spacing w:val="-4"/>
                <w:szCs w:val="20"/>
              </w:rPr>
              <w:t xml:space="preserve"> </w:t>
            </w:r>
            <w:r w:rsidRPr="007155C1">
              <w:rPr>
                <w:szCs w:val="20"/>
              </w:rPr>
              <w:t>by</w:t>
            </w:r>
            <w:r w:rsidRPr="007155C1">
              <w:rPr>
                <w:spacing w:val="-4"/>
                <w:szCs w:val="20"/>
              </w:rPr>
              <w:t xml:space="preserve"> </w:t>
            </w:r>
            <w:r w:rsidRPr="007155C1">
              <w:rPr>
                <w:szCs w:val="20"/>
              </w:rPr>
              <w:t>certification</w:t>
            </w:r>
            <w:r w:rsidRPr="007155C1">
              <w:rPr>
                <w:spacing w:val="-4"/>
                <w:szCs w:val="20"/>
              </w:rPr>
              <w:t xml:space="preserve"> </w:t>
            </w:r>
            <w:r w:rsidRPr="007155C1">
              <w:rPr>
                <w:szCs w:val="20"/>
              </w:rPr>
              <w:t>against</w:t>
            </w:r>
            <w:r w:rsidRPr="007155C1">
              <w:rPr>
                <w:spacing w:val="-4"/>
                <w:szCs w:val="20"/>
              </w:rPr>
              <w:t xml:space="preserve"> </w:t>
            </w:r>
            <w:r w:rsidRPr="007155C1">
              <w:rPr>
                <w:szCs w:val="20"/>
              </w:rPr>
              <w:t>validation</w:t>
            </w:r>
            <w:r w:rsidRPr="007155C1">
              <w:rPr>
                <w:spacing w:val="-4"/>
                <w:szCs w:val="20"/>
              </w:rPr>
              <w:t xml:space="preserve"> </w:t>
            </w:r>
            <w:r w:rsidRPr="007155C1">
              <w:rPr>
                <w:szCs w:val="20"/>
              </w:rPr>
              <w:t>protocols (as cited for individual processes) (see Chapter 9 and Victorian Department of Health 2013)</w:t>
            </w:r>
          </w:p>
          <w:p w14:paraId="0CCEC2AC" w14:textId="538D7C61" w:rsidR="00F649B9" w:rsidRPr="007155C1" w:rsidRDefault="00F649B9" w:rsidP="007155C1">
            <w:pPr>
              <w:spacing w:before="60" w:after="120" w:line="240" w:lineRule="atLeast"/>
              <w:ind w:left="62"/>
              <w:rPr>
                <w:szCs w:val="20"/>
              </w:rPr>
            </w:pPr>
            <w:r w:rsidRPr="007155C1">
              <w:rPr>
                <w:b/>
                <w:bCs/>
                <w:position w:val="5"/>
                <w:szCs w:val="20"/>
                <w:highlight w:val="yellow"/>
              </w:rPr>
              <w:t>2</w:t>
            </w:r>
            <w:r w:rsidRPr="007155C1">
              <w:rPr>
                <w:position w:val="5"/>
                <w:szCs w:val="20"/>
              </w:rPr>
              <w:t xml:space="preserve"> </w:t>
            </w:r>
            <w:r w:rsidRPr="007155C1">
              <w:rPr>
                <w:szCs w:val="20"/>
              </w:rPr>
              <w:t>US EPA</w:t>
            </w:r>
            <w:r w:rsidRPr="007155C1">
              <w:rPr>
                <w:spacing w:val="-6"/>
                <w:szCs w:val="20"/>
              </w:rPr>
              <w:t xml:space="preserve"> </w:t>
            </w:r>
            <w:r w:rsidRPr="007155C1">
              <w:rPr>
                <w:spacing w:val="-2"/>
                <w:szCs w:val="20"/>
              </w:rPr>
              <w:t>2005.</w:t>
            </w:r>
          </w:p>
          <w:p w14:paraId="730EF0F6" w14:textId="77777777" w:rsidR="00F649B9" w:rsidRPr="007155C1" w:rsidRDefault="00F649B9" w:rsidP="007155C1">
            <w:pPr>
              <w:spacing w:before="60" w:after="120" w:line="240" w:lineRule="atLeast"/>
              <w:ind w:left="62"/>
              <w:rPr>
                <w:szCs w:val="20"/>
              </w:rPr>
            </w:pPr>
            <w:r w:rsidRPr="007155C1">
              <w:rPr>
                <w:b/>
                <w:bCs/>
                <w:position w:val="5"/>
                <w:szCs w:val="20"/>
                <w:highlight w:val="yellow"/>
              </w:rPr>
              <w:t>3</w:t>
            </w:r>
            <w:r w:rsidRPr="007155C1">
              <w:rPr>
                <w:b/>
                <w:bCs/>
                <w:position w:val="5"/>
                <w:szCs w:val="20"/>
              </w:rPr>
              <w:t xml:space="preserve"> </w:t>
            </w:r>
            <w:r w:rsidRPr="007155C1">
              <w:rPr>
                <w:szCs w:val="20"/>
              </w:rPr>
              <w:t>Keegan</w:t>
            </w:r>
            <w:r w:rsidRPr="007155C1">
              <w:rPr>
                <w:spacing w:val="-3"/>
                <w:szCs w:val="20"/>
              </w:rPr>
              <w:t xml:space="preserve"> </w:t>
            </w:r>
            <w:r w:rsidRPr="007155C1">
              <w:rPr>
                <w:szCs w:val="20"/>
              </w:rPr>
              <w:t>et</w:t>
            </w:r>
            <w:r w:rsidRPr="007155C1">
              <w:rPr>
                <w:spacing w:val="-4"/>
                <w:szCs w:val="20"/>
              </w:rPr>
              <w:t xml:space="preserve"> </w:t>
            </w:r>
            <w:r w:rsidRPr="007155C1">
              <w:rPr>
                <w:szCs w:val="20"/>
              </w:rPr>
              <w:t>al.</w:t>
            </w:r>
            <w:r w:rsidRPr="007155C1">
              <w:rPr>
                <w:spacing w:val="-3"/>
                <w:szCs w:val="20"/>
              </w:rPr>
              <w:t xml:space="preserve"> </w:t>
            </w:r>
            <w:r w:rsidRPr="007155C1">
              <w:rPr>
                <w:szCs w:val="20"/>
              </w:rPr>
              <w:t>2012</w:t>
            </w:r>
            <w:r w:rsidRPr="007155C1">
              <w:rPr>
                <w:spacing w:val="-4"/>
                <w:szCs w:val="20"/>
              </w:rPr>
              <w:t xml:space="preserve"> </w:t>
            </w:r>
            <w:r w:rsidRPr="007155C1">
              <w:rPr>
                <w:szCs w:val="20"/>
              </w:rPr>
              <w:t>(see</w:t>
            </w:r>
            <w:r w:rsidRPr="007155C1">
              <w:rPr>
                <w:spacing w:val="-3"/>
                <w:szCs w:val="20"/>
              </w:rPr>
              <w:t xml:space="preserve"> </w:t>
            </w:r>
            <w:r w:rsidRPr="007155C1">
              <w:rPr>
                <w:szCs w:val="20"/>
              </w:rPr>
              <w:t>Information</w:t>
            </w:r>
            <w:r w:rsidRPr="007155C1">
              <w:rPr>
                <w:spacing w:val="-4"/>
                <w:szCs w:val="20"/>
              </w:rPr>
              <w:t xml:space="preserve"> </w:t>
            </w:r>
            <w:r w:rsidRPr="007155C1">
              <w:rPr>
                <w:szCs w:val="20"/>
              </w:rPr>
              <w:t>Sheet</w:t>
            </w:r>
            <w:r w:rsidRPr="007155C1">
              <w:rPr>
                <w:spacing w:val="-3"/>
                <w:szCs w:val="20"/>
              </w:rPr>
              <w:t xml:space="preserve"> </w:t>
            </w:r>
            <w:r w:rsidRPr="007155C1">
              <w:rPr>
                <w:szCs w:val="20"/>
              </w:rPr>
              <w:t>1.3</w:t>
            </w:r>
            <w:r w:rsidRPr="007155C1">
              <w:rPr>
                <w:spacing w:val="-4"/>
                <w:szCs w:val="20"/>
              </w:rPr>
              <w:t xml:space="preserve"> </w:t>
            </w:r>
            <w:r w:rsidRPr="007155C1">
              <w:rPr>
                <w:szCs w:val="20"/>
              </w:rPr>
              <w:t>“Disinfection</w:t>
            </w:r>
            <w:r w:rsidRPr="007155C1">
              <w:rPr>
                <w:spacing w:val="-3"/>
                <w:szCs w:val="20"/>
              </w:rPr>
              <w:t xml:space="preserve"> </w:t>
            </w:r>
            <w:r w:rsidRPr="007155C1">
              <w:rPr>
                <w:szCs w:val="20"/>
              </w:rPr>
              <w:t>with</w:t>
            </w:r>
            <w:r w:rsidRPr="007155C1">
              <w:rPr>
                <w:spacing w:val="-4"/>
                <w:szCs w:val="20"/>
              </w:rPr>
              <w:t xml:space="preserve"> </w:t>
            </w:r>
            <w:r w:rsidRPr="007155C1">
              <w:rPr>
                <w:szCs w:val="20"/>
              </w:rPr>
              <w:t>Chlorine”); WaterVal</w:t>
            </w:r>
            <w:r w:rsidRPr="007155C1">
              <w:rPr>
                <w:spacing w:val="-4"/>
                <w:szCs w:val="20"/>
              </w:rPr>
              <w:t xml:space="preserve"> </w:t>
            </w:r>
            <w:r w:rsidRPr="007155C1">
              <w:rPr>
                <w:spacing w:val="-2"/>
                <w:szCs w:val="20"/>
              </w:rPr>
              <w:t>2017a.</w:t>
            </w:r>
          </w:p>
          <w:p w14:paraId="1F3EFB37" w14:textId="77777777" w:rsidR="00F649B9" w:rsidRPr="007155C1" w:rsidRDefault="00F649B9" w:rsidP="007155C1">
            <w:pPr>
              <w:spacing w:before="60" w:after="120" w:line="240" w:lineRule="atLeast"/>
              <w:ind w:left="62"/>
              <w:rPr>
                <w:szCs w:val="20"/>
              </w:rPr>
            </w:pPr>
            <w:r w:rsidRPr="007155C1">
              <w:rPr>
                <w:b/>
                <w:bCs/>
                <w:position w:val="5"/>
                <w:szCs w:val="20"/>
                <w:highlight w:val="yellow"/>
              </w:rPr>
              <w:t>4</w:t>
            </w:r>
            <w:r w:rsidRPr="007155C1">
              <w:rPr>
                <w:position w:val="5"/>
                <w:szCs w:val="20"/>
              </w:rPr>
              <w:t xml:space="preserve"> </w:t>
            </w:r>
            <w:r w:rsidRPr="007155C1">
              <w:rPr>
                <w:szCs w:val="20"/>
              </w:rPr>
              <w:t>Concentration</w:t>
            </w:r>
            <w:r w:rsidRPr="007155C1">
              <w:rPr>
                <w:spacing w:val="-4"/>
                <w:szCs w:val="20"/>
              </w:rPr>
              <w:t xml:space="preserve"> </w:t>
            </w:r>
            <w:r w:rsidRPr="007155C1">
              <w:rPr>
                <w:szCs w:val="20"/>
              </w:rPr>
              <w:t>(C)</w:t>
            </w:r>
            <w:r w:rsidRPr="007155C1">
              <w:rPr>
                <w:spacing w:val="-3"/>
                <w:szCs w:val="20"/>
              </w:rPr>
              <w:t xml:space="preserve"> </w:t>
            </w:r>
            <w:r w:rsidRPr="007155C1">
              <w:rPr>
                <w:szCs w:val="20"/>
              </w:rPr>
              <w:t>and</w:t>
            </w:r>
            <w:r w:rsidRPr="007155C1">
              <w:rPr>
                <w:spacing w:val="-3"/>
                <w:szCs w:val="20"/>
              </w:rPr>
              <w:t xml:space="preserve"> </w:t>
            </w:r>
            <w:r w:rsidRPr="007155C1">
              <w:rPr>
                <w:szCs w:val="20"/>
              </w:rPr>
              <w:t>the</w:t>
            </w:r>
            <w:r w:rsidRPr="007155C1">
              <w:rPr>
                <w:spacing w:val="-3"/>
                <w:szCs w:val="20"/>
              </w:rPr>
              <w:t xml:space="preserve"> </w:t>
            </w:r>
            <w:r w:rsidRPr="007155C1">
              <w:rPr>
                <w:szCs w:val="20"/>
              </w:rPr>
              <w:t>corresponding</w:t>
            </w:r>
            <w:r w:rsidRPr="007155C1">
              <w:rPr>
                <w:spacing w:val="-4"/>
                <w:szCs w:val="20"/>
              </w:rPr>
              <w:t xml:space="preserve"> </w:t>
            </w:r>
            <w:r w:rsidRPr="007155C1">
              <w:rPr>
                <w:szCs w:val="20"/>
              </w:rPr>
              <w:t>disinfectant</w:t>
            </w:r>
            <w:r w:rsidRPr="007155C1">
              <w:rPr>
                <w:spacing w:val="-3"/>
                <w:szCs w:val="20"/>
              </w:rPr>
              <w:t xml:space="preserve"> </w:t>
            </w:r>
            <w:r w:rsidRPr="007155C1">
              <w:rPr>
                <w:szCs w:val="20"/>
              </w:rPr>
              <w:t>contact</w:t>
            </w:r>
            <w:r w:rsidRPr="007155C1">
              <w:rPr>
                <w:spacing w:val="-3"/>
                <w:szCs w:val="20"/>
              </w:rPr>
              <w:t xml:space="preserve"> </w:t>
            </w:r>
            <w:r w:rsidRPr="007155C1">
              <w:rPr>
                <w:szCs w:val="20"/>
              </w:rPr>
              <w:t>time</w:t>
            </w:r>
            <w:r w:rsidRPr="007155C1">
              <w:rPr>
                <w:spacing w:val="-3"/>
                <w:szCs w:val="20"/>
              </w:rPr>
              <w:t xml:space="preserve"> </w:t>
            </w:r>
            <w:r w:rsidRPr="007155C1">
              <w:rPr>
                <w:szCs w:val="20"/>
              </w:rPr>
              <w:t>(t)</w:t>
            </w:r>
            <w:r w:rsidRPr="007155C1">
              <w:rPr>
                <w:spacing w:val="-3"/>
                <w:szCs w:val="20"/>
              </w:rPr>
              <w:t xml:space="preserve"> </w:t>
            </w:r>
            <w:r w:rsidRPr="007155C1">
              <w:rPr>
                <w:szCs w:val="20"/>
              </w:rPr>
              <w:t>in</w:t>
            </w:r>
            <w:r w:rsidRPr="007155C1">
              <w:rPr>
                <w:spacing w:val="-4"/>
                <w:szCs w:val="20"/>
              </w:rPr>
              <w:t xml:space="preserve"> </w:t>
            </w:r>
            <w:r w:rsidRPr="007155C1">
              <w:rPr>
                <w:szCs w:val="20"/>
              </w:rPr>
              <w:t>minutes</w:t>
            </w:r>
            <w:r w:rsidRPr="007155C1">
              <w:rPr>
                <w:spacing w:val="-3"/>
                <w:szCs w:val="20"/>
              </w:rPr>
              <w:t xml:space="preserve"> </w:t>
            </w:r>
            <w:r w:rsidRPr="007155C1">
              <w:rPr>
                <w:spacing w:val="-2"/>
                <w:szCs w:val="20"/>
              </w:rPr>
              <w:t>(C.t).</w:t>
            </w:r>
          </w:p>
          <w:p w14:paraId="4E382B8C" w14:textId="77777777" w:rsidR="00F649B9" w:rsidRPr="007155C1" w:rsidRDefault="00F649B9" w:rsidP="007155C1">
            <w:pPr>
              <w:spacing w:before="60" w:after="120" w:line="240" w:lineRule="atLeast"/>
              <w:ind w:left="62"/>
              <w:rPr>
                <w:spacing w:val="-2"/>
                <w:szCs w:val="20"/>
              </w:rPr>
            </w:pPr>
            <w:r w:rsidRPr="007155C1">
              <w:rPr>
                <w:b/>
                <w:bCs/>
                <w:position w:val="5"/>
                <w:szCs w:val="20"/>
                <w:highlight w:val="yellow"/>
              </w:rPr>
              <w:t>5</w:t>
            </w:r>
            <w:r w:rsidRPr="007155C1">
              <w:rPr>
                <w:spacing w:val="16"/>
                <w:position w:val="5"/>
                <w:szCs w:val="20"/>
              </w:rPr>
              <w:t xml:space="preserve"> </w:t>
            </w:r>
            <w:r w:rsidRPr="007155C1">
              <w:rPr>
                <w:szCs w:val="20"/>
              </w:rPr>
              <w:t>Keegan</w:t>
            </w:r>
            <w:r w:rsidRPr="007155C1">
              <w:rPr>
                <w:spacing w:val="-1"/>
                <w:szCs w:val="20"/>
              </w:rPr>
              <w:t xml:space="preserve"> </w:t>
            </w:r>
            <w:r w:rsidRPr="007155C1">
              <w:rPr>
                <w:szCs w:val="20"/>
              </w:rPr>
              <w:t>et</w:t>
            </w:r>
            <w:r w:rsidRPr="007155C1">
              <w:rPr>
                <w:spacing w:val="-1"/>
                <w:szCs w:val="20"/>
              </w:rPr>
              <w:t xml:space="preserve"> </w:t>
            </w:r>
            <w:r w:rsidRPr="007155C1">
              <w:rPr>
                <w:szCs w:val="20"/>
              </w:rPr>
              <w:t>al.</w:t>
            </w:r>
            <w:r w:rsidRPr="007155C1">
              <w:rPr>
                <w:spacing w:val="-1"/>
                <w:szCs w:val="20"/>
              </w:rPr>
              <w:t xml:space="preserve"> </w:t>
            </w:r>
            <w:r w:rsidRPr="007155C1">
              <w:rPr>
                <w:szCs w:val="20"/>
              </w:rPr>
              <w:t>2012</w:t>
            </w:r>
            <w:r w:rsidRPr="007155C1">
              <w:rPr>
                <w:spacing w:val="-2"/>
                <w:szCs w:val="20"/>
              </w:rPr>
              <w:t xml:space="preserve"> </w:t>
            </w:r>
            <w:r w:rsidRPr="007155C1">
              <w:rPr>
                <w:szCs w:val="20"/>
              </w:rPr>
              <w:t>(see</w:t>
            </w:r>
            <w:r w:rsidRPr="007155C1">
              <w:rPr>
                <w:spacing w:val="-1"/>
                <w:szCs w:val="20"/>
              </w:rPr>
              <w:t xml:space="preserve"> </w:t>
            </w:r>
            <w:r w:rsidRPr="007155C1">
              <w:rPr>
                <w:szCs w:val="20"/>
              </w:rPr>
              <w:t>Information</w:t>
            </w:r>
            <w:r w:rsidRPr="007155C1">
              <w:rPr>
                <w:spacing w:val="-1"/>
                <w:szCs w:val="20"/>
              </w:rPr>
              <w:t xml:space="preserve"> </w:t>
            </w:r>
            <w:r w:rsidRPr="007155C1">
              <w:rPr>
                <w:szCs w:val="20"/>
              </w:rPr>
              <w:t>Sheet</w:t>
            </w:r>
            <w:r w:rsidRPr="007155C1">
              <w:rPr>
                <w:spacing w:val="-1"/>
                <w:szCs w:val="20"/>
              </w:rPr>
              <w:t xml:space="preserve"> </w:t>
            </w:r>
            <w:r w:rsidRPr="007155C1">
              <w:rPr>
                <w:szCs w:val="20"/>
              </w:rPr>
              <w:t>1.4</w:t>
            </w:r>
            <w:r w:rsidRPr="007155C1">
              <w:rPr>
                <w:spacing w:val="-1"/>
                <w:szCs w:val="20"/>
              </w:rPr>
              <w:t xml:space="preserve"> </w:t>
            </w:r>
            <w:r w:rsidRPr="007155C1">
              <w:rPr>
                <w:spacing w:val="-2"/>
                <w:szCs w:val="20"/>
              </w:rPr>
              <w:t>“Chloramines”).</w:t>
            </w:r>
          </w:p>
          <w:p w14:paraId="6DA944A7" w14:textId="0AB4A81A" w:rsidR="00FF27E3" w:rsidRPr="007155C1" w:rsidRDefault="00360164" w:rsidP="00783B7F">
            <w:pPr>
              <w:pStyle w:val="ListParagraph"/>
              <w:numPr>
                <w:ilvl w:val="0"/>
                <w:numId w:val="24"/>
              </w:numPr>
              <w:spacing w:before="60" w:after="120" w:line="240" w:lineRule="atLeast"/>
              <w:ind w:left="204" w:hanging="142"/>
              <w:rPr>
                <w:b/>
                <w:bCs/>
                <w:spacing w:val="-3"/>
                <w:position w:val="5"/>
                <w:szCs w:val="20"/>
              </w:rPr>
            </w:pPr>
            <w:r w:rsidRPr="007155C1">
              <w:rPr>
                <w:szCs w:val="20"/>
                <w:highlight w:val="yellow"/>
              </w:rPr>
              <w:lastRenderedPageBreak/>
              <w:t xml:space="preserve"> </w:t>
            </w:r>
            <w:r w:rsidR="00F649B9" w:rsidRPr="007155C1">
              <w:rPr>
                <w:b/>
                <w:bCs/>
                <w:szCs w:val="20"/>
                <w:highlight w:val="yellow"/>
              </w:rPr>
              <w:t>(see Information Sheet 1.5 “Disinfection with chlorine dioxide”)</w:t>
            </w:r>
            <w:r w:rsidR="00F649B9" w:rsidRPr="007155C1">
              <w:rPr>
                <w:b/>
                <w:bCs/>
                <w:spacing w:val="-3"/>
                <w:position w:val="5"/>
                <w:szCs w:val="20"/>
              </w:rPr>
              <w:t xml:space="preserve"> </w:t>
            </w:r>
          </w:p>
          <w:p w14:paraId="5BEB6709" w14:textId="5F923FD9" w:rsidR="00F649B9" w:rsidRPr="007155C1" w:rsidRDefault="00360164" w:rsidP="007155C1">
            <w:pPr>
              <w:spacing w:before="60" w:after="120" w:line="240" w:lineRule="atLeast"/>
              <w:rPr>
                <w:szCs w:val="20"/>
              </w:rPr>
            </w:pPr>
            <w:r w:rsidRPr="007155C1">
              <w:rPr>
                <w:szCs w:val="20"/>
              </w:rPr>
              <w:t xml:space="preserve">7 </w:t>
            </w:r>
            <w:r w:rsidR="00F649B9" w:rsidRPr="007155C1">
              <w:rPr>
                <w:szCs w:val="20"/>
              </w:rPr>
              <w:t>(see</w:t>
            </w:r>
            <w:r w:rsidR="00F649B9" w:rsidRPr="007155C1">
              <w:rPr>
                <w:spacing w:val="-4"/>
                <w:szCs w:val="20"/>
              </w:rPr>
              <w:t xml:space="preserve"> </w:t>
            </w:r>
            <w:r w:rsidR="00F649B9" w:rsidRPr="007155C1">
              <w:rPr>
                <w:szCs w:val="20"/>
              </w:rPr>
              <w:t>Information</w:t>
            </w:r>
            <w:r w:rsidR="00F649B9" w:rsidRPr="007155C1">
              <w:rPr>
                <w:spacing w:val="-5"/>
                <w:szCs w:val="20"/>
              </w:rPr>
              <w:t xml:space="preserve"> </w:t>
            </w:r>
            <w:r w:rsidR="00F649B9" w:rsidRPr="007155C1">
              <w:rPr>
                <w:szCs w:val="20"/>
              </w:rPr>
              <w:t>Sheet</w:t>
            </w:r>
            <w:r w:rsidR="00F649B9" w:rsidRPr="007155C1">
              <w:rPr>
                <w:spacing w:val="-4"/>
                <w:szCs w:val="20"/>
              </w:rPr>
              <w:t xml:space="preserve"> </w:t>
            </w:r>
            <w:r w:rsidR="00F649B9" w:rsidRPr="007155C1">
              <w:rPr>
                <w:szCs w:val="20"/>
              </w:rPr>
              <w:t>1.7</w:t>
            </w:r>
            <w:r w:rsidR="00F649B9" w:rsidRPr="007155C1">
              <w:rPr>
                <w:spacing w:val="-4"/>
                <w:szCs w:val="20"/>
              </w:rPr>
              <w:t xml:space="preserve"> </w:t>
            </w:r>
            <w:r w:rsidR="00F649B9" w:rsidRPr="007155C1">
              <w:rPr>
                <w:szCs w:val="20"/>
              </w:rPr>
              <w:t>“Disinfection</w:t>
            </w:r>
            <w:r w:rsidR="00F649B9" w:rsidRPr="007155C1">
              <w:rPr>
                <w:spacing w:val="-4"/>
                <w:szCs w:val="20"/>
              </w:rPr>
              <w:t xml:space="preserve"> </w:t>
            </w:r>
            <w:r w:rsidR="00F649B9" w:rsidRPr="007155C1">
              <w:rPr>
                <w:szCs w:val="20"/>
              </w:rPr>
              <w:t>with</w:t>
            </w:r>
            <w:r w:rsidR="00F649B9" w:rsidRPr="007155C1">
              <w:rPr>
                <w:spacing w:val="-5"/>
                <w:szCs w:val="20"/>
              </w:rPr>
              <w:t xml:space="preserve"> </w:t>
            </w:r>
            <w:r w:rsidR="00F649B9" w:rsidRPr="007155C1">
              <w:rPr>
                <w:szCs w:val="20"/>
              </w:rPr>
              <w:t>Ultraviolet</w:t>
            </w:r>
            <w:r w:rsidR="00F649B9" w:rsidRPr="007155C1">
              <w:rPr>
                <w:spacing w:val="-4"/>
                <w:szCs w:val="20"/>
              </w:rPr>
              <w:t xml:space="preserve"> </w:t>
            </w:r>
            <w:r w:rsidR="00F649B9" w:rsidRPr="007155C1">
              <w:rPr>
                <w:szCs w:val="20"/>
              </w:rPr>
              <w:t>Light”);</w:t>
            </w:r>
            <w:r w:rsidR="00F649B9" w:rsidRPr="007155C1">
              <w:rPr>
                <w:spacing w:val="-4"/>
                <w:szCs w:val="20"/>
              </w:rPr>
              <w:t xml:space="preserve"> </w:t>
            </w:r>
            <w:r w:rsidR="00F649B9" w:rsidRPr="007155C1">
              <w:rPr>
                <w:szCs w:val="20"/>
              </w:rPr>
              <w:t>WaterVal</w:t>
            </w:r>
            <w:r w:rsidR="00F649B9" w:rsidRPr="007155C1">
              <w:rPr>
                <w:spacing w:val="-5"/>
                <w:szCs w:val="20"/>
              </w:rPr>
              <w:t xml:space="preserve"> </w:t>
            </w:r>
            <w:r w:rsidR="00F649B9" w:rsidRPr="007155C1">
              <w:rPr>
                <w:spacing w:val="-2"/>
                <w:szCs w:val="20"/>
              </w:rPr>
              <w:t>2017b.</w:t>
            </w:r>
          </w:p>
          <w:p w14:paraId="70DCA18D" w14:textId="77777777" w:rsidR="00F649B9" w:rsidRPr="007155C1" w:rsidRDefault="00F649B9" w:rsidP="007155C1">
            <w:pPr>
              <w:spacing w:before="60" w:after="120" w:line="240" w:lineRule="atLeast"/>
              <w:ind w:left="62"/>
              <w:rPr>
                <w:szCs w:val="20"/>
              </w:rPr>
            </w:pPr>
            <w:r w:rsidRPr="007155C1">
              <w:rPr>
                <w:position w:val="5"/>
                <w:szCs w:val="20"/>
              </w:rPr>
              <w:t>8</w:t>
            </w:r>
            <w:r w:rsidRPr="007155C1">
              <w:rPr>
                <w:spacing w:val="-2"/>
                <w:position w:val="5"/>
                <w:szCs w:val="20"/>
              </w:rPr>
              <w:t xml:space="preserve"> </w:t>
            </w:r>
            <w:r w:rsidRPr="007155C1">
              <w:rPr>
                <w:szCs w:val="20"/>
              </w:rPr>
              <w:t>(see</w:t>
            </w:r>
            <w:r w:rsidRPr="007155C1">
              <w:rPr>
                <w:spacing w:val="-4"/>
                <w:szCs w:val="20"/>
              </w:rPr>
              <w:t xml:space="preserve"> </w:t>
            </w:r>
            <w:r w:rsidRPr="007155C1">
              <w:rPr>
                <w:szCs w:val="20"/>
              </w:rPr>
              <w:t>Information</w:t>
            </w:r>
            <w:r w:rsidRPr="007155C1">
              <w:rPr>
                <w:spacing w:val="-3"/>
                <w:szCs w:val="20"/>
              </w:rPr>
              <w:t xml:space="preserve"> </w:t>
            </w:r>
            <w:r w:rsidRPr="007155C1">
              <w:rPr>
                <w:szCs w:val="20"/>
              </w:rPr>
              <w:t>Sheet</w:t>
            </w:r>
            <w:r w:rsidRPr="007155C1">
              <w:rPr>
                <w:spacing w:val="-3"/>
                <w:szCs w:val="20"/>
              </w:rPr>
              <w:t xml:space="preserve"> </w:t>
            </w:r>
            <w:r w:rsidRPr="007155C1">
              <w:rPr>
                <w:szCs w:val="20"/>
              </w:rPr>
              <w:t>1.6</w:t>
            </w:r>
            <w:r w:rsidRPr="007155C1">
              <w:rPr>
                <w:spacing w:val="-3"/>
                <w:szCs w:val="20"/>
              </w:rPr>
              <w:t xml:space="preserve"> </w:t>
            </w:r>
            <w:r w:rsidRPr="007155C1">
              <w:rPr>
                <w:szCs w:val="20"/>
              </w:rPr>
              <w:t>“Disinfection</w:t>
            </w:r>
            <w:r w:rsidRPr="007155C1">
              <w:rPr>
                <w:spacing w:val="-4"/>
                <w:szCs w:val="20"/>
              </w:rPr>
              <w:t xml:space="preserve"> </w:t>
            </w:r>
            <w:r w:rsidRPr="007155C1">
              <w:rPr>
                <w:szCs w:val="20"/>
              </w:rPr>
              <w:t>with</w:t>
            </w:r>
            <w:r w:rsidRPr="007155C1">
              <w:rPr>
                <w:spacing w:val="-3"/>
                <w:szCs w:val="20"/>
              </w:rPr>
              <w:t xml:space="preserve"> </w:t>
            </w:r>
            <w:r w:rsidRPr="007155C1">
              <w:rPr>
                <w:szCs w:val="20"/>
              </w:rPr>
              <w:t>Ozone”);</w:t>
            </w:r>
            <w:r w:rsidRPr="007155C1">
              <w:rPr>
                <w:spacing w:val="-3"/>
                <w:szCs w:val="20"/>
              </w:rPr>
              <w:t xml:space="preserve"> </w:t>
            </w:r>
            <w:r w:rsidRPr="007155C1">
              <w:rPr>
                <w:szCs w:val="20"/>
              </w:rPr>
              <w:t>Waterval</w:t>
            </w:r>
            <w:r w:rsidRPr="007155C1">
              <w:rPr>
                <w:spacing w:val="-3"/>
                <w:szCs w:val="20"/>
              </w:rPr>
              <w:t xml:space="preserve"> </w:t>
            </w:r>
            <w:r w:rsidRPr="007155C1">
              <w:rPr>
                <w:spacing w:val="-2"/>
                <w:szCs w:val="20"/>
              </w:rPr>
              <w:t>2017c.</w:t>
            </w:r>
          </w:p>
          <w:p w14:paraId="409DDCF1" w14:textId="1CBD05DA" w:rsidR="00F649B9" w:rsidRPr="007155C1" w:rsidRDefault="00F649B9" w:rsidP="007155C1">
            <w:pPr>
              <w:spacing w:before="60" w:after="120" w:line="240" w:lineRule="atLeast"/>
              <w:ind w:left="62"/>
              <w:rPr>
                <w:szCs w:val="20"/>
              </w:rPr>
            </w:pPr>
            <w:r w:rsidRPr="007155C1">
              <w:rPr>
                <w:spacing w:val="-2"/>
                <w:position w:val="5"/>
                <w:szCs w:val="20"/>
              </w:rPr>
              <w:t>9</w:t>
            </w:r>
            <w:r w:rsidRPr="007155C1">
              <w:rPr>
                <w:position w:val="5"/>
                <w:szCs w:val="20"/>
              </w:rPr>
              <w:t xml:space="preserve"> </w:t>
            </w:r>
            <w:r w:rsidRPr="007155C1">
              <w:rPr>
                <w:spacing w:val="-2"/>
                <w:szCs w:val="20"/>
              </w:rPr>
              <w:t>Waterval</w:t>
            </w:r>
            <w:r w:rsidRPr="007155C1">
              <w:rPr>
                <w:spacing w:val="1"/>
                <w:szCs w:val="20"/>
              </w:rPr>
              <w:t xml:space="preserve"> </w:t>
            </w:r>
            <w:r w:rsidRPr="007155C1">
              <w:rPr>
                <w:spacing w:val="-2"/>
                <w:szCs w:val="20"/>
              </w:rPr>
              <w:t>2017d.</w:t>
            </w:r>
          </w:p>
        </w:tc>
      </w:tr>
      <w:tr w:rsidR="000F6122" w:rsidRPr="007155C1" w14:paraId="5A967D0F" w14:textId="77777777" w:rsidTr="1D6DD25F">
        <w:tc>
          <w:tcPr>
            <w:tcW w:w="565" w:type="dxa"/>
          </w:tcPr>
          <w:p w14:paraId="70440D5B" w14:textId="7B92D977" w:rsidR="000F6122" w:rsidRPr="007155C1" w:rsidRDefault="009A4E62" w:rsidP="007155C1">
            <w:pPr>
              <w:spacing w:before="60" w:after="120" w:line="240" w:lineRule="atLeast"/>
              <w:rPr>
                <w:szCs w:val="20"/>
              </w:rPr>
            </w:pPr>
            <w:r>
              <w:rPr>
                <w:szCs w:val="20"/>
              </w:rPr>
              <w:lastRenderedPageBreak/>
              <w:t>21</w:t>
            </w:r>
          </w:p>
        </w:tc>
        <w:tc>
          <w:tcPr>
            <w:tcW w:w="2129" w:type="dxa"/>
          </w:tcPr>
          <w:p w14:paraId="05077E31" w14:textId="2A6FC069" w:rsidR="00CF38D3" w:rsidRDefault="0044045F" w:rsidP="00CF38D3">
            <w:pPr>
              <w:spacing w:before="60" w:after="120" w:line="240" w:lineRule="atLeast"/>
              <w:rPr>
                <w:szCs w:val="20"/>
              </w:rPr>
            </w:pPr>
            <w:r>
              <w:rPr>
                <w:szCs w:val="20"/>
              </w:rPr>
              <w:t xml:space="preserve">Visit </w:t>
            </w:r>
            <w:hyperlink r:id="rId36" w:history="1">
              <w:r w:rsidRPr="0044045F">
                <w:rPr>
                  <w:rStyle w:val="Hyperlink"/>
                  <w:szCs w:val="20"/>
                </w:rPr>
                <w:t xml:space="preserve">Chapter </w:t>
              </w:r>
              <w:r w:rsidR="00CF38D3" w:rsidRPr="0044045F">
                <w:rPr>
                  <w:rStyle w:val="Hyperlink"/>
                  <w:szCs w:val="20"/>
                </w:rPr>
                <w:t>5.4.3 Management of risk from enteric pathogens</w:t>
              </w:r>
            </w:hyperlink>
            <w:r>
              <w:rPr>
                <w:szCs w:val="20"/>
              </w:rPr>
              <w:t xml:space="preserve"> of the Guidelines</w:t>
            </w:r>
          </w:p>
          <w:p w14:paraId="7DC141CF" w14:textId="29CD48BB" w:rsidR="000F6122" w:rsidRPr="007155C1" w:rsidRDefault="00F37091" w:rsidP="007155C1">
            <w:pPr>
              <w:spacing w:before="60" w:after="120" w:line="240" w:lineRule="atLeast"/>
              <w:rPr>
                <w:szCs w:val="20"/>
              </w:rPr>
            </w:pPr>
            <w:r w:rsidRPr="007155C1">
              <w:rPr>
                <w:szCs w:val="20"/>
              </w:rPr>
              <w:t>(page 97 of PDF)</w:t>
            </w:r>
          </w:p>
        </w:tc>
        <w:tc>
          <w:tcPr>
            <w:tcW w:w="5919" w:type="dxa"/>
          </w:tcPr>
          <w:p w14:paraId="7E999000" w14:textId="77777777" w:rsidR="00F37091" w:rsidRPr="007155C1" w:rsidRDefault="00F37091" w:rsidP="007155C1">
            <w:pPr>
              <w:pStyle w:val="BodyText"/>
              <w:spacing w:before="60" w:after="120" w:line="240" w:lineRule="atLeast"/>
              <w:ind w:left="0"/>
              <w:rPr>
                <w:sz w:val="20"/>
                <w:szCs w:val="20"/>
              </w:rPr>
            </w:pPr>
            <w:r w:rsidRPr="007155C1">
              <w:rPr>
                <w:color w:val="006385"/>
                <w:sz w:val="20"/>
                <w:szCs w:val="20"/>
              </w:rPr>
              <w:t>Management</w:t>
            </w:r>
            <w:r w:rsidRPr="007155C1">
              <w:rPr>
                <w:color w:val="006385"/>
                <w:spacing w:val="-1"/>
                <w:sz w:val="20"/>
                <w:szCs w:val="20"/>
              </w:rPr>
              <w:t xml:space="preserve"> </w:t>
            </w:r>
            <w:r w:rsidRPr="007155C1">
              <w:rPr>
                <w:color w:val="006385"/>
                <w:sz w:val="20"/>
                <w:szCs w:val="20"/>
              </w:rPr>
              <w:t>of the</w:t>
            </w:r>
            <w:r w:rsidRPr="007155C1">
              <w:rPr>
                <w:color w:val="006385"/>
                <w:spacing w:val="-1"/>
                <w:sz w:val="20"/>
                <w:szCs w:val="20"/>
              </w:rPr>
              <w:t xml:space="preserve"> </w:t>
            </w:r>
            <w:r w:rsidRPr="007155C1">
              <w:rPr>
                <w:color w:val="006385"/>
                <w:sz w:val="20"/>
                <w:szCs w:val="20"/>
              </w:rPr>
              <w:t xml:space="preserve">distribution </w:t>
            </w:r>
            <w:r w:rsidRPr="007155C1">
              <w:rPr>
                <w:color w:val="006385"/>
                <w:spacing w:val="-2"/>
                <w:sz w:val="20"/>
                <w:szCs w:val="20"/>
              </w:rPr>
              <w:t>network</w:t>
            </w:r>
          </w:p>
          <w:p w14:paraId="3C5912B7" w14:textId="77777777" w:rsidR="00683AA1" w:rsidRPr="007155C1" w:rsidRDefault="00F37091" w:rsidP="007155C1">
            <w:pPr>
              <w:pStyle w:val="BodyText"/>
              <w:spacing w:before="60" w:after="120" w:line="240" w:lineRule="atLeast"/>
              <w:ind w:left="0"/>
              <w:rPr>
                <w:sz w:val="20"/>
                <w:szCs w:val="20"/>
              </w:rPr>
            </w:pPr>
            <w:r w:rsidRPr="007155C1">
              <w:rPr>
                <w:sz w:val="20"/>
                <w:szCs w:val="20"/>
              </w:rPr>
              <w:t>Waterborne disease outbreaks can occur due to post treatment contamination. Health-based targets</w:t>
            </w:r>
            <w:r w:rsidRPr="007155C1">
              <w:rPr>
                <w:spacing w:val="-5"/>
                <w:sz w:val="20"/>
                <w:szCs w:val="20"/>
              </w:rPr>
              <w:t xml:space="preserve"> </w:t>
            </w:r>
            <w:r w:rsidRPr="007155C1">
              <w:rPr>
                <w:sz w:val="20"/>
                <w:szCs w:val="20"/>
              </w:rPr>
              <w:t>were</w:t>
            </w:r>
            <w:r w:rsidRPr="007155C1">
              <w:rPr>
                <w:spacing w:val="-5"/>
                <w:sz w:val="20"/>
                <w:szCs w:val="20"/>
              </w:rPr>
              <w:t xml:space="preserve"> </w:t>
            </w:r>
            <w:r w:rsidRPr="007155C1">
              <w:rPr>
                <w:sz w:val="20"/>
                <w:szCs w:val="20"/>
              </w:rPr>
              <w:t>introduced</w:t>
            </w:r>
            <w:r w:rsidRPr="007155C1">
              <w:rPr>
                <w:spacing w:val="-5"/>
                <w:sz w:val="20"/>
                <w:szCs w:val="20"/>
              </w:rPr>
              <w:t xml:space="preserve"> </w:t>
            </w:r>
            <w:r w:rsidRPr="007155C1">
              <w:rPr>
                <w:sz w:val="20"/>
                <w:szCs w:val="20"/>
              </w:rPr>
              <w:t>in</w:t>
            </w:r>
            <w:r w:rsidRPr="007155C1">
              <w:rPr>
                <w:spacing w:val="-5"/>
                <w:sz w:val="20"/>
                <w:szCs w:val="20"/>
              </w:rPr>
              <w:t xml:space="preserve"> </w:t>
            </w:r>
            <w:r w:rsidRPr="007155C1">
              <w:rPr>
                <w:sz w:val="20"/>
                <w:szCs w:val="20"/>
              </w:rPr>
              <w:t>the</w:t>
            </w:r>
            <w:r w:rsidRPr="007155C1">
              <w:rPr>
                <w:spacing w:val="-5"/>
                <w:sz w:val="20"/>
                <w:szCs w:val="20"/>
              </w:rPr>
              <w:t xml:space="preserve"> </w:t>
            </w:r>
            <w:r w:rsidRPr="007155C1">
              <w:rPr>
                <w:sz w:val="20"/>
                <w:szCs w:val="20"/>
              </w:rPr>
              <w:t>US</w:t>
            </w:r>
            <w:r w:rsidRPr="007155C1">
              <w:rPr>
                <w:spacing w:val="-5"/>
                <w:sz w:val="20"/>
                <w:szCs w:val="20"/>
              </w:rPr>
              <w:t xml:space="preserve"> </w:t>
            </w:r>
            <w:r w:rsidRPr="007155C1">
              <w:rPr>
                <w:sz w:val="20"/>
                <w:szCs w:val="20"/>
              </w:rPr>
              <w:t>in</w:t>
            </w:r>
            <w:r w:rsidRPr="007155C1">
              <w:rPr>
                <w:spacing w:val="-5"/>
                <w:sz w:val="20"/>
                <w:szCs w:val="20"/>
              </w:rPr>
              <w:t xml:space="preserve"> </w:t>
            </w:r>
            <w:r w:rsidRPr="007155C1">
              <w:rPr>
                <w:sz w:val="20"/>
                <w:szCs w:val="20"/>
              </w:rPr>
              <w:t>1996.</w:t>
            </w:r>
            <w:r w:rsidRPr="007155C1">
              <w:rPr>
                <w:spacing w:val="-5"/>
                <w:sz w:val="20"/>
                <w:szCs w:val="20"/>
              </w:rPr>
              <w:t xml:space="preserve"> </w:t>
            </w:r>
            <w:r w:rsidRPr="007155C1">
              <w:rPr>
                <w:sz w:val="20"/>
                <w:szCs w:val="20"/>
              </w:rPr>
              <w:t>Around</w:t>
            </w:r>
            <w:r w:rsidRPr="007155C1">
              <w:rPr>
                <w:spacing w:val="-5"/>
                <w:sz w:val="20"/>
                <w:szCs w:val="20"/>
              </w:rPr>
              <w:t xml:space="preserve"> </w:t>
            </w:r>
            <w:r w:rsidRPr="007155C1">
              <w:rPr>
                <w:sz w:val="20"/>
                <w:szCs w:val="20"/>
              </w:rPr>
              <w:t>90%</w:t>
            </w:r>
            <w:r w:rsidRPr="007155C1">
              <w:rPr>
                <w:spacing w:val="-5"/>
                <w:sz w:val="20"/>
                <w:szCs w:val="20"/>
              </w:rPr>
              <w:t xml:space="preserve"> </w:t>
            </w:r>
            <w:r w:rsidRPr="007155C1">
              <w:rPr>
                <w:sz w:val="20"/>
                <w:szCs w:val="20"/>
              </w:rPr>
              <w:t>of</w:t>
            </w:r>
            <w:r w:rsidRPr="007155C1">
              <w:rPr>
                <w:spacing w:val="-5"/>
                <w:sz w:val="20"/>
                <w:szCs w:val="20"/>
              </w:rPr>
              <w:t xml:space="preserve"> </w:t>
            </w:r>
            <w:r w:rsidRPr="007155C1">
              <w:rPr>
                <w:sz w:val="20"/>
                <w:szCs w:val="20"/>
              </w:rPr>
              <w:t>outbreaks</w:t>
            </w:r>
            <w:r w:rsidRPr="007155C1">
              <w:rPr>
                <w:spacing w:val="-5"/>
                <w:sz w:val="20"/>
                <w:szCs w:val="20"/>
              </w:rPr>
              <w:t xml:space="preserve"> </w:t>
            </w:r>
            <w:r w:rsidRPr="007155C1">
              <w:rPr>
                <w:sz w:val="20"/>
                <w:szCs w:val="20"/>
              </w:rPr>
              <w:t>since</w:t>
            </w:r>
            <w:r w:rsidRPr="007155C1">
              <w:rPr>
                <w:spacing w:val="-5"/>
                <w:sz w:val="20"/>
                <w:szCs w:val="20"/>
              </w:rPr>
              <w:t xml:space="preserve"> </w:t>
            </w:r>
            <w:r w:rsidRPr="007155C1">
              <w:rPr>
                <w:sz w:val="20"/>
                <w:szCs w:val="20"/>
              </w:rPr>
              <w:t>then</w:t>
            </w:r>
            <w:r w:rsidRPr="007155C1">
              <w:rPr>
                <w:spacing w:val="-5"/>
                <w:sz w:val="20"/>
                <w:szCs w:val="20"/>
              </w:rPr>
              <w:t xml:space="preserve"> </w:t>
            </w:r>
            <w:r w:rsidRPr="007155C1">
              <w:rPr>
                <w:sz w:val="20"/>
                <w:szCs w:val="20"/>
              </w:rPr>
              <w:t>are</w:t>
            </w:r>
            <w:r w:rsidRPr="007155C1">
              <w:rPr>
                <w:spacing w:val="-5"/>
                <w:sz w:val="20"/>
                <w:szCs w:val="20"/>
              </w:rPr>
              <w:t xml:space="preserve"> </w:t>
            </w:r>
            <w:r w:rsidRPr="007155C1">
              <w:rPr>
                <w:sz w:val="20"/>
                <w:szCs w:val="20"/>
              </w:rPr>
              <w:t>attributed</w:t>
            </w:r>
            <w:r w:rsidRPr="007155C1">
              <w:rPr>
                <w:spacing w:val="-5"/>
                <w:sz w:val="20"/>
                <w:szCs w:val="20"/>
              </w:rPr>
              <w:t xml:space="preserve"> </w:t>
            </w:r>
            <w:r w:rsidRPr="007155C1">
              <w:rPr>
                <w:sz w:val="20"/>
                <w:szCs w:val="20"/>
              </w:rPr>
              <w:t>to contamination within the distribution system</w:t>
            </w:r>
            <w:r w:rsidR="00683AA1" w:rsidRPr="007155C1">
              <w:rPr>
                <w:sz w:val="20"/>
                <w:szCs w:val="20"/>
              </w:rPr>
              <w:t>.</w:t>
            </w:r>
          </w:p>
          <w:p w14:paraId="7A0695CF" w14:textId="7BEA4E12" w:rsidR="000F6122" w:rsidRPr="007155C1" w:rsidRDefault="00F37091" w:rsidP="007155C1">
            <w:pPr>
              <w:pStyle w:val="BodyText"/>
              <w:spacing w:before="60" w:after="120" w:line="240" w:lineRule="atLeast"/>
              <w:ind w:left="0"/>
              <w:rPr>
                <w:i/>
                <w:color w:val="006385"/>
                <w:sz w:val="20"/>
                <w:szCs w:val="20"/>
              </w:rPr>
            </w:pPr>
            <w:r w:rsidRPr="007155C1">
              <w:rPr>
                <w:sz w:val="20"/>
                <w:szCs w:val="20"/>
              </w:rPr>
              <w:t>Treated</w:t>
            </w:r>
            <w:r w:rsidRPr="007155C1">
              <w:rPr>
                <w:spacing w:val="-9"/>
                <w:sz w:val="20"/>
                <w:szCs w:val="20"/>
              </w:rPr>
              <w:t xml:space="preserve"> </w:t>
            </w:r>
            <w:r w:rsidRPr="007155C1">
              <w:rPr>
                <w:sz w:val="20"/>
                <w:szCs w:val="20"/>
              </w:rPr>
              <w:t>drinking</w:t>
            </w:r>
            <w:r w:rsidRPr="007155C1">
              <w:rPr>
                <w:spacing w:val="-9"/>
                <w:sz w:val="20"/>
                <w:szCs w:val="20"/>
              </w:rPr>
              <w:t xml:space="preserve"> </w:t>
            </w:r>
            <w:r w:rsidRPr="007155C1">
              <w:rPr>
                <w:sz w:val="20"/>
                <w:szCs w:val="20"/>
              </w:rPr>
              <w:t>water</w:t>
            </w:r>
            <w:r w:rsidRPr="007155C1">
              <w:rPr>
                <w:spacing w:val="-9"/>
                <w:sz w:val="20"/>
                <w:szCs w:val="20"/>
              </w:rPr>
              <w:t xml:space="preserve"> </w:t>
            </w:r>
            <w:r w:rsidRPr="007155C1">
              <w:rPr>
                <w:sz w:val="20"/>
                <w:szCs w:val="20"/>
              </w:rPr>
              <w:t>can</w:t>
            </w:r>
            <w:r w:rsidRPr="007155C1">
              <w:rPr>
                <w:spacing w:val="-9"/>
                <w:sz w:val="20"/>
                <w:szCs w:val="20"/>
              </w:rPr>
              <w:t xml:space="preserve"> </w:t>
            </w:r>
            <w:r w:rsidRPr="007155C1">
              <w:rPr>
                <w:sz w:val="20"/>
                <w:szCs w:val="20"/>
              </w:rPr>
              <w:t>become</w:t>
            </w:r>
            <w:r w:rsidRPr="007155C1">
              <w:rPr>
                <w:spacing w:val="-9"/>
                <w:sz w:val="20"/>
                <w:szCs w:val="20"/>
              </w:rPr>
              <w:t xml:space="preserve"> </w:t>
            </w:r>
            <w:r w:rsidRPr="007155C1">
              <w:rPr>
                <w:sz w:val="20"/>
                <w:szCs w:val="20"/>
              </w:rPr>
              <w:t>re-contaminated</w:t>
            </w:r>
            <w:r w:rsidRPr="007155C1">
              <w:rPr>
                <w:spacing w:val="-9"/>
                <w:sz w:val="20"/>
                <w:szCs w:val="20"/>
              </w:rPr>
              <w:t xml:space="preserve"> </w:t>
            </w:r>
            <w:r w:rsidRPr="007155C1">
              <w:rPr>
                <w:sz w:val="20"/>
                <w:szCs w:val="20"/>
              </w:rPr>
              <w:t>with</w:t>
            </w:r>
            <w:r w:rsidRPr="007155C1">
              <w:rPr>
                <w:spacing w:val="-9"/>
                <w:sz w:val="20"/>
                <w:szCs w:val="20"/>
              </w:rPr>
              <w:t xml:space="preserve"> </w:t>
            </w:r>
            <w:r w:rsidR="002E3DE0" w:rsidRPr="005452AC">
              <w:rPr>
                <w:b/>
                <w:bCs/>
                <w:szCs w:val="20"/>
              </w:rPr>
              <w:t>[</w:t>
            </w:r>
            <w:r w:rsidR="002E3DE0" w:rsidRPr="005452AC">
              <w:rPr>
                <w:b/>
                <w:bCs/>
                <w:i/>
                <w:iCs/>
                <w:szCs w:val="20"/>
              </w:rPr>
              <w:t>unchanged text omitted</w:t>
            </w:r>
            <w:r w:rsidR="002E3DE0" w:rsidRPr="005452AC">
              <w:rPr>
                <w:b/>
                <w:bCs/>
                <w:szCs w:val="20"/>
              </w:rPr>
              <w:t>]</w:t>
            </w:r>
          </w:p>
        </w:tc>
        <w:tc>
          <w:tcPr>
            <w:tcW w:w="7264" w:type="dxa"/>
          </w:tcPr>
          <w:p w14:paraId="4F7E625A" w14:textId="77777777" w:rsidR="00F37091" w:rsidRPr="007155C1" w:rsidRDefault="00F37091" w:rsidP="007155C1">
            <w:pPr>
              <w:pStyle w:val="BodyText"/>
              <w:spacing w:before="60" w:after="120" w:line="240" w:lineRule="atLeast"/>
              <w:ind w:left="0"/>
              <w:rPr>
                <w:sz w:val="20"/>
                <w:szCs w:val="20"/>
              </w:rPr>
            </w:pPr>
            <w:r w:rsidRPr="007155C1">
              <w:rPr>
                <w:color w:val="006385"/>
                <w:sz w:val="20"/>
                <w:szCs w:val="20"/>
              </w:rPr>
              <w:t>Management</w:t>
            </w:r>
            <w:r w:rsidRPr="007155C1">
              <w:rPr>
                <w:color w:val="006385"/>
                <w:spacing w:val="-1"/>
                <w:sz w:val="20"/>
                <w:szCs w:val="20"/>
              </w:rPr>
              <w:t xml:space="preserve"> </w:t>
            </w:r>
            <w:r w:rsidRPr="007155C1">
              <w:rPr>
                <w:color w:val="006385"/>
                <w:sz w:val="20"/>
                <w:szCs w:val="20"/>
              </w:rPr>
              <w:t>of the</w:t>
            </w:r>
            <w:r w:rsidRPr="007155C1">
              <w:rPr>
                <w:color w:val="006385"/>
                <w:spacing w:val="-1"/>
                <w:sz w:val="20"/>
                <w:szCs w:val="20"/>
              </w:rPr>
              <w:t xml:space="preserve"> </w:t>
            </w:r>
            <w:r w:rsidRPr="007155C1">
              <w:rPr>
                <w:color w:val="006385"/>
                <w:sz w:val="20"/>
                <w:szCs w:val="20"/>
              </w:rPr>
              <w:t xml:space="preserve">distribution </w:t>
            </w:r>
            <w:r w:rsidRPr="007155C1">
              <w:rPr>
                <w:color w:val="006385"/>
                <w:spacing w:val="-2"/>
                <w:sz w:val="20"/>
                <w:szCs w:val="20"/>
              </w:rPr>
              <w:t>network</w:t>
            </w:r>
          </w:p>
          <w:p w14:paraId="3E90019E" w14:textId="402FD2A5" w:rsidR="00F37091" w:rsidRPr="007155C1" w:rsidRDefault="00F37091" w:rsidP="007155C1">
            <w:pPr>
              <w:pStyle w:val="BodyText"/>
              <w:spacing w:before="60" w:after="120" w:line="240" w:lineRule="atLeast"/>
              <w:ind w:left="0"/>
              <w:rPr>
                <w:sz w:val="20"/>
                <w:szCs w:val="20"/>
              </w:rPr>
            </w:pPr>
            <w:r w:rsidRPr="007155C1">
              <w:rPr>
                <w:sz w:val="20"/>
                <w:szCs w:val="20"/>
              </w:rPr>
              <w:t>Waterborne disease outbreaks can occur due to post treatment contamination. Health-based targets</w:t>
            </w:r>
            <w:r w:rsidRPr="007155C1">
              <w:rPr>
                <w:spacing w:val="-5"/>
                <w:sz w:val="20"/>
                <w:szCs w:val="20"/>
              </w:rPr>
              <w:t xml:space="preserve"> </w:t>
            </w:r>
            <w:r w:rsidRPr="007155C1">
              <w:rPr>
                <w:sz w:val="20"/>
                <w:szCs w:val="20"/>
              </w:rPr>
              <w:t>were</w:t>
            </w:r>
            <w:r w:rsidRPr="007155C1">
              <w:rPr>
                <w:spacing w:val="-5"/>
                <w:sz w:val="20"/>
                <w:szCs w:val="20"/>
              </w:rPr>
              <w:t xml:space="preserve"> </w:t>
            </w:r>
            <w:r w:rsidRPr="007155C1">
              <w:rPr>
                <w:sz w:val="20"/>
                <w:szCs w:val="20"/>
              </w:rPr>
              <w:t>introduced</w:t>
            </w:r>
            <w:r w:rsidRPr="007155C1">
              <w:rPr>
                <w:spacing w:val="-5"/>
                <w:sz w:val="20"/>
                <w:szCs w:val="20"/>
              </w:rPr>
              <w:t xml:space="preserve"> </w:t>
            </w:r>
            <w:r w:rsidRPr="007155C1">
              <w:rPr>
                <w:sz w:val="20"/>
                <w:szCs w:val="20"/>
              </w:rPr>
              <w:t>in</w:t>
            </w:r>
            <w:r w:rsidRPr="007155C1">
              <w:rPr>
                <w:spacing w:val="-5"/>
                <w:sz w:val="20"/>
                <w:szCs w:val="20"/>
              </w:rPr>
              <w:t xml:space="preserve"> </w:t>
            </w:r>
            <w:r w:rsidRPr="007155C1">
              <w:rPr>
                <w:sz w:val="20"/>
                <w:szCs w:val="20"/>
              </w:rPr>
              <w:t>the</w:t>
            </w:r>
            <w:r w:rsidRPr="007155C1">
              <w:rPr>
                <w:spacing w:val="-5"/>
                <w:sz w:val="20"/>
                <w:szCs w:val="20"/>
              </w:rPr>
              <w:t xml:space="preserve"> </w:t>
            </w:r>
            <w:r w:rsidRPr="007155C1">
              <w:rPr>
                <w:sz w:val="20"/>
                <w:szCs w:val="20"/>
              </w:rPr>
              <w:t>US</w:t>
            </w:r>
            <w:r w:rsidRPr="007155C1">
              <w:rPr>
                <w:spacing w:val="-5"/>
                <w:sz w:val="20"/>
                <w:szCs w:val="20"/>
              </w:rPr>
              <w:t xml:space="preserve"> </w:t>
            </w:r>
            <w:r w:rsidRPr="007155C1">
              <w:rPr>
                <w:sz w:val="20"/>
                <w:szCs w:val="20"/>
              </w:rPr>
              <w:t>in</w:t>
            </w:r>
            <w:r w:rsidRPr="007155C1">
              <w:rPr>
                <w:spacing w:val="-5"/>
                <w:sz w:val="20"/>
                <w:szCs w:val="20"/>
              </w:rPr>
              <w:t xml:space="preserve"> </w:t>
            </w:r>
            <w:r w:rsidRPr="007155C1">
              <w:rPr>
                <w:sz w:val="20"/>
                <w:szCs w:val="20"/>
              </w:rPr>
              <w:t>1996.</w:t>
            </w:r>
            <w:r w:rsidRPr="007155C1">
              <w:rPr>
                <w:spacing w:val="-5"/>
                <w:sz w:val="20"/>
                <w:szCs w:val="20"/>
              </w:rPr>
              <w:t xml:space="preserve"> </w:t>
            </w:r>
            <w:r w:rsidRPr="007155C1">
              <w:rPr>
                <w:sz w:val="20"/>
                <w:szCs w:val="20"/>
              </w:rPr>
              <w:t>Around</w:t>
            </w:r>
            <w:r w:rsidRPr="007155C1">
              <w:rPr>
                <w:spacing w:val="-5"/>
                <w:sz w:val="20"/>
                <w:szCs w:val="20"/>
              </w:rPr>
              <w:t xml:space="preserve"> </w:t>
            </w:r>
            <w:r w:rsidRPr="007155C1">
              <w:rPr>
                <w:sz w:val="20"/>
                <w:szCs w:val="20"/>
              </w:rPr>
              <w:t>90%</w:t>
            </w:r>
            <w:r w:rsidRPr="007155C1">
              <w:rPr>
                <w:spacing w:val="-5"/>
                <w:sz w:val="20"/>
                <w:szCs w:val="20"/>
              </w:rPr>
              <w:t xml:space="preserve"> </w:t>
            </w:r>
            <w:r w:rsidRPr="007155C1">
              <w:rPr>
                <w:sz w:val="20"/>
                <w:szCs w:val="20"/>
              </w:rPr>
              <w:t>of</w:t>
            </w:r>
            <w:r w:rsidRPr="007155C1">
              <w:rPr>
                <w:spacing w:val="-5"/>
                <w:sz w:val="20"/>
                <w:szCs w:val="20"/>
              </w:rPr>
              <w:t xml:space="preserve"> </w:t>
            </w:r>
            <w:r w:rsidRPr="007155C1">
              <w:rPr>
                <w:sz w:val="20"/>
                <w:szCs w:val="20"/>
              </w:rPr>
              <w:t>outbreaks</w:t>
            </w:r>
            <w:r w:rsidRPr="007155C1">
              <w:rPr>
                <w:spacing w:val="-5"/>
                <w:sz w:val="20"/>
                <w:szCs w:val="20"/>
              </w:rPr>
              <w:t xml:space="preserve"> </w:t>
            </w:r>
            <w:r w:rsidRPr="007155C1">
              <w:rPr>
                <w:sz w:val="20"/>
                <w:szCs w:val="20"/>
              </w:rPr>
              <w:t>since</w:t>
            </w:r>
            <w:r w:rsidRPr="007155C1">
              <w:rPr>
                <w:spacing w:val="-5"/>
                <w:sz w:val="20"/>
                <w:szCs w:val="20"/>
              </w:rPr>
              <w:t xml:space="preserve"> </w:t>
            </w:r>
            <w:r w:rsidRPr="007155C1">
              <w:rPr>
                <w:sz w:val="20"/>
                <w:szCs w:val="20"/>
              </w:rPr>
              <w:t>then</w:t>
            </w:r>
            <w:r w:rsidRPr="007155C1">
              <w:rPr>
                <w:spacing w:val="-5"/>
                <w:sz w:val="20"/>
                <w:szCs w:val="20"/>
              </w:rPr>
              <w:t xml:space="preserve"> </w:t>
            </w:r>
            <w:r w:rsidRPr="007155C1">
              <w:rPr>
                <w:sz w:val="20"/>
                <w:szCs w:val="20"/>
              </w:rPr>
              <w:t>are</w:t>
            </w:r>
            <w:r w:rsidRPr="007155C1">
              <w:rPr>
                <w:spacing w:val="-5"/>
                <w:sz w:val="20"/>
                <w:szCs w:val="20"/>
              </w:rPr>
              <w:t xml:space="preserve"> </w:t>
            </w:r>
            <w:r w:rsidRPr="007155C1">
              <w:rPr>
                <w:sz w:val="20"/>
                <w:szCs w:val="20"/>
              </w:rPr>
              <w:t>attributed</w:t>
            </w:r>
            <w:r w:rsidRPr="007155C1">
              <w:rPr>
                <w:spacing w:val="-5"/>
                <w:sz w:val="20"/>
                <w:szCs w:val="20"/>
              </w:rPr>
              <w:t xml:space="preserve"> </w:t>
            </w:r>
            <w:r w:rsidRPr="007155C1">
              <w:rPr>
                <w:sz w:val="20"/>
                <w:szCs w:val="20"/>
              </w:rPr>
              <w:t xml:space="preserve">to contamination within the distribution system </w:t>
            </w:r>
            <w:r w:rsidRPr="007155C1">
              <w:rPr>
                <w:b/>
                <w:bCs/>
                <w:sz w:val="20"/>
                <w:szCs w:val="20"/>
                <w:highlight w:val="yellow"/>
              </w:rPr>
              <w:t>or opportunistic pathogens within premises (Beer et al. 2015; Benedict et al. 2017</w:t>
            </w:r>
            <w:r w:rsidR="00683AA1" w:rsidRPr="007155C1">
              <w:rPr>
                <w:b/>
                <w:bCs/>
                <w:sz w:val="20"/>
                <w:szCs w:val="20"/>
              </w:rPr>
              <w:t>)</w:t>
            </w:r>
            <w:r w:rsidRPr="007155C1">
              <w:rPr>
                <w:b/>
                <w:bCs/>
                <w:sz w:val="20"/>
                <w:szCs w:val="20"/>
              </w:rPr>
              <w:t>.</w:t>
            </w:r>
          </w:p>
          <w:p w14:paraId="69AE30E4" w14:textId="490C76BD" w:rsidR="000F6122" w:rsidRPr="007155C1" w:rsidRDefault="00F37091" w:rsidP="007155C1">
            <w:pPr>
              <w:spacing w:before="60" w:after="120" w:line="240" w:lineRule="atLeast"/>
              <w:ind w:left="17"/>
              <w:rPr>
                <w:i/>
                <w:color w:val="006385"/>
                <w:szCs w:val="20"/>
              </w:rPr>
            </w:pPr>
            <w:r w:rsidRPr="007155C1">
              <w:rPr>
                <w:szCs w:val="20"/>
              </w:rPr>
              <w:t>Treated</w:t>
            </w:r>
            <w:r w:rsidRPr="007155C1">
              <w:rPr>
                <w:spacing w:val="-9"/>
                <w:szCs w:val="20"/>
              </w:rPr>
              <w:t xml:space="preserve"> </w:t>
            </w:r>
            <w:r w:rsidRPr="007155C1">
              <w:rPr>
                <w:szCs w:val="20"/>
              </w:rPr>
              <w:t>drinking</w:t>
            </w:r>
            <w:r w:rsidRPr="007155C1">
              <w:rPr>
                <w:spacing w:val="-9"/>
                <w:szCs w:val="20"/>
              </w:rPr>
              <w:t xml:space="preserve"> </w:t>
            </w:r>
            <w:r w:rsidRPr="007155C1">
              <w:rPr>
                <w:szCs w:val="20"/>
              </w:rPr>
              <w:t>water</w:t>
            </w:r>
            <w:r w:rsidRPr="007155C1">
              <w:rPr>
                <w:spacing w:val="-9"/>
                <w:szCs w:val="20"/>
              </w:rPr>
              <w:t xml:space="preserve"> </w:t>
            </w:r>
            <w:r w:rsidRPr="007155C1">
              <w:rPr>
                <w:szCs w:val="20"/>
              </w:rPr>
              <w:t>can</w:t>
            </w:r>
            <w:r w:rsidRPr="007155C1">
              <w:rPr>
                <w:spacing w:val="-9"/>
                <w:szCs w:val="20"/>
              </w:rPr>
              <w:t xml:space="preserve"> </w:t>
            </w:r>
            <w:r w:rsidRPr="007155C1">
              <w:rPr>
                <w:szCs w:val="20"/>
              </w:rPr>
              <w:t>become</w:t>
            </w:r>
            <w:r w:rsidRPr="007155C1">
              <w:rPr>
                <w:spacing w:val="-9"/>
                <w:szCs w:val="20"/>
              </w:rPr>
              <w:t xml:space="preserve"> </w:t>
            </w:r>
            <w:r w:rsidRPr="007155C1">
              <w:rPr>
                <w:szCs w:val="20"/>
              </w:rPr>
              <w:t>re-contaminated</w:t>
            </w:r>
            <w:r w:rsidRPr="007155C1">
              <w:rPr>
                <w:spacing w:val="-9"/>
                <w:szCs w:val="20"/>
              </w:rPr>
              <w:t xml:space="preserve"> </w:t>
            </w:r>
            <w:r w:rsidRPr="007155C1">
              <w:rPr>
                <w:szCs w:val="20"/>
              </w:rPr>
              <w:t>with</w:t>
            </w:r>
            <w:r w:rsidRPr="007155C1">
              <w:rPr>
                <w:spacing w:val="-9"/>
                <w:szCs w:val="20"/>
              </w:rPr>
              <w:t xml:space="preserve"> </w:t>
            </w:r>
            <w:r w:rsidR="002E3DE0" w:rsidRPr="005452AC">
              <w:rPr>
                <w:b/>
                <w:bCs/>
                <w:szCs w:val="20"/>
              </w:rPr>
              <w:t>[</w:t>
            </w:r>
            <w:r w:rsidR="002E3DE0" w:rsidRPr="005452AC">
              <w:rPr>
                <w:b/>
                <w:bCs/>
                <w:i/>
                <w:iCs/>
                <w:szCs w:val="20"/>
              </w:rPr>
              <w:t>unchanged text omitted</w:t>
            </w:r>
            <w:r w:rsidR="002E3DE0" w:rsidRPr="005452AC">
              <w:rPr>
                <w:b/>
                <w:bCs/>
                <w:szCs w:val="20"/>
              </w:rPr>
              <w:t>]</w:t>
            </w:r>
          </w:p>
        </w:tc>
      </w:tr>
      <w:tr w:rsidR="00C404BE" w:rsidRPr="007155C1" w14:paraId="21BE5DDF" w14:textId="77777777" w:rsidTr="1D6DD25F">
        <w:tc>
          <w:tcPr>
            <w:tcW w:w="565" w:type="dxa"/>
          </w:tcPr>
          <w:p w14:paraId="606F6F4C" w14:textId="5E0BF1B1" w:rsidR="00C404BE" w:rsidRPr="007155C1" w:rsidRDefault="009A4E62" w:rsidP="007155C1">
            <w:pPr>
              <w:spacing w:before="60" w:after="120" w:line="240" w:lineRule="atLeast"/>
              <w:rPr>
                <w:szCs w:val="20"/>
              </w:rPr>
            </w:pPr>
            <w:r>
              <w:rPr>
                <w:szCs w:val="20"/>
              </w:rPr>
              <w:t>22</w:t>
            </w:r>
          </w:p>
        </w:tc>
        <w:tc>
          <w:tcPr>
            <w:tcW w:w="2129" w:type="dxa"/>
          </w:tcPr>
          <w:p w14:paraId="35503044" w14:textId="03937E27" w:rsidR="00C404BE" w:rsidRPr="007155C1" w:rsidRDefault="0044045F" w:rsidP="007155C1">
            <w:pPr>
              <w:spacing w:before="60" w:after="120" w:line="240" w:lineRule="atLeast"/>
              <w:rPr>
                <w:szCs w:val="20"/>
              </w:rPr>
            </w:pPr>
            <w:r>
              <w:t xml:space="preserve">Visit </w:t>
            </w:r>
            <w:hyperlink r:id="rId37" w:history="1">
              <w:r w:rsidRPr="006C1C04">
                <w:rPr>
                  <w:rStyle w:val="Hyperlink"/>
                </w:rPr>
                <w:t xml:space="preserve">Chapter </w:t>
              </w:r>
              <w:r w:rsidR="00BA042C" w:rsidRPr="006C1C04">
                <w:rPr>
                  <w:rStyle w:val="Hyperlink"/>
                  <w:szCs w:val="20"/>
                </w:rPr>
                <w:t>5.5 Opportunistic pathogens</w:t>
              </w:r>
            </w:hyperlink>
            <w:r>
              <w:t xml:space="preserve"> of the Guidelines</w:t>
            </w:r>
          </w:p>
          <w:p w14:paraId="2E0D9249" w14:textId="6B4B94E3" w:rsidR="00F6521B" w:rsidRPr="007155C1" w:rsidRDefault="00F6521B" w:rsidP="007155C1">
            <w:pPr>
              <w:spacing w:before="60" w:after="120" w:line="240" w:lineRule="atLeast"/>
              <w:rPr>
                <w:szCs w:val="20"/>
              </w:rPr>
            </w:pPr>
            <w:r w:rsidRPr="007155C1">
              <w:rPr>
                <w:szCs w:val="20"/>
              </w:rPr>
              <w:t>(p98 of PDF)</w:t>
            </w:r>
          </w:p>
        </w:tc>
        <w:tc>
          <w:tcPr>
            <w:tcW w:w="5919" w:type="dxa"/>
          </w:tcPr>
          <w:p w14:paraId="59B1CA3E" w14:textId="6CB9572D" w:rsidR="00C404BE" w:rsidRPr="007155C1" w:rsidRDefault="00A32AF3" w:rsidP="007155C1">
            <w:pPr>
              <w:pStyle w:val="BodyText"/>
              <w:spacing w:before="60" w:after="120" w:line="240" w:lineRule="atLeast"/>
              <w:ind w:left="0"/>
              <w:rPr>
                <w:color w:val="006385"/>
                <w:sz w:val="20"/>
                <w:szCs w:val="20"/>
              </w:rPr>
            </w:pPr>
            <w:r w:rsidRPr="007155C1">
              <w:rPr>
                <w:sz w:val="20"/>
                <w:szCs w:val="20"/>
              </w:rPr>
              <w:t xml:space="preserve">Opportunistic pathogens of concern in drinking water are summarised in Table 5.7. </w:t>
            </w:r>
            <w:r w:rsidRPr="007155C1">
              <w:rPr>
                <w:i/>
                <w:iCs/>
                <w:sz w:val="20"/>
                <w:szCs w:val="20"/>
              </w:rPr>
              <w:t>Naegleria fowleri, Burkholderia pseudomallei</w:t>
            </w:r>
            <w:r w:rsidRPr="007155C1">
              <w:rPr>
                <w:sz w:val="20"/>
                <w:szCs w:val="20"/>
              </w:rPr>
              <w:t xml:space="preserve"> and </w:t>
            </w:r>
            <w:r w:rsidRPr="007155C1">
              <w:rPr>
                <w:i/>
                <w:iCs/>
                <w:sz w:val="20"/>
                <w:szCs w:val="20"/>
              </w:rPr>
              <w:t>Legionella pneumophila</w:t>
            </w:r>
            <w:r w:rsidRPr="007155C1">
              <w:rPr>
                <w:sz w:val="20"/>
                <w:szCs w:val="20"/>
              </w:rPr>
              <w:t xml:space="preserve"> are particularly significant. </w:t>
            </w:r>
          </w:p>
        </w:tc>
        <w:tc>
          <w:tcPr>
            <w:tcW w:w="7264" w:type="dxa"/>
          </w:tcPr>
          <w:p w14:paraId="0F4777C6" w14:textId="1D5258CE" w:rsidR="00265E89" w:rsidRPr="007155C1" w:rsidRDefault="00265E89" w:rsidP="007155C1">
            <w:pPr>
              <w:spacing w:before="60" w:after="120" w:line="240" w:lineRule="atLeast"/>
              <w:rPr>
                <w:szCs w:val="20"/>
              </w:rPr>
            </w:pPr>
            <w:r w:rsidRPr="007155C1">
              <w:rPr>
                <w:b/>
                <w:bCs/>
                <w:szCs w:val="20"/>
                <w:highlight w:val="yellow"/>
              </w:rPr>
              <w:t>The most common</w:t>
            </w:r>
            <w:r w:rsidRPr="007155C1">
              <w:rPr>
                <w:szCs w:val="20"/>
                <w:highlight w:val="yellow"/>
              </w:rPr>
              <w:t xml:space="preserve"> </w:t>
            </w:r>
            <w:r w:rsidRPr="007155C1">
              <w:rPr>
                <w:b/>
                <w:bCs/>
                <w:szCs w:val="20"/>
                <w:highlight w:val="yellow"/>
              </w:rPr>
              <w:t>o</w:t>
            </w:r>
            <w:r w:rsidRPr="007155C1">
              <w:rPr>
                <w:szCs w:val="20"/>
              </w:rPr>
              <w:t>pportunistic</w:t>
            </w:r>
            <w:r w:rsidRPr="007155C1">
              <w:rPr>
                <w:spacing w:val="-9"/>
                <w:szCs w:val="20"/>
              </w:rPr>
              <w:t xml:space="preserve"> </w:t>
            </w:r>
            <w:r w:rsidRPr="007155C1">
              <w:rPr>
                <w:szCs w:val="20"/>
              </w:rPr>
              <w:t>pathogens</w:t>
            </w:r>
            <w:r w:rsidRPr="007155C1">
              <w:rPr>
                <w:spacing w:val="-9"/>
                <w:szCs w:val="20"/>
              </w:rPr>
              <w:t xml:space="preserve"> </w:t>
            </w:r>
            <w:r w:rsidRPr="007155C1">
              <w:rPr>
                <w:szCs w:val="20"/>
              </w:rPr>
              <w:t>of</w:t>
            </w:r>
            <w:r w:rsidRPr="007155C1">
              <w:rPr>
                <w:spacing w:val="-9"/>
                <w:szCs w:val="20"/>
              </w:rPr>
              <w:t xml:space="preserve"> </w:t>
            </w:r>
            <w:r w:rsidRPr="007155C1">
              <w:rPr>
                <w:szCs w:val="20"/>
              </w:rPr>
              <w:t>concern</w:t>
            </w:r>
            <w:r w:rsidRPr="007155C1">
              <w:rPr>
                <w:spacing w:val="-9"/>
                <w:szCs w:val="20"/>
              </w:rPr>
              <w:t xml:space="preserve"> </w:t>
            </w:r>
            <w:r w:rsidRPr="007155C1">
              <w:rPr>
                <w:szCs w:val="20"/>
              </w:rPr>
              <w:t>in</w:t>
            </w:r>
            <w:r w:rsidRPr="007155C1">
              <w:rPr>
                <w:spacing w:val="-9"/>
                <w:szCs w:val="20"/>
              </w:rPr>
              <w:t xml:space="preserve"> </w:t>
            </w:r>
            <w:r w:rsidRPr="007155C1">
              <w:rPr>
                <w:szCs w:val="20"/>
              </w:rPr>
              <w:t>drinking</w:t>
            </w:r>
            <w:r w:rsidRPr="007155C1">
              <w:rPr>
                <w:spacing w:val="-9"/>
                <w:szCs w:val="20"/>
              </w:rPr>
              <w:t xml:space="preserve"> </w:t>
            </w:r>
            <w:r w:rsidRPr="007155C1">
              <w:rPr>
                <w:szCs w:val="20"/>
              </w:rPr>
              <w:t>water</w:t>
            </w:r>
            <w:r w:rsidRPr="007155C1">
              <w:rPr>
                <w:spacing w:val="-9"/>
                <w:szCs w:val="20"/>
              </w:rPr>
              <w:t xml:space="preserve"> </w:t>
            </w:r>
            <w:r w:rsidRPr="007155C1">
              <w:rPr>
                <w:szCs w:val="20"/>
              </w:rPr>
              <w:t>are</w:t>
            </w:r>
            <w:r w:rsidRPr="007155C1">
              <w:rPr>
                <w:spacing w:val="-9"/>
                <w:szCs w:val="20"/>
              </w:rPr>
              <w:t xml:space="preserve"> </w:t>
            </w:r>
            <w:r w:rsidRPr="007155C1">
              <w:rPr>
                <w:szCs w:val="20"/>
              </w:rPr>
              <w:t>summarised</w:t>
            </w:r>
            <w:r w:rsidRPr="007155C1">
              <w:rPr>
                <w:spacing w:val="-9"/>
                <w:szCs w:val="20"/>
              </w:rPr>
              <w:t xml:space="preserve"> </w:t>
            </w:r>
            <w:r w:rsidRPr="007155C1">
              <w:rPr>
                <w:szCs w:val="20"/>
              </w:rPr>
              <w:t>in</w:t>
            </w:r>
            <w:r w:rsidRPr="007155C1">
              <w:rPr>
                <w:spacing w:val="-9"/>
                <w:szCs w:val="20"/>
              </w:rPr>
              <w:t xml:space="preserve"> </w:t>
            </w:r>
            <w:r w:rsidRPr="007155C1">
              <w:rPr>
                <w:szCs w:val="20"/>
              </w:rPr>
              <w:t>Table</w:t>
            </w:r>
            <w:r w:rsidRPr="007155C1">
              <w:rPr>
                <w:spacing w:val="-9"/>
                <w:szCs w:val="20"/>
              </w:rPr>
              <w:t xml:space="preserve"> </w:t>
            </w:r>
            <w:r w:rsidRPr="007155C1">
              <w:rPr>
                <w:szCs w:val="20"/>
              </w:rPr>
              <w:t>5.7.</w:t>
            </w:r>
            <w:r w:rsidRPr="007155C1">
              <w:rPr>
                <w:spacing w:val="-9"/>
                <w:szCs w:val="20"/>
              </w:rPr>
              <w:t xml:space="preserve"> </w:t>
            </w:r>
            <w:r w:rsidRPr="007155C1">
              <w:rPr>
                <w:i/>
                <w:szCs w:val="20"/>
              </w:rPr>
              <w:t>Naegleria fowleri</w:t>
            </w:r>
            <w:r w:rsidRPr="007155C1">
              <w:rPr>
                <w:szCs w:val="20"/>
              </w:rPr>
              <w:t xml:space="preserve">, </w:t>
            </w:r>
            <w:r w:rsidRPr="007155C1">
              <w:rPr>
                <w:i/>
                <w:szCs w:val="20"/>
              </w:rPr>
              <w:t xml:space="preserve">Burkholderia pseudomallei </w:t>
            </w:r>
            <w:r w:rsidRPr="007155C1">
              <w:rPr>
                <w:szCs w:val="20"/>
              </w:rPr>
              <w:t xml:space="preserve">and </w:t>
            </w:r>
            <w:r w:rsidRPr="007155C1">
              <w:rPr>
                <w:i/>
                <w:szCs w:val="20"/>
              </w:rPr>
              <w:t xml:space="preserve">Legionella pneumophila </w:t>
            </w:r>
            <w:r w:rsidRPr="007155C1">
              <w:rPr>
                <w:szCs w:val="20"/>
              </w:rPr>
              <w:t>are particularly significant.</w:t>
            </w:r>
          </w:p>
          <w:p w14:paraId="14A8908E" w14:textId="77777777" w:rsidR="00C404BE" w:rsidRPr="007155C1" w:rsidRDefault="00C404BE" w:rsidP="007155C1">
            <w:pPr>
              <w:pStyle w:val="BodyText"/>
              <w:spacing w:before="60" w:after="120" w:line="240" w:lineRule="atLeast"/>
              <w:ind w:left="0"/>
              <w:rPr>
                <w:color w:val="006385"/>
                <w:sz w:val="20"/>
                <w:szCs w:val="20"/>
              </w:rPr>
            </w:pPr>
          </w:p>
        </w:tc>
      </w:tr>
      <w:tr w:rsidR="00C404BE" w:rsidRPr="007155C1" w14:paraId="5872D57A" w14:textId="77777777" w:rsidTr="1D6DD25F">
        <w:tc>
          <w:tcPr>
            <w:tcW w:w="565" w:type="dxa"/>
          </w:tcPr>
          <w:p w14:paraId="0814D16C" w14:textId="4943605C" w:rsidR="00C404BE" w:rsidRPr="007155C1" w:rsidRDefault="009A4E62" w:rsidP="007155C1">
            <w:pPr>
              <w:spacing w:before="60" w:after="120" w:line="240" w:lineRule="atLeast"/>
              <w:rPr>
                <w:szCs w:val="20"/>
              </w:rPr>
            </w:pPr>
            <w:r>
              <w:rPr>
                <w:szCs w:val="20"/>
              </w:rPr>
              <w:t>23</w:t>
            </w:r>
          </w:p>
        </w:tc>
        <w:tc>
          <w:tcPr>
            <w:tcW w:w="2129" w:type="dxa"/>
          </w:tcPr>
          <w:p w14:paraId="6D706173" w14:textId="150E6C04" w:rsidR="00265E89" w:rsidRPr="007155C1" w:rsidRDefault="0044045F" w:rsidP="007155C1">
            <w:pPr>
              <w:spacing w:before="60" w:after="120" w:line="240" w:lineRule="atLeast"/>
              <w:rPr>
                <w:szCs w:val="20"/>
              </w:rPr>
            </w:pPr>
            <w:r>
              <w:rPr>
                <w:szCs w:val="20"/>
              </w:rPr>
              <w:t xml:space="preserve">Visit Chapter </w:t>
            </w:r>
            <w:r w:rsidR="00265E89" w:rsidRPr="0044045F">
              <w:rPr>
                <w:szCs w:val="20"/>
              </w:rPr>
              <w:t>5.5 Opportunistic pathogens</w:t>
            </w:r>
            <w:r>
              <w:rPr>
                <w:szCs w:val="20"/>
              </w:rPr>
              <w:t xml:space="preserve">, </w:t>
            </w:r>
            <w:hyperlink r:id="rId38" w:anchor="table-5-7" w:history="1">
              <w:r w:rsidR="00265E89" w:rsidRPr="00781566">
                <w:rPr>
                  <w:rStyle w:val="Hyperlink"/>
                  <w:szCs w:val="20"/>
                </w:rPr>
                <w:t>Table 5.7</w:t>
              </w:r>
              <w:r w:rsidRPr="00781566">
                <w:rPr>
                  <w:rStyle w:val="Hyperlink"/>
                  <w:szCs w:val="20"/>
                </w:rPr>
                <w:t xml:space="preserve"> </w:t>
              </w:r>
              <w:r w:rsidR="00781566" w:rsidRPr="00781566">
                <w:rPr>
                  <w:rStyle w:val="Hyperlink"/>
                  <w:b/>
                  <w:bCs/>
                  <w:szCs w:val="20"/>
                </w:rPr>
                <w:t xml:space="preserve">Opportunistic pathogens of concern in Australian </w:t>
              </w:r>
              <w:r w:rsidR="00781566" w:rsidRPr="00781566">
                <w:rPr>
                  <w:rStyle w:val="Hyperlink"/>
                  <w:b/>
                  <w:bCs/>
                  <w:szCs w:val="20"/>
                </w:rPr>
                <w:lastRenderedPageBreak/>
                <w:t>drinking water</w:t>
              </w:r>
            </w:hyperlink>
            <w:r w:rsidR="00781566">
              <w:rPr>
                <w:b/>
                <w:bCs/>
                <w:szCs w:val="20"/>
              </w:rPr>
              <w:t xml:space="preserve"> </w:t>
            </w:r>
            <w:r w:rsidRPr="0044045F">
              <w:t>of the Guidelines</w:t>
            </w:r>
          </w:p>
          <w:p w14:paraId="21B2C8BF" w14:textId="42A1BA47" w:rsidR="00C404BE" w:rsidRPr="007155C1" w:rsidRDefault="00265E89" w:rsidP="007155C1">
            <w:pPr>
              <w:spacing w:before="60" w:after="120" w:line="240" w:lineRule="atLeast"/>
              <w:rPr>
                <w:szCs w:val="20"/>
              </w:rPr>
            </w:pPr>
            <w:r w:rsidRPr="007155C1">
              <w:rPr>
                <w:szCs w:val="20"/>
              </w:rPr>
              <w:t>(p98 of PDF)</w:t>
            </w:r>
          </w:p>
        </w:tc>
        <w:tc>
          <w:tcPr>
            <w:tcW w:w="5919" w:type="dxa"/>
          </w:tcPr>
          <w:p w14:paraId="6DD63112" w14:textId="77777777" w:rsidR="00C404BE" w:rsidRPr="00524485" w:rsidRDefault="00C404BE" w:rsidP="007155C1">
            <w:pPr>
              <w:pStyle w:val="BodyText"/>
              <w:spacing w:before="60" w:after="120" w:line="240" w:lineRule="atLeast"/>
              <w:ind w:left="0"/>
              <w:rPr>
                <w:sz w:val="20"/>
                <w:szCs w:val="20"/>
              </w:rPr>
            </w:pPr>
          </w:p>
          <w:p w14:paraId="62CC0251" w14:textId="553B8177" w:rsidR="00265E89" w:rsidRPr="00967ED0" w:rsidRDefault="00265E89" w:rsidP="007155C1">
            <w:pPr>
              <w:pStyle w:val="BodyText"/>
              <w:spacing w:before="60" w:after="120" w:line="240" w:lineRule="atLeast"/>
              <w:ind w:left="0"/>
              <w:rPr>
                <w:b/>
                <w:bCs/>
                <w:sz w:val="20"/>
                <w:szCs w:val="20"/>
              </w:rPr>
            </w:pPr>
            <w:r w:rsidRPr="00967ED0">
              <w:rPr>
                <w:b/>
                <w:bCs/>
                <w:sz w:val="24"/>
                <w:szCs w:val="24"/>
              </w:rPr>
              <w:t xml:space="preserve">See </w:t>
            </w:r>
            <w:r w:rsidRPr="00967ED0">
              <w:rPr>
                <w:b/>
                <w:bCs/>
                <w:sz w:val="24"/>
                <w:szCs w:val="24"/>
                <w:u w:val="single"/>
              </w:rPr>
              <w:t xml:space="preserve">Appendix </w:t>
            </w:r>
            <w:r w:rsidR="006E400A" w:rsidRPr="00967ED0">
              <w:rPr>
                <w:b/>
                <w:bCs/>
                <w:sz w:val="24"/>
                <w:szCs w:val="24"/>
                <w:u w:val="single"/>
              </w:rPr>
              <w:t>B</w:t>
            </w:r>
            <w:r w:rsidRPr="00967ED0">
              <w:rPr>
                <w:b/>
                <w:bCs/>
                <w:sz w:val="24"/>
                <w:szCs w:val="24"/>
              </w:rPr>
              <w:t xml:space="preserve"> for Table 5.7</w:t>
            </w:r>
            <w:r w:rsidR="0068653F" w:rsidRPr="00967ED0">
              <w:rPr>
                <w:b/>
                <w:bCs/>
                <w:sz w:val="24"/>
                <w:szCs w:val="24"/>
              </w:rPr>
              <w:t xml:space="preserve"> Opportunistic</w:t>
            </w:r>
            <w:r w:rsidR="0068653F" w:rsidRPr="00967ED0">
              <w:rPr>
                <w:b/>
                <w:bCs/>
                <w:spacing w:val="-5"/>
                <w:sz w:val="24"/>
                <w:szCs w:val="24"/>
              </w:rPr>
              <w:t xml:space="preserve"> </w:t>
            </w:r>
            <w:r w:rsidR="0068653F" w:rsidRPr="00967ED0">
              <w:rPr>
                <w:b/>
                <w:bCs/>
                <w:sz w:val="24"/>
                <w:szCs w:val="24"/>
              </w:rPr>
              <w:t>pathogens</w:t>
            </w:r>
            <w:r w:rsidR="0068653F" w:rsidRPr="00967ED0">
              <w:rPr>
                <w:b/>
                <w:bCs/>
                <w:spacing w:val="-5"/>
                <w:sz w:val="24"/>
                <w:szCs w:val="24"/>
              </w:rPr>
              <w:t xml:space="preserve"> </w:t>
            </w:r>
            <w:r w:rsidR="0068653F" w:rsidRPr="00967ED0">
              <w:rPr>
                <w:b/>
                <w:bCs/>
                <w:sz w:val="24"/>
                <w:szCs w:val="24"/>
              </w:rPr>
              <w:t>of</w:t>
            </w:r>
            <w:r w:rsidR="0068653F" w:rsidRPr="00967ED0">
              <w:rPr>
                <w:b/>
                <w:bCs/>
                <w:spacing w:val="-5"/>
                <w:sz w:val="24"/>
                <w:szCs w:val="24"/>
              </w:rPr>
              <w:t xml:space="preserve"> </w:t>
            </w:r>
            <w:r w:rsidR="0068653F" w:rsidRPr="00967ED0">
              <w:rPr>
                <w:b/>
                <w:bCs/>
                <w:sz w:val="24"/>
                <w:szCs w:val="24"/>
              </w:rPr>
              <w:t>concern</w:t>
            </w:r>
            <w:r w:rsidR="0068653F" w:rsidRPr="00967ED0">
              <w:rPr>
                <w:b/>
                <w:bCs/>
                <w:spacing w:val="-5"/>
                <w:sz w:val="24"/>
                <w:szCs w:val="24"/>
              </w:rPr>
              <w:t xml:space="preserve"> </w:t>
            </w:r>
            <w:r w:rsidR="0068653F" w:rsidRPr="00967ED0">
              <w:rPr>
                <w:b/>
                <w:bCs/>
                <w:sz w:val="24"/>
                <w:szCs w:val="24"/>
              </w:rPr>
              <w:t>in</w:t>
            </w:r>
            <w:r w:rsidR="0068653F" w:rsidRPr="00967ED0">
              <w:rPr>
                <w:b/>
                <w:bCs/>
                <w:spacing w:val="-5"/>
                <w:sz w:val="24"/>
                <w:szCs w:val="24"/>
              </w:rPr>
              <w:t xml:space="preserve"> </w:t>
            </w:r>
            <w:r w:rsidR="0068653F" w:rsidRPr="00967ED0">
              <w:rPr>
                <w:b/>
                <w:bCs/>
                <w:sz w:val="24"/>
                <w:szCs w:val="24"/>
              </w:rPr>
              <w:t>Australian</w:t>
            </w:r>
            <w:r w:rsidR="0068653F" w:rsidRPr="00967ED0">
              <w:rPr>
                <w:b/>
                <w:bCs/>
                <w:spacing w:val="-5"/>
                <w:sz w:val="24"/>
                <w:szCs w:val="24"/>
              </w:rPr>
              <w:t xml:space="preserve"> </w:t>
            </w:r>
            <w:r w:rsidR="0068653F" w:rsidRPr="00967ED0">
              <w:rPr>
                <w:b/>
                <w:bCs/>
                <w:sz w:val="24"/>
                <w:szCs w:val="24"/>
              </w:rPr>
              <w:t>drinking</w:t>
            </w:r>
            <w:r w:rsidR="0068653F" w:rsidRPr="00967ED0">
              <w:rPr>
                <w:b/>
                <w:bCs/>
                <w:spacing w:val="-5"/>
                <w:sz w:val="24"/>
                <w:szCs w:val="24"/>
              </w:rPr>
              <w:t xml:space="preserve"> </w:t>
            </w:r>
            <w:r w:rsidR="0068653F" w:rsidRPr="00967ED0">
              <w:rPr>
                <w:b/>
                <w:bCs/>
                <w:spacing w:val="-2"/>
                <w:sz w:val="24"/>
                <w:szCs w:val="24"/>
              </w:rPr>
              <w:t>water</w:t>
            </w:r>
          </w:p>
        </w:tc>
        <w:tc>
          <w:tcPr>
            <w:tcW w:w="7264" w:type="dxa"/>
          </w:tcPr>
          <w:p w14:paraId="14A3D25F" w14:textId="77777777" w:rsidR="00C404BE" w:rsidRPr="00524485" w:rsidRDefault="00C404BE" w:rsidP="007155C1">
            <w:pPr>
              <w:pStyle w:val="BodyText"/>
              <w:spacing w:before="60" w:after="120" w:line="240" w:lineRule="atLeast"/>
              <w:ind w:left="0"/>
              <w:rPr>
                <w:sz w:val="20"/>
                <w:szCs w:val="20"/>
              </w:rPr>
            </w:pPr>
          </w:p>
          <w:p w14:paraId="4781C517" w14:textId="19C18F80" w:rsidR="0068653F" w:rsidRPr="00967ED0" w:rsidRDefault="0068653F" w:rsidP="007155C1">
            <w:pPr>
              <w:pStyle w:val="BodyText"/>
              <w:spacing w:before="60" w:after="120" w:line="240" w:lineRule="atLeast"/>
              <w:ind w:left="0"/>
              <w:rPr>
                <w:b/>
                <w:bCs/>
                <w:sz w:val="20"/>
                <w:szCs w:val="20"/>
              </w:rPr>
            </w:pPr>
            <w:r w:rsidRPr="00967ED0">
              <w:rPr>
                <w:b/>
                <w:bCs/>
                <w:sz w:val="24"/>
                <w:szCs w:val="24"/>
              </w:rPr>
              <w:t xml:space="preserve">See </w:t>
            </w:r>
            <w:r w:rsidRPr="00967ED0">
              <w:rPr>
                <w:b/>
                <w:bCs/>
                <w:sz w:val="24"/>
                <w:szCs w:val="24"/>
                <w:u w:val="single"/>
              </w:rPr>
              <w:t xml:space="preserve">Appendix </w:t>
            </w:r>
            <w:r w:rsidR="006E400A" w:rsidRPr="00967ED0">
              <w:rPr>
                <w:b/>
                <w:bCs/>
                <w:sz w:val="24"/>
                <w:szCs w:val="24"/>
                <w:u w:val="single"/>
              </w:rPr>
              <w:t>B</w:t>
            </w:r>
            <w:r w:rsidRPr="00967ED0">
              <w:rPr>
                <w:b/>
                <w:bCs/>
                <w:sz w:val="24"/>
                <w:szCs w:val="24"/>
              </w:rPr>
              <w:t xml:space="preserve"> for proposed amendments to Table 5.7</w:t>
            </w:r>
          </w:p>
        </w:tc>
      </w:tr>
      <w:tr w:rsidR="00AC6125" w:rsidRPr="007155C1" w14:paraId="5815DD4C" w14:textId="77777777" w:rsidTr="1D6DD25F">
        <w:tc>
          <w:tcPr>
            <w:tcW w:w="565" w:type="dxa"/>
          </w:tcPr>
          <w:p w14:paraId="33CF59DB" w14:textId="4CEA456F" w:rsidR="00AC6125" w:rsidRPr="007155C1" w:rsidRDefault="009A4E62" w:rsidP="007155C1">
            <w:pPr>
              <w:spacing w:before="60" w:after="120" w:line="240" w:lineRule="atLeast"/>
              <w:rPr>
                <w:szCs w:val="20"/>
              </w:rPr>
            </w:pPr>
            <w:r>
              <w:rPr>
                <w:szCs w:val="20"/>
              </w:rPr>
              <w:t>24</w:t>
            </w:r>
          </w:p>
        </w:tc>
        <w:tc>
          <w:tcPr>
            <w:tcW w:w="2129" w:type="dxa"/>
          </w:tcPr>
          <w:p w14:paraId="693E106E" w14:textId="5F501E51" w:rsidR="00AC6125" w:rsidRDefault="00D8684B" w:rsidP="007155C1">
            <w:pPr>
              <w:spacing w:before="60" w:after="120" w:line="240" w:lineRule="atLeast"/>
              <w:rPr>
                <w:szCs w:val="20"/>
              </w:rPr>
            </w:pPr>
            <w:r>
              <w:t xml:space="preserve">Visit </w:t>
            </w:r>
            <w:hyperlink r:id="rId39" w:history="1">
              <w:r w:rsidRPr="00D8684B">
                <w:rPr>
                  <w:rStyle w:val="Hyperlink"/>
                </w:rPr>
                <w:t xml:space="preserve">Chapter </w:t>
              </w:r>
              <w:r w:rsidR="00AC6125" w:rsidRPr="00D8684B">
                <w:rPr>
                  <w:rStyle w:val="Hyperlink"/>
                  <w:szCs w:val="20"/>
                </w:rPr>
                <w:t>5.5 Opportunistic pathogens</w:t>
              </w:r>
            </w:hyperlink>
            <w:r>
              <w:t xml:space="preserve"> of the Guidelines</w:t>
            </w:r>
          </w:p>
          <w:p w14:paraId="431BA6C3" w14:textId="28035CCA" w:rsidR="00887961" w:rsidRPr="007155C1" w:rsidRDefault="00887961" w:rsidP="007155C1">
            <w:pPr>
              <w:spacing w:before="60" w:after="120" w:line="240" w:lineRule="atLeast"/>
              <w:rPr>
                <w:szCs w:val="20"/>
              </w:rPr>
            </w:pPr>
            <w:r>
              <w:rPr>
                <w:szCs w:val="20"/>
              </w:rPr>
              <w:t>(p98 of PDF)</w:t>
            </w:r>
          </w:p>
          <w:p w14:paraId="34B6E2BA" w14:textId="77777777" w:rsidR="00AC6125" w:rsidRPr="007155C1" w:rsidRDefault="00AC6125" w:rsidP="007155C1">
            <w:pPr>
              <w:spacing w:before="60" w:after="120" w:line="240" w:lineRule="atLeast"/>
              <w:rPr>
                <w:szCs w:val="20"/>
              </w:rPr>
            </w:pPr>
          </w:p>
        </w:tc>
        <w:tc>
          <w:tcPr>
            <w:tcW w:w="5919" w:type="dxa"/>
          </w:tcPr>
          <w:p w14:paraId="2C0DBD93" w14:textId="77777777" w:rsidR="0053636E" w:rsidRPr="007155C1" w:rsidRDefault="0053636E" w:rsidP="007155C1">
            <w:pPr>
              <w:pStyle w:val="BodyText"/>
              <w:spacing w:before="60" w:after="120" w:line="240" w:lineRule="atLeast"/>
              <w:ind w:left="0"/>
              <w:rPr>
                <w:sz w:val="20"/>
                <w:szCs w:val="20"/>
              </w:rPr>
            </w:pPr>
            <w:r w:rsidRPr="007155C1">
              <w:rPr>
                <w:sz w:val="20"/>
                <w:szCs w:val="20"/>
              </w:rPr>
              <w:t>Specifying</w:t>
            </w:r>
            <w:r w:rsidRPr="007155C1">
              <w:rPr>
                <w:spacing w:val="-5"/>
                <w:sz w:val="20"/>
                <w:szCs w:val="20"/>
              </w:rPr>
              <w:t xml:space="preserve"> </w:t>
            </w:r>
            <w:r w:rsidRPr="007155C1">
              <w:rPr>
                <w:sz w:val="20"/>
                <w:szCs w:val="20"/>
              </w:rPr>
              <w:t>a</w:t>
            </w:r>
            <w:r w:rsidRPr="007155C1">
              <w:rPr>
                <w:spacing w:val="-5"/>
                <w:sz w:val="20"/>
                <w:szCs w:val="20"/>
              </w:rPr>
              <w:t xml:space="preserve"> </w:t>
            </w:r>
            <w:r w:rsidRPr="007155C1">
              <w:rPr>
                <w:sz w:val="20"/>
                <w:szCs w:val="20"/>
              </w:rPr>
              <w:t>health-based</w:t>
            </w:r>
            <w:r w:rsidRPr="007155C1">
              <w:rPr>
                <w:spacing w:val="-5"/>
                <w:sz w:val="20"/>
                <w:szCs w:val="20"/>
              </w:rPr>
              <w:t xml:space="preserve"> </w:t>
            </w:r>
            <w:r w:rsidRPr="007155C1">
              <w:rPr>
                <w:sz w:val="20"/>
                <w:szCs w:val="20"/>
              </w:rPr>
              <w:t>target</w:t>
            </w:r>
            <w:r w:rsidRPr="007155C1">
              <w:rPr>
                <w:spacing w:val="-5"/>
                <w:sz w:val="20"/>
                <w:szCs w:val="20"/>
              </w:rPr>
              <w:t xml:space="preserve"> </w:t>
            </w:r>
            <w:r w:rsidRPr="007155C1">
              <w:rPr>
                <w:sz w:val="20"/>
                <w:szCs w:val="20"/>
              </w:rPr>
              <w:t>for</w:t>
            </w:r>
            <w:r w:rsidRPr="007155C1">
              <w:rPr>
                <w:spacing w:val="-5"/>
                <w:sz w:val="20"/>
                <w:szCs w:val="20"/>
              </w:rPr>
              <w:t xml:space="preserve"> </w:t>
            </w:r>
            <w:r w:rsidRPr="007155C1">
              <w:rPr>
                <w:sz w:val="20"/>
                <w:szCs w:val="20"/>
              </w:rPr>
              <w:t>opportunistic</w:t>
            </w:r>
            <w:r w:rsidRPr="007155C1">
              <w:rPr>
                <w:spacing w:val="-5"/>
                <w:sz w:val="20"/>
                <w:szCs w:val="20"/>
              </w:rPr>
              <w:t xml:space="preserve"> </w:t>
            </w:r>
            <w:r w:rsidRPr="007155C1">
              <w:rPr>
                <w:sz w:val="20"/>
                <w:szCs w:val="20"/>
              </w:rPr>
              <w:t>pathogens</w:t>
            </w:r>
            <w:r w:rsidRPr="007155C1">
              <w:rPr>
                <w:spacing w:val="-5"/>
                <w:sz w:val="20"/>
                <w:szCs w:val="20"/>
              </w:rPr>
              <w:t xml:space="preserve"> </w:t>
            </w:r>
            <w:r w:rsidRPr="007155C1">
              <w:rPr>
                <w:sz w:val="20"/>
                <w:szCs w:val="20"/>
              </w:rPr>
              <w:t>is</w:t>
            </w:r>
            <w:r w:rsidRPr="007155C1">
              <w:rPr>
                <w:spacing w:val="-5"/>
                <w:sz w:val="20"/>
                <w:szCs w:val="20"/>
              </w:rPr>
              <w:t xml:space="preserve"> </w:t>
            </w:r>
            <w:r w:rsidRPr="007155C1">
              <w:rPr>
                <w:sz w:val="20"/>
                <w:szCs w:val="20"/>
              </w:rPr>
              <w:t>not</w:t>
            </w:r>
            <w:r w:rsidRPr="007155C1">
              <w:rPr>
                <w:spacing w:val="-5"/>
                <w:sz w:val="20"/>
                <w:szCs w:val="20"/>
              </w:rPr>
              <w:t xml:space="preserve"> </w:t>
            </w:r>
            <w:r w:rsidRPr="007155C1">
              <w:rPr>
                <w:sz w:val="20"/>
                <w:szCs w:val="20"/>
              </w:rPr>
              <w:t>practicable.</w:t>
            </w:r>
            <w:r w:rsidRPr="007155C1">
              <w:rPr>
                <w:spacing w:val="-5"/>
                <w:sz w:val="20"/>
                <w:szCs w:val="20"/>
              </w:rPr>
              <w:t xml:space="preserve"> </w:t>
            </w:r>
            <w:r w:rsidRPr="007155C1">
              <w:rPr>
                <w:sz w:val="20"/>
                <w:szCs w:val="20"/>
              </w:rPr>
              <w:t>Management</w:t>
            </w:r>
            <w:r w:rsidRPr="007155C1">
              <w:rPr>
                <w:spacing w:val="-5"/>
                <w:sz w:val="20"/>
                <w:szCs w:val="20"/>
              </w:rPr>
              <w:t xml:space="preserve"> </w:t>
            </w:r>
            <w:r w:rsidRPr="007155C1">
              <w:rPr>
                <w:sz w:val="20"/>
                <w:szCs w:val="20"/>
              </w:rPr>
              <w:t>of opportunistic pathogens relies on the four following aspects:</w:t>
            </w:r>
          </w:p>
          <w:p w14:paraId="262E6E4C" w14:textId="425F7C11" w:rsidR="0053636E" w:rsidRPr="007155C1" w:rsidRDefault="0053636E" w:rsidP="00783B7F">
            <w:pPr>
              <w:pStyle w:val="ListParagraph"/>
              <w:widowControl w:val="0"/>
              <w:numPr>
                <w:ilvl w:val="0"/>
                <w:numId w:val="29"/>
              </w:numPr>
              <w:tabs>
                <w:tab w:val="left" w:pos="442"/>
              </w:tabs>
              <w:autoSpaceDE w:val="0"/>
              <w:autoSpaceDN w:val="0"/>
              <w:spacing w:before="60" w:after="120" w:line="240" w:lineRule="atLeast"/>
              <w:ind w:right="169" w:hanging="352"/>
              <w:rPr>
                <w:szCs w:val="20"/>
              </w:rPr>
            </w:pPr>
            <w:r w:rsidRPr="007155C1">
              <w:rPr>
                <w:b/>
                <w:szCs w:val="20"/>
              </w:rPr>
              <w:t>Assessment</w:t>
            </w:r>
            <w:r w:rsidRPr="007155C1">
              <w:rPr>
                <w:b/>
                <w:spacing w:val="-12"/>
                <w:szCs w:val="20"/>
              </w:rPr>
              <w:t xml:space="preserve"> </w:t>
            </w:r>
            <w:r w:rsidRPr="007155C1">
              <w:rPr>
                <w:b/>
                <w:szCs w:val="20"/>
              </w:rPr>
              <w:t>of</w:t>
            </w:r>
            <w:r w:rsidRPr="007155C1">
              <w:rPr>
                <w:b/>
                <w:spacing w:val="-12"/>
                <w:szCs w:val="20"/>
              </w:rPr>
              <w:t xml:space="preserve"> </w:t>
            </w:r>
            <w:r w:rsidRPr="007155C1">
              <w:rPr>
                <w:b/>
                <w:szCs w:val="20"/>
              </w:rPr>
              <w:t>source</w:t>
            </w:r>
            <w:r w:rsidRPr="007155C1">
              <w:rPr>
                <w:b/>
                <w:spacing w:val="-12"/>
                <w:szCs w:val="20"/>
              </w:rPr>
              <w:t xml:space="preserve"> </w:t>
            </w:r>
            <w:r w:rsidRPr="007155C1">
              <w:rPr>
                <w:b/>
                <w:szCs w:val="20"/>
              </w:rPr>
              <w:t>water</w:t>
            </w:r>
            <w:r w:rsidRPr="007155C1">
              <w:rPr>
                <w:b/>
                <w:spacing w:val="-12"/>
                <w:szCs w:val="20"/>
              </w:rPr>
              <w:t xml:space="preserve"> </w:t>
            </w:r>
            <w:r w:rsidRPr="007155C1">
              <w:rPr>
                <w:b/>
                <w:szCs w:val="20"/>
              </w:rPr>
              <w:t>contamination</w:t>
            </w:r>
            <w:r w:rsidRPr="007155C1">
              <w:rPr>
                <w:szCs w:val="20"/>
              </w:rPr>
              <w:t>:</w:t>
            </w:r>
            <w:r w:rsidRPr="007155C1">
              <w:rPr>
                <w:spacing w:val="-7"/>
                <w:szCs w:val="20"/>
              </w:rPr>
              <w:t xml:space="preserve"> </w:t>
            </w:r>
            <w:r w:rsidRPr="007155C1">
              <w:rPr>
                <w:szCs w:val="20"/>
              </w:rPr>
              <w:t>Opportunistic</w:t>
            </w:r>
            <w:r w:rsidRPr="007155C1">
              <w:rPr>
                <w:spacing w:val="-7"/>
                <w:szCs w:val="20"/>
              </w:rPr>
              <w:t xml:space="preserve"> </w:t>
            </w:r>
            <w:r w:rsidRPr="007155C1">
              <w:rPr>
                <w:szCs w:val="20"/>
              </w:rPr>
              <w:t>pathogens</w:t>
            </w:r>
            <w:r w:rsidRPr="007155C1">
              <w:rPr>
                <w:spacing w:val="-7"/>
                <w:szCs w:val="20"/>
              </w:rPr>
              <w:t xml:space="preserve"> </w:t>
            </w:r>
            <w:r w:rsidRPr="007155C1">
              <w:rPr>
                <w:szCs w:val="20"/>
              </w:rPr>
              <w:t>are</w:t>
            </w:r>
            <w:r w:rsidRPr="007155C1">
              <w:rPr>
                <w:spacing w:val="-7"/>
                <w:szCs w:val="20"/>
              </w:rPr>
              <w:t xml:space="preserve"> </w:t>
            </w:r>
            <w:r w:rsidRPr="007155C1">
              <w:rPr>
                <w:szCs w:val="20"/>
              </w:rPr>
              <w:t>naturally</w:t>
            </w:r>
            <w:r w:rsidRPr="007155C1">
              <w:rPr>
                <w:spacing w:val="-7"/>
                <w:szCs w:val="20"/>
              </w:rPr>
              <w:t xml:space="preserve"> </w:t>
            </w:r>
            <w:r w:rsidRPr="007155C1">
              <w:rPr>
                <w:szCs w:val="20"/>
              </w:rPr>
              <w:t>occurring environmental</w:t>
            </w:r>
            <w:r w:rsidRPr="007155C1">
              <w:rPr>
                <w:spacing w:val="-7"/>
                <w:szCs w:val="20"/>
              </w:rPr>
              <w:t xml:space="preserve"> </w:t>
            </w:r>
            <w:r w:rsidRPr="007155C1">
              <w:rPr>
                <w:szCs w:val="20"/>
              </w:rPr>
              <w:t>microorganisms.</w:t>
            </w:r>
            <w:r w:rsidRPr="007155C1">
              <w:rPr>
                <w:spacing w:val="-7"/>
                <w:szCs w:val="20"/>
              </w:rPr>
              <w:t xml:space="preserve"> </w:t>
            </w:r>
            <w:r w:rsidRPr="007155C1">
              <w:rPr>
                <w:szCs w:val="20"/>
              </w:rPr>
              <w:t>They</w:t>
            </w:r>
            <w:r w:rsidRPr="007155C1">
              <w:rPr>
                <w:spacing w:val="-7"/>
                <w:szCs w:val="20"/>
              </w:rPr>
              <w:t xml:space="preserve"> </w:t>
            </w:r>
            <w:r w:rsidRPr="007155C1">
              <w:rPr>
                <w:szCs w:val="20"/>
              </w:rPr>
              <w:t>should</w:t>
            </w:r>
            <w:r w:rsidRPr="007155C1">
              <w:rPr>
                <w:spacing w:val="-7"/>
                <w:szCs w:val="20"/>
              </w:rPr>
              <w:t xml:space="preserve"> </w:t>
            </w:r>
            <w:r w:rsidRPr="007155C1">
              <w:rPr>
                <w:szCs w:val="20"/>
              </w:rPr>
              <w:t>be</w:t>
            </w:r>
            <w:r w:rsidRPr="007155C1">
              <w:rPr>
                <w:spacing w:val="-7"/>
                <w:szCs w:val="20"/>
              </w:rPr>
              <w:t xml:space="preserve"> </w:t>
            </w:r>
            <w:r w:rsidRPr="007155C1">
              <w:rPr>
                <w:szCs w:val="20"/>
              </w:rPr>
              <w:t>assumed</w:t>
            </w:r>
            <w:r w:rsidRPr="007155C1">
              <w:rPr>
                <w:spacing w:val="-7"/>
                <w:szCs w:val="20"/>
              </w:rPr>
              <w:t xml:space="preserve"> </w:t>
            </w:r>
            <w:r w:rsidRPr="007155C1">
              <w:rPr>
                <w:szCs w:val="20"/>
              </w:rPr>
              <w:t>to</w:t>
            </w:r>
            <w:r w:rsidRPr="007155C1">
              <w:rPr>
                <w:spacing w:val="-7"/>
                <w:szCs w:val="20"/>
              </w:rPr>
              <w:t xml:space="preserve"> </w:t>
            </w:r>
            <w:r w:rsidRPr="007155C1">
              <w:rPr>
                <w:szCs w:val="20"/>
              </w:rPr>
              <w:t>be</w:t>
            </w:r>
            <w:r w:rsidRPr="007155C1">
              <w:rPr>
                <w:spacing w:val="-7"/>
                <w:szCs w:val="20"/>
              </w:rPr>
              <w:t xml:space="preserve"> </w:t>
            </w:r>
            <w:r w:rsidRPr="007155C1">
              <w:rPr>
                <w:szCs w:val="20"/>
              </w:rPr>
              <w:t>present</w:t>
            </w:r>
            <w:r w:rsidRPr="007155C1">
              <w:rPr>
                <w:spacing w:val="-7"/>
                <w:szCs w:val="20"/>
              </w:rPr>
              <w:t xml:space="preserve"> </w:t>
            </w:r>
            <w:r w:rsidRPr="007155C1">
              <w:rPr>
                <w:szCs w:val="20"/>
              </w:rPr>
              <w:t>in</w:t>
            </w:r>
            <w:r w:rsidRPr="007155C1">
              <w:rPr>
                <w:spacing w:val="-7"/>
                <w:szCs w:val="20"/>
              </w:rPr>
              <w:t xml:space="preserve"> </w:t>
            </w:r>
            <w:r w:rsidRPr="007155C1">
              <w:rPr>
                <w:szCs w:val="20"/>
              </w:rPr>
              <w:t>source</w:t>
            </w:r>
            <w:r w:rsidRPr="007155C1">
              <w:rPr>
                <w:spacing w:val="-7"/>
                <w:szCs w:val="20"/>
              </w:rPr>
              <w:t xml:space="preserve"> </w:t>
            </w:r>
            <w:r w:rsidRPr="007155C1">
              <w:rPr>
                <w:szCs w:val="20"/>
              </w:rPr>
              <w:t>waters</w:t>
            </w:r>
            <w:r w:rsidRPr="007155C1">
              <w:rPr>
                <w:spacing w:val="-7"/>
                <w:szCs w:val="20"/>
              </w:rPr>
              <w:t xml:space="preserve"> </w:t>
            </w:r>
            <w:r w:rsidRPr="007155C1">
              <w:rPr>
                <w:szCs w:val="20"/>
              </w:rPr>
              <w:t>when the conditions (e.g. temperature) are consistent with the</w:t>
            </w:r>
            <w:r w:rsidR="005701E1" w:rsidRPr="007155C1">
              <w:rPr>
                <w:szCs w:val="20"/>
              </w:rPr>
              <w:t xml:space="preserve"> pathogen </w:t>
            </w:r>
            <w:r w:rsidRPr="007155C1">
              <w:rPr>
                <w:szCs w:val="20"/>
              </w:rPr>
              <w:t xml:space="preserve">ecology (see the relevant Fact Sheets in Part V). For example, organisms such as </w:t>
            </w:r>
            <w:r w:rsidRPr="007155C1">
              <w:rPr>
                <w:i/>
                <w:szCs w:val="20"/>
              </w:rPr>
              <w:t xml:space="preserve">Naegleria fowleri </w:t>
            </w:r>
            <w:r w:rsidRPr="007155C1">
              <w:rPr>
                <w:szCs w:val="20"/>
              </w:rPr>
              <w:t xml:space="preserve">and </w:t>
            </w:r>
            <w:r w:rsidRPr="007155C1">
              <w:rPr>
                <w:i/>
                <w:szCs w:val="20"/>
              </w:rPr>
              <w:t xml:space="preserve">Burkholderia pseudomallei </w:t>
            </w:r>
            <w:r w:rsidRPr="007155C1">
              <w:rPr>
                <w:szCs w:val="20"/>
              </w:rPr>
              <w:t>are typically only present in warmer waters &gt;25</w:t>
            </w:r>
            <w:r w:rsidRPr="007155C1">
              <w:rPr>
                <w:position w:val="6"/>
                <w:szCs w:val="20"/>
              </w:rPr>
              <w:t>o</w:t>
            </w:r>
            <w:r w:rsidRPr="007155C1">
              <w:rPr>
                <w:szCs w:val="20"/>
              </w:rPr>
              <w:t>C continuously or &gt;30</w:t>
            </w:r>
            <w:r w:rsidRPr="007155C1">
              <w:rPr>
                <w:position w:val="6"/>
                <w:szCs w:val="20"/>
              </w:rPr>
              <w:t>o</w:t>
            </w:r>
            <w:r w:rsidRPr="007155C1">
              <w:rPr>
                <w:szCs w:val="20"/>
              </w:rPr>
              <w:t>C seasonally as they are thermophilic.</w:t>
            </w:r>
          </w:p>
          <w:p w14:paraId="11F58C7E" w14:textId="4F596FDF" w:rsidR="0053636E" w:rsidRDefault="0053636E" w:rsidP="00D013A6">
            <w:pPr>
              <w:pStyle w:val="ListParagraph"/>
              <w:widowControl w:val="0"/>
              <w:numPr>
                <w:ilvl w:val="0"/>
                <w:numId w:val="0"/>
              </w:numPr>
              <w:tabs>
                <w:tab w:val="left" w:pos="442"/>
              </w:tabs>
              <w:autoSpaceDE w:val="0"/>
              <w:autoSpaceDN w:val="0"/>
              <w:spacing w:before="60" w:after="120" w:line="240" w:lineRule="atLeast"/>
              <w:ind w:left="369" w:right="203"/>
              <w:rPr>
                <w:szCs w:val="20"/>
              </w:rPr>
            </w:pPr>
            <w:r w:rsidRPr="002E3DE0">
              <w:rPr>
                <w:b/>
                <w:szCs w:val="20"/>
              </w:rPr>
              <w:t>Drinking</w:t>
            </w:r>
            <w:r w:rsidRPr="002E3DE0">
              <w:rPr>
                <w:b/>
                <w:spacing w:val="-8"/>
                <w:szCs w:val="20"/>
              </w:rPr>
              <w:t xml:space="preserve"> </w:t>
            </w:r>
            <w:r w:rsidRPr="002E3DE0">
              <w:rPr>
                <w:b/>
                <w:szCs w:val="20"/>
              </w:rPr>
              <w:t>water</w:t>
            </w:r>
            <w:r w:rsidRPr="002E3DE0">
              <w:rPr>
                <w:b/>
                <w:spacing w:val="-8"/>
                <w:szCs w:val="20"/>
              </w:rPr>
              <w:t xml:space="preserve"> </w:t>
            </w:r>
            <w:r w:rsidRPr="002E3DE0">
              <w:rPr>
                <w:b/>
                <w:szCs w:val="20"/>
              </w:rPr>
              <w:t xml:space="preserve">treatment: </w:t>
            </w:r>
            <w:r w:rsidR="002E3DE0" w:rsidRPr="002E3DE0">
              <w:rPr>
                <w:b/>
                <w:bCs/>
                <w:szCs w:val="20"/>
              </w:rPr>
              <w:t>[</w:t>
            </w:r>
            <w:r w:rsidR="002E3DE0" w:rsidRPr="002E3DE0">
              <w:rPr>
                <w:b/>
                <w:bCs/>
                <w:i/>
                <w:iCs/>
                <w:szCs w:val="20"/>
              </w:rPr>
              <w:t>unchanged text omitted</w:t>
            </w:r>
            <w:r w:rsidR="002E3DE0" w:rsidRPr="002E3DE0">
              <w:rPr>
                <w:b/>
                <w:bCs/>
                <w:szCs w:val="20"/>
              </w:rPr>
              <w:t>]</w:t>
            </w:r>
            <w:r w:rsidR="002E3DE0" w:rsidRPr="002E3DE0">
              <w:rPr>
                <w:szCs w:val="20"/>
              </w:rPr>
              <w:t xml:space="preserve"> </w:t>
            </w:r>
          </w:p>
          <w:p w14:paraId="190E4C6A" w14:textId="77777777" w:rsidR="002E3DE0" w:rsidRPr="002E3DE0" w:rsidRDefault="002E3DE0" w:rsidP="00D013A6">
            <w:pPr>
              <w:pStyle w:val="ListParagraph"/>
              <w:widowControl w:val="0"/>
              <w:numPr>
                <w:ilvl w:val="0"/>
                <w:numId w:val="0"/>
              </w:numPr>
              <w:tabs>
                <w:tab w:val="left" w:pos="442"/>
              </w:tabs>
              <w:autoSpaceDE w:val="0"/>
              <w:autoSpaceDN w:val="0"/>
              <w:spacing w:before="60" w:after="120" w:line="240" w:lineRule="atLeast"/>
              <w:ind w:left="369" w:right="203"/>
              <w:rPr>
                <w:szCs w:val="20"/>
              </w:rPr>
            </w:pPr>
          </w:p>
          <w:p w14:paraId="2D3D2D10" w14:textId="70636281" w:rsidR="00B56A62" w:rsidRPr="007155C1" w:rsidRDefault="0053636E" w:rsidP="00783B7F">
            <w:pPr>
              <w:pStyle w:val="ListParagraph"/>
              <w:widowControl w:val="0"/>
              <w:numPr>
                <w:ilvl w:val="0"/>
                <w:numId w:val="29"/>
              </w:numPr>
              <w:tabs>
                <w:tab w:val="left" w:pos="442"/>
              </w:tabs>
              <w:autoSpaceDE w:val="0"/>
              <w:autoSpaceDN w:val="0"/>
              <w:spacing w:before="60" w:after="120" w:line="240" w:lineRule="atLeast"/>
              <w:ind w:right="203" w:hanging="352"/>
              <w:rPr>
                <w:color w:val="006385"/>
                <w:szCs w:val="20"/>
              </w:rPr>
            </w:pPr>
            <w:r w:rsidRPr="007155C1">
              <w:rPr>
                <w:b/>
                <w:szCs w:val="20"/>
              </w:rPr>
              <w:t>Distribution</w:t>
            </w:r>
            <w:r w:rsidRPr="007155C1">
              <w:rPr>
                <w:b/>
                <w:spacing w:val="-8"/>
                <w:szCs w:val="20"/>
              </w:rPr>
              <w:t xml:space="preserve"> </w:t>
            </w:r>
            <w:r w:rsidRPr="007155C1">
              <w:rPr>
                <w:b/>
                <w:szCs w:val="20"/>
              </w:rPr>
              <w:t>network</w:t>
            </w:r>
            <w:r w:rsidRPr="007155C1">
              <w:rPr>
                <w:b/>
                <w:spacing w:val="-8"/>
                <w:szCs w:val="20"/>
              </w:rPr>
              <w:t xml:space="preserve"> </w:t>
            </w:r>
            <w:r w:rsidRPr="007155C1">
              <w:rPr>
                <w:b/>
                <w:szCs w:val="20"/>
              </w:rPr>
              <w:t>management:</w:t>
            </w:r>
            <w:r w:rsidRPr="007155C1">
              <w:rPr>
                <w:b/>
                <w:spacing w:val="-8"/>
                <w:szCs w:val="20"/>
              </w:rPr>
              <w:t xml:space="preserve"> </w:t>
            </w:r>
            <w:r w:rsidRPr="007155C1">
              <w:rPr>
                <w:szCs w:val="20"/>
              </w:rPr>
              <w:t>Opportunistic</w:t>
            </w:r>
            <w:r w:rsidRPr="007155C1">
              <w:rPr>
                <w:spacing w:val="-2"/>
                <w:szCs w:val="20"/>
              </w:rPr>
              <w:t xml:space="preserve"> </w:t>
            </w:r>
            <w:r w:rsidRPr="007155C1">
              <w:rPr>
                <w:szCs w:val="20"/>
              </w:rPr>
              <w:t>pathogens</w:t>
            </w:r>
            <w:r w:rsidRPr="007155C1">
              <w:rPr>
                <w:spacing w:val="-2"/>
                <w:szCs w:val="20"/>
              </w:rPr>
              <w:t xml:space="preserve"> </w:t>
            </w:r>
            <w:r w:rsidRPr="007155C1">
              <w:rPr>
                <w:szCs w:val="20"/>
              </w:rPr>
              <w:t>can</w:t>
            </w:r>
            <w:r w:rsidRPr="007155C1">
              <w:rPr>
                <w:spacing w:val="-2"/>
                <w:szCs w:val="20"/>
              </w:rPr>
              <w:t xml:space="preserve"> </w:t>
            </w:r>
            <w:r w:rsidRPr="007155C1">
              <w:rPr>
                <w:szCs w:val="20"/>
              </w:rPr>
              <w:t>grow</w:t>
            </w:r>
            <w:r w:rsidRPr="007155C1">
              <w:rPr>
                <w:spacing w:val="-2"/>
                <w:szCs w:val="20"/>
              </w:rPr>
              <w:t xml:space="preserve"> </w:t>
            </w:r>
            <w:r w:rsidRPr="007155C1">
              <w:rPr>
                <w:szCs w:val="20"/>
              </w:rPr>
              <w:t>in</w:t>
            </w:r>
            <w:r w:rsidRPr="007155C1">
              <w:rPr>
                <w:spacing w:val="-2"/>
                <w:szCs w:val="20"/>
              </w:rPr>
              <w:t xml:space="preserve"> </w:t>
            </w:r>
            <w:r w:rsidRPr="007155C1">
              <w:rPr>
                <w:szCs w:val="20"/>
              </w:rPr>
              <w:t>drinking</w:t>
            </w:r>
            <w:r w:rsidRPr="007155C1">
              <w:rPr>
                <w:spacing w:val="-2"/>
                <w:szCs w:val="20"/>
              </w:rPr>
              <w:t xml:space="preserve"> </w:t>
            </w:r>
            <w:r w:rsidRPr="007155C1">
              <w:rPr>
                <w:szCs w:val="20"/>
              </w:rPr>
              <w:t xml:space="preserve">water distribution systems </w:t>
            </w:r>
            <w:r w:rsidR="00124F05" w:rsidRPr="007155C1">
              <w:rPr>
                <w:szCs w:val="20"/>
              </w:rPr>
              <w:t>(</w:t>
            </w:r>
            <w:r w:rsidRPr="007155C1">
              <w:rPr>
                <w:szCs w:val="20"/>
              </w:rPr>
              <w:t>Storey and Kaucner 2009</w:t>
            </w:r>
            <w:r w:rsidR="00124F05" w:rsidRPr="007155C1">
              <w:rPr>
                <w:szCs w:val="20"/>
              </w:rPr>
              <w:t>)</w:t>
            </w:r>
            <w:r w:rsidR="000D3A75" w:rsidRPr="007155C1">
              <w:rPr>
                <w:szCs w:val="20"/>
              </w:rPr>
              <w:t xml:space="preserve">, </w:t>
            </w:r>
            <w:r w:rsidRPr="007155C1">
              <w:rPr>
                <w:szCs w:val="20"/>
              </w:rPr>
              <w:t>depending on temperature, hydraulic demand,</w:t>
            </w:r>
            <w:r w:rsidRPr="007155C1">
              <w:rPr>
                <w:spacing w:val="-7"/>
                <w:szCs w:val="20"/>
              </w:rPr>
              <w:t xml:space="preserve"> </w:t>
            </w:r>
            <w:r w:rsidRPr="007155C1">
              <w:rPr>
                <w:szCs w:val="20"/>
              </w:rPr>
              <w:t>disinfectant</w:t>
            </w:r>
            <w:r w:rsidRPr="007155C1">
              <w:rPr>
                <w:spacing w:val="-7"/>
                <w:szCs w:val="20"/>
              </w:rPr>
              <w:t xml:space="preserve"> </w:t>
            </w:r>
            <w:r w:rsidRPr="007155C1">
              <w:rPr>
                <w:szCs w:val="20"/>
              </w:rPr>
              <w:t>type</w:t>
            </w:r>
            <w:r w:rsidRPr="007155C1">
              <w:rPr>
                <w:spacing w:val="-7"/>
                <w:szCs w:val="20"/>
              </w:rPr>
              <w:t xml:space="preserve"> </w:t>
            </w:r>
            <w:r w:rsidRPr="007155C1">
              <w:rPr>
                <w:szCs w:val="20"/>
              </w:rPr>
              <w:t>and</w:t>
            </w:r>
            <w:r w:rsidRPr="007155C1">
              <w:rPr>
                <w:spacing w:val="-7"/>
                <w:szCs w:val="20"/>
              </w:rPr>
              <w:t xml:space="preserve"> </w:t>
            </w:r>
            <w:r w:rsidRPr="007155C1">
              <w:rPr>
                <w:szCs w:val="20"/>
              </w:rPr>
              <w:t xml:space="preserve">concentration. </w:t>
            </w:r>
            <w:r w:rsidR="000D3A75" w:rsidRPr="007155C1">
              <w:rPr>
                <w:szCs w:val="20"/>
              </w:rPr>
              <w:t>Growth of</w:t>
            </w:r>
            <w:r w:rsidR="002E3DE0">
              <w:rPr>
                <w:szCs w:val="20"/>
              </w:rPr>
              <w:t xml:space="preserve"> </w:t>
            </w:r>
            <w:r w:rsidR="002E3DE0" w:rsidRPr="005452AC">
              <w:rPr>
                <w:b/>
                <w:bCs/>
                <w:szCs w:val="20"/>
              </w:rPr>
              <w:t>[</w:t>
            </w:r>
            <w:r w:rsidR="002E3DE0" w:rsidRPr="005452AC">
              <w:rPr>
                <w:b/>
                <w:bCs/>
                <w:i/>
                <w:iCs/>
                <w:szCs w:val="20"/>
              </w:rPr>
              <w:t>unchanged text omitted</w:t>
            </w:r>
            <w:r w:rsidR="002E3DE0" w:rsidRPr="005452AC">
              <w:rPr>
                <w:b/>
                <w:bCs/>
                <w:szCs w:val="20"/>
              </w:rPr>
              <w:t>]</w:t>
            </w:r>
          </w:p>
          <w:p w14:paraId="6724CDF0" w14:textId="7E2200EC" w:rsidR="00B56A62" w:rsidRPr="007155C1" w:rsidRDefault="00B56A62" w:rsidP="00783B7F">
            <w:pPr>
              <w:pStyle w:val="ListParagraph"/>
              <w:widowControl w:val="0"/>
              <w:numPr>
                <w:ilvl w:val="0"/>
                <w:numId w:val="29"/>
              </w:numPr>
              <w:tabs>
                <w:tab w:val="left" w:pos="369"/>
                <w:tab w:val="left" w:pos="369"/>
              </w:tabs>
              <w:autoSpaceDE w:val="0"/>
              <w:autoSpaceDN w:val="0"/>
              <w:spacing w:before="60" w:after="120" w:line="240" w:lineRule="atLeast"/>
              <w:ind w:right="582"/>
              <w:rPr>
                <w:szCs w:val="20"/>
              </w:rPr>
            </w:pPr>
            <w:r w:rsidRPr="007155C1">
              <w:rPr>
                <w:b/>
                <w:szCs w:val="20"/>
              </w:rPr>
              <w:t>Management</w:t>
            </w:r>
            <w:r w:rsidRPr="007155C1">
              <w:rPr>
                <w:b/>
                <w:spacing w:val="-13"/>
                <w:szCs w:val="20"/>
              </w:rPr>
              <w:t xml:space="preserve"> </w:t>
            </w:r>
            <w:r w:rsidRPr="007155C1">
              <w:rPr>
                <w:b/>
                <w:szCs w:val="20"/>
              </w:rPr>
              <w:t>of</w:t>
            </w:r>
            <w:r w:rsidRPr="007155C1">
              <w:rPr>
                <w:b/>
                <w:spacing w:val="-13"/>
                <w:szCs w:val="20"/>
              </w:rPr>
              <w:t xml:space="preserve"> </w:t>
            </w:r>
            <w:r w:rsidRPr="007155C1">
              <w:rPr>
                <w:b/>
                <w:szCs w:val="20"/>
              </w:rPr>
              <w:t>in-premise</w:t>
            </w:r>
            <w:r w:rsidRPr="007155C1">
              <w:rPr>
                <w:b/>
                <w:spacing w:val="-13"/>
                <w:szCs w:val="20"/>
              </w:rPr>
              <w:t xml:space="preserve"> </w:t>
            </w:r>
            <w:r w:rsidRPr="007155C1">
              <w:rPr>
                <w:b/>
                <w:szCs w:val="20"/>
              </w:rPr>
              <w:t>plumbing</w:t>
            </w:r>
            <w:r w:rsidRPr="007155C1">
              <w:rPr>
                <w:b/>
                <w:spacing w:val="-13"/>
                <w:szCs w:val="20"/>
              </w:rPr>
              <w:t xml:space="preserve"> </w:t>
            </w:r>
            <w:r w:rsidRPr="007155C1">
              <w:rPr>
                <w:b/>
                <w:szCs w:val="20"/>
              </w:rPr>
              <w:t>systems</w:t>
            </w:r>
            <w:r w:rsidRPr="007155C1">
              <w:rPr>
                <w:szCs w:val="20"/>
              </w:rPr>
              <w:t>:</w:t>
            </w:r>
            <w:r w:rsidRPr="007155C1">
              <w:rPr>
                <w:spacing w:val="-8"/>
                <w:szCs w:val="20"/>
              </w:rPr>
              <w:t xml:space="preserve"> </w:t>
            </w:r>
            <w:r w:rsidRPr="007155C1">
              <w:rPr>
                <w:szCs w:val="20"/>
              </w:rPr>
              <w:t>Plumbing</w:t>
            </w:r>
            <w:r w:rsidRPr="007155C1">
              <w:rPr>
                <w:spacing w:val="-8"/>
                <w:szCs w:val="20"/>
              </w:rPr>
              <w:t xml:space="preserve"> </w:t>
            </w:r>
            <w:r w:rsidRPr="007155C1">
              <w:rPr>
                <w:szCs w:val="20"/>
              </w:rPr>
              <w:t>systems</w:t>
            </w:r>
            <w:r w:rsidRPr="007155C1">
              <w:rPr>
                <w:spacing w:val="-8"/>
                <w:szCs w:val="20"/>
              </w:rPr>
              <w:t xml:space="preserve"> </w:t>
            </w:r>
            <w:r w:rsidRPr="007155C1">
              <w:rPr>
                <w:szCs w:val="20"/>
              </w:rPr>
              <w:t>can</w:t>
            </w:r>
            <w:r w:rsidRPr="007155C1">
              <w:rPr>
                <w:spacing w:val="-8"/>
                <w:szCs w:val="20"/>
              </w:rPr>
              <w:t xml:space="preserve"> </w:t>
            </w:r>
            <w:r w:rsidRPr="007155C1">
              <w:rPr>
                <w:szCs w:val="20"/>
              </w:rPr>
              <w:t>create</w:t>
            </w:r>
            <w:r w:rsidRPr="007155C1">
              <w:rPr>
                <w:spacing w:val="-8"/>
                <w:szCs w:val="20"/>
              </w:rPr>
              <w:t xml:space="preserve"> </w:t>
            </w:r>
            <w:r w:rsidRPr="007155C1">
              <w:rPr>
                <w:szCs w:val="20"/>
              </w:rPr>
              <w:t xml:space="preserve">conditions </w:t>
            </w:r>
            <w:r w:rsidRPr="007155C1">
              <w:rPr>
                <w:szCs w:val="20"/>
              </w:rPr>
              <w:lastRenderedPageBreak/>
              <w:t>conducive</w:t>
            </w:r>
            <w:r w:rsidRPr="007155C1">
              <w:rPr>
                <w:spacing w:val="-9"/>
                <w:szCs w:val="20"/>
              </w:rPr>
              <w:t xml:space="preserve"> </w:t>
            </w:r>
            <w:r w:rsidRPr="007155C1">
              <w:rPr>
                <w:szCs w:val="20"/>
              </w:rPr>
              <w:t>to opportunistic</w:t>
            </w:r>
            <w:r w:rsidRPr="007155C1">
              <w:rPr>
                <w:spacing w:val="-9"/>
                <w:szCs w:val="20"/>
              </w:rPr>
              <w:t xml:space="preserve"> </w:t>
            </w:r>
            <w:r w:rsidRPr="007155C1">
              <w:rPr>
                <w:szCs w:val="20"/>
              </w:rPr>
              <w:t>pathogen</w:t>
            </w:r>
            <w:r w:rsidRPr="007155C1">
              <w:rPr>
                <w:spacing w:val="-9"/>
                <w:szCs w:val="20"/>
              </w:rPr>
              <w:t xml:space="preserve"> </w:t>
            </w:r>
            <w:r w:rsidRPr="007155C1">
              <w:rPr>
                <w:szCs w:val="20"/>
              </w:rPr>
              <w:t>(in</w:t>
            </w:r>
            <w:r w:rsidRPr="007155C1">
              <w:rPr>
                <w:spacing w:val="-9"/>
                <w:szCs w:val="20"/>
              </w:rPr>
              <w:t xml:space="preserve"> </w:t>
            </w:r>
            <w:r w:rsidRPr="007155C1">
              <w:rPr>
                <w:szCs w:val="20"/>
              </w:rPr>
              <w:t>particular</w:t>
            </w:r>
            <w:r w:rsidRPr="007155C1">
              <w:rPr>
                <w:spacing w:val="-10"/>
                <w:szCs w:val="20"/>
              </w:rPr>
              <w:t xml:space="preserve"> </w:t>
            </w:r>
            <w:r w:rsidRPr="007155C1">
              <w:rPr>
                <w:i/>
                <w:szCs w:val="20"/>
              </w:rPr>
              <w:t>Legionella</w:t>
            </w:r>
            <w:r w:rsidR="00C1477F" w:rsidRPr="007155C1">
              <w:rPr>
                <w:i/>
                <w:szCs w:val="20"/>
              </w:rPr>
              <w:t>)</w:t>
            </w:r>
            <w:r w:rsidRPr="007155C1">
              <w:rPr>
                <w:i/>
                <w:szCs w:val="20"/>
              </w:rPr>
              <w:t xml:space="preserve"> </w:t>
            </w:r>
            <w:r w:rsidRPr="007155C1">
              <w:rPr>
                <w:szCs w:val="20"/>
              </w:rPr>
              <w:t>growth.</w:t>
            </w:r>
            <w:r w:rsidRPr="007155C1">
              <w:rPr>
                <w:spacing w:val="-9"/>
                <w:szCs w:val="20"/>
              </w:rPr>
              <w:t xml:space="preserve"> </w:t>
            </w:r>
            <w:r w:rsidRPr="007155C1">
              <w:rPr>
                <w:szCs w:val="20"/>
              </w:rPr>
              <w:t>Plumbing</w:t>
            </w:r>
            <w:r w:rsidRPr="007155C1">
              <w:rPr>
                <w:spacing w:val="-9"/>
                <w:szCs w:val="20"/>
              </w:rPr>
              <w:t xml:space="preserve"> </w:t>
            </w:r>
            <w:r w:rsidRPr="007155C1">
              <w:rPr>
                <w:szCs w:val="20"/>
              </w:rPr>
              <w:t>systems should be designed and managed to avoid warm water (keep stored cold water cold at &lt;20</w:t>
            </w:r>
            <w:r w:rsidRPr="007155C1">
              <w:rPr>
                <w:position w:val="6"/>
                <w:szCs w:val="20"/>
              </w:rPr>
              <w:t>o</w:t>
            </w:r>
            <w:r w:rsidRPr="007155C1">
              <w:rPr>
                <w:szCs w:val="20"/>
              </w:rPr>
              <w:t>C and</w:t>
            </w:r>
            <w:r w:rsidR="00C3367B" w:rsidRPr="007155C1">
              <w:rPr>
                <w:szCs w:val="20"/>
              </w:rPr>
              <w:t xml:space="preserve"> </w:t>
            </w:r>
            <w:r w:rsidRPr="007155C1">
              <w:rPr>
                <w:szCs w:val="20"/>
              </w:rPr>
              <w:t>stored hot water at &gt;60</w:t>
            </w:r>
            <w:r w:rsidRPr="007155C1">
              <w:rPr>
                <w:position w:val="6"/>
                <w:szCs w:val="20"/>
              </w:rPr>
              <w:t>o</w:t>
            </w:r>
            <w:r w:rsidRPr="007155C1">
              <w:rPr>
                <w:szCs w:val="20"/>
              </w:rPr>
              <w:t>C (WHO 2011c; enHealth 2015, WHO 2017) and avoid stagnation.</w:t>
            </w:r>
            <w:r w:rsidRPr="007155C1">
              <w:rPr>
                <w:spacing w:val="-5"/>
                <w:szCs w:val="20"/>
              </w:rPr>
              <w:t xml:space="preserve"> </w:t>
            </w:r>
            <w:r w:rsidRPr="007155C1">
              <w:rPr>
                <w:szCs w:val="20"/>
              </w:rPr>
              <w:t>Detailed</w:t>
            </w:r>
            <w:r w:rsidRPr="007155C1">
              <w:rPr>
                <w:spacing w:val="-5"/>
                <w:szCs w:val="20"/>
              </w:rPr>
              <w:t xml:space="preserve"> </w:t>
            </w:r>
            <w:r w:rsidRPr="007155C1">
              <w:rPr>
                <w:szCs w:val="20"/>
              </w:rPr>
              <w:t>guidance</w:t>
            </w:r>
            <w:r w:rsidRPr="007155C1">
              <w:rPr>
                <w:spacing w:val="-5"/>
                <w:szCs w:val="20"/>
              </w:rPr>
              <w:t xml:space="preserve"> </w:t>
            </w:r>
            <w:r w:rsidRPr="007155C1">
              <w:rPr>
                <w:szCs w:val="20"/>
              </w:rPr>
              <w:t>on</w:t>
            </w:r>
            <w:r w:rsidRPr="007155C1">
              <w:rPr>
                <w:spacing w:val="-5"/>
                <w:szCs w:val="20"/>
              </w:rPr>
              <w:t xml:space="preserve"> </w:t>
            </w:r>
            <w:r w:rsidRPr="007155C1">
              <w:rPr>
                <w:szCs w:val="20"/>
              </w:rPr>
              <w:t>managing</w:t>
            </w:r>
            <w:r w:rsidRPr="007155C1">
              <w:rPr>
                <w:spacing w:val="-5"/>
                <w:szCs w:val="20"/>
              </w:rPr>
              <w:t xml:space="preserve"> </w:t>
            </w:r>
            <w:r w:rsidRPr="007155C1">
              <w:rPr>
                <w:szCs w:val="20"/>
              </w:rPr>
              <w:t>the</w:t>
            </w:r>
            <w:r w:rsidRPr="007155C1">
              <w:rPr>
                <w:spacing w:val="-5"/>
                <w:szCs w:val="20"/>
              </w:rPr>
              <w:t xml:space="preserve"> </w:t>
            </w:r>
            <w:r w:rsidRPr="007155C1">
              <w:rPr>
                <w:szCs w:val="20"/>
              </w:rPr>
              <w:t>risks</w:t>
            </w:r>
            <w:r w:rsidRPr="007155C1">
              <w:rPr>
                <w:spacing w:val="-5"/>
                <w:szCs w:val="20"/>
              </w:rPr>
              <w:t xml:space="preserve"> </w:t>
            </w:r>
            <w:r w:rsidRPr="007155C1">
              <w:rPr>
                <w:szCs w:val="20"/>
              </w:rPr>
              <w:t>is</w:t>
            </w:r>
            <w:r w:rsidRPr="007155C1">
              <w:rPr>
                <w:spacing w:val="-5"/>
                <w:szCs w:val="20"/>
              </w:rPr>
              <w:t xml:space="preserve"> </w:t>
            </w:r>
            <w:r w:rsidRPr="007155C1">
              <w:rPr>
                <w:szCs w:val="20"/>
              </w:rPr>
              <w:t>given</w:t>
            </w:r>
            <w:r w:rsidRPr="007155C1">
              <w:rPr>
                <w:spacing w:val="-5"/>
                <w:szCs w:val="20"/>
              </w:rPr>
              <w:t xml:space="preserve"> </w:t>
            </w:r>
            <w:r w:rsidRPr="007155C1">
              <w:rPr>
                <w:szCs w:val="20"/>
              </w:rPr>
              <w:t>in</w:t>
            </w:r>
            <w:r w:rsidRPr="007155C1">
              <w:rPr>
                <w:spacing w:val="-5"/>
                <w:szCs w:val="20"/>
              </w:rPr>
              <w:t xml:space="preserve"> </w:t>
            </w:r>
            <w:r w:rsidRPr="007155C1">
              <w:rPr>
                <w:szCs w:val="20"/>
              </w:rPr>
              <w:t>the</w:t>
            </w:r>
            <w:r w:rsidRPr="007155C1">
              <w:rPr>
                <w:spacing w:val="-6"/>
                <w:szCs w:val="20"/>
              </w:rPr>
              <w:t xml:space="preserve"> </w:t>
            </w:r>
            <w:r w:rsidRPr="007155C1">
              <w:rPr>
                <w:i/>
                <w:szCs w:val="20"/>
              </w:rPr>
              <w:t>Guidelines</w:t>
            </w:r>
            <w:r w:rsidRPr="007155C1">
              <w:rPr>
                <w:i/>
                <w:spacing w:val="-5"/>
                <w:szCs w:val="20"/>
              </w:rPr>
              <w:t xml:space="preserve"> </w:t>
            </w:r>
            <w:r w:rsidRPr="007155C1">
              <w:rPr>
                <w:i/>
                <w:szCs w:val="20"/>
              </w:rPr>
              <w:t>for</w:t>
            </w:r>
            <w:r w:rsidRPr="007155C1">
              <w:rPr>
                <w:i/>
                <w:spacing w:val="-5"/>
                <w:szCs w:val="20"/>
              </w:rPr>
              <w:t xml:space="preserve"> </w:t>
            </w:r>
            <w:r w:rsidRPr="007155C1">
              <w:rPr>
                <w:i/>
                <w:szCs w:val="20"/>
              </w:rPr>
              <w:t xml:space="preserve">Legionella Control in the operation and maintenance of water distribution systems in health and aged care facilities </w:t>
            </w:r>
            <w:r w:rsidRPr="007155C1">
              <w:rPr>
                <w:szCs w:val="20"/>
              </w:rPr>
              <w:t>(enHealth 2015).</w:t>
            </w:r>
          </w:p>
        </w:tc>
        <w:tc>
          <w:tcPr>
            <w:tcW w:w="7264" w:type="dxa"/>
          </w:tcPr>
          <w:p w14:paraId="2738EE3D" w14:textId="77777777" w:rsidR="00893F55" w:rsidRPr="007155C1" w:rsidRDefault="00893F55" w:rsidP="007155C1">
            <w:pPr>
              <w:pStyle w:val="BodyText"/>
              <w:spacing w:before="60" w:after="120" w:line="240" w:lineRule="atLeast"/>
              <w:ind w:left="0"/>
              <w:rPr>
                <w:sz w:val="20"/>
                <w:szCs w:val="20"/>
              </w:rPr>
            </w:pPr>
            <w:r w:rsidRPr="007155C1">
              <w:rPr>
                <w:sz w:val="20"/>
                <w:szCs w:val="20"/>
              </w:rPr>
              <w:lastRenderedPageBreak/>
              <w:t>Specifying</w:t>
            </w:r>
            <w:r w:rsidRPr="007155C1">
              <w:rPr>
                <w:spacing w:val="-5"/>
                <w:sz w:val="20"/>
                <w:szCs w:val="20"/>
              </w:rPr>
              <w:t xml:space="preserve"> </w:t>
            </w:r>
            <w:r w:rsidRPr="007155C1">
              <w:rPr>
                <w:sz w:val="20"/>
                <w:szCs w:val="20"/>
              </w:rPr>
              <w:t>a</w:t>
            </w:r>
            <w:r w:rsidRPr="007155C1">
              <w:rPr>
                <w:spacing w:val="-5"/>
                <w:sz w:val="20"/>
                <w:szCs w:val="20"/>
              </w:rPr>
              <w:t xml:space="preserve"> </w:t>
            </w:r>
            <w:r w:rsidRPr="007155C1">
              <w:rPr>
                <w:sz w:val="20"/>
                <w:szCs w:val="20"/>
              </w:rPr>
              <w:t>health-based</w:t>
            </w:r>
            <w:r w:rsidRPr="007155C1">
              <w:rPr>
                <w:spacing w:val="-5"/>
                <w:sz w:val="20"/>
                <w:szCs w:val="20"/>
              </w:rPr>
              <w:t xml:space="preserve"> </w:t>
            </w:r>
            <w:r w:rsidRPr="007155C1">
              <w:rPr>
                <w:sz w:val="20"/>
                <w:szCs w:val="20"/>
              </w:rPr>
              <w:t>target</w:t>
            </w:r>
            <w:r w:rsidRPr="007155C1">
              <w:rPr>
                <w:spacing w:val="-5"/>
                <w:sz w:val="20"/>
                <w:szCs w:val="20"/>
              </w:rPr>
              <w:t xml:space="preserve"> </w:t>
            </w:r>
            <w:r w:rsidRPr="007155C1">
              <w:rPr>
                <w:sz w:val="20"/>
                <w:szCs w:val="20"/>
              </w:rPr>
              <w:t>for</w:t>
            </w:r>
            <w:r w:rsidRPr="007155C1">
              <w:rPr>
                <w:spacing w:val="-5"/>
                <w:sz w:val="20"/>
                <w:szCs w:val="20"/>
              </w:rPr>
              <w:t xml:space="preserve"> </w:t>
            </w:r>
            <w:r w:rsidRPr="007155C1">
              <w:rPr>
                <w:sz w:val="20"/>
                <w:szCs w:val="20"/>
              </w:rPr>
              <w:t>opportunistic</w:t>
            </w:r>
            <w:r w:rsidRPr="007155C1">
              <w:rPr>
                <w:spacing w:val="-5"/>
                <w:sz w:val="20"/>
                <w:szCs w:val="20"/>
              </w:rPr>
              <w:t xml:space="preserve"> </w:t>
            </w:r>
            <w:r w:rsidRPr="007155C1">
              <w:rPr>
                <w:sz w:val="20"/>
                <w:szCs w:val="20"/>
              </w:rPr>
              <w:t>pathogens</w:t>
            </w:r>
            <w:r w:rsidRPr="007155C1">
              <w:rPr>
                <w:spacing w:val="-5"/>
                <w:sz w:val="20"/>
                <w:szCs w:val="20"/>
              </w:rPr>
              <w:t xml:space="preserve"> </w:t>
            </w:r>
            <w:r w:rsidRPr="007155C1">
              <w:rPr>
                <w:sz w:val="20"/>
                <w:szCs w:val="20"/>
              </w:rPr>
              <w:t>is</w:t>
            </w:r>
            <w:r w:rsidRPr="007155C1">
              <w:rPr>
                <w:spacing w:val="-5"/>
                <w:sz w:val="20"/>
                <w:szCs w:val="20"/>
              </w:rPr>
              <w:t xml:space="preserve"> </w:t>
            </w:r>
            <w:r w:rsidRPr="007155C1">
              <w:rPr>
                <w:sz w:val="20"/>
                <w:szCs w:val="20"/>
              </w:rPr>
              <w:t>not</w:t>
            </w:r>
            <w:r w:rsidRPr="007155C1">
              <w:rPr>
                <w:spacing w:val="-5"/>
                <w:sz w:val="20"/>
                <w:szCs w:val="20"/>
              </w:rPr>
              <w:t xml:space="preserve"> </w:t>
            </w:r>
            <w:r w:rsidRPr="007155C1">
              <w:rPr>
                <w:sz w:val="20"/>
                <w:szCs w:val="20"/>
              </w:rPr>
              <w:t>practicable.</w:t>
            </w:r>
            <w:r w:rsidRPr="007155C1">
              <w:rPr>
                <w:spacing w:val="-5"/>
                <w:sz w:val="20"/>
                <w:szCs w:val="20"/>
              </w:rPr>
              <w:t xml:space="preserve"> </w:t>
            </w:r>
            <w:r w:rsidRPr="007155C1">
              <w:rPr>
                <w:sz w:val="20"/>
                <w:szCs w:val="20"/>
              </w:rPr>
              <w:t>Management</w:t>
            </w:r>
            <w:r w:rsidRPr="007155C1">
              <w:rPr>
                <w:spacing w:val="-5"/>
                <w:sz w:val="20"/>
                <w:szCs w:val="20"/>
              </w:rPr>
              <w:t xml:space="preserve"> </w:t>
            </w:r>
            <w:r w:rsidRPr="007155C1">
              <w:rPr>
                <w:sz w:val="20"/>
                <w:szCs w:val="20"/>
              </w:rPr>
              <w:t>of opportunistic pathogens relies on the four following aspects:</w:t>
            </w:r>
          </w:p>
          <w:p w14:paraId="4E1871D3" w14:textId="64276341" w:rsidR="00893F55" w:rsidRPr="007155C1" w:rsidRDefault="00893F55" w:rsidP="00783B7F">
            <w:pPr>
              <w:pStyle w:val="ListParagraph"/>
              <w:widowControl w:val="0"/>
              <w:numPr>
                <w:ilvl w:val="0"/>
                <w:numId w:val="29"/>
              </w:numPr>
              <w:tabs>
                <w:tab w:val="left" w:pos="442"/>
              </w:tabs>
              <w:autoSpaceDE w:val="0"/>
              <w:autoSpaceDN w:val="0"/>
              <w:spacing w:before="60" w:after="120" w:line="240" w:lineRule="atLeast"/>
              <w:ind w:right="169" w:hanging="352"/>
              <w:rPr>
                <w:szCs w:val="20"/>
              </w:rPr>
            </w:pPr>
            <w:r w:rsidRPr="007155C1">
              <w:rPr>
                <w:b/>
                <w:szCs w:val="20"/>
              </w:rPr>
              <w:t>Assessment</w:t>
            </w:r>
            <w:r w:rsidRPr="007155C1">
              <w:rPr>
                <w:b/>
                <w:spacing w:val="-12"/>
                <w:szCs w:val="20"/>
              </w:rPr>
              <w:t xml:space="preserve"> </w:t>
            </w:r>
            <w:r w:rsidRPr="007155C1">
              <w:rPr>
                <w:b/>
                <w:szCs w:val="20"/>
              </w:rPr>
              <w:t>of</w:t>
            </w:r>
            <w:r w:rsidRPr="007155C1">
              <w:rPr>
                <w:b/>
                <w:spacing w:val="-12"/>
                <w:szCs w:val="20"/>
              </w:rPr>
              <w:t xml:space="preserve"> </w:t>
            </w:r>
            <w:r w:rsidRPr="007155C1">
              <w:rPr>
                <w:b/>
                <w:szCs w:val="20"/>
              </w:rPr>
              <w:t>source</w:t>
            </w:r>
            <w:r w:rsidRPr="007155C1">
              <w:rPr>
                <w:b/>
                <w:spacing w:val="-12"/>
                <w:szCs w:val="20"/>
              </w:rPr>
              <w:t xml:space="preserve"> </w:t>
            </w:r>
            <w:r w:rsidRPr="007155C1">
              <w:rPr>
                <w:b/>
                <w:szCs w:val="20"/>
              </w:rPr>
              <w:t>water</w:t>
            </w:r>
            <w:r w:rsidRPr="007155C1">
              <w:rPr>
                <w:b/>
                <w:spacing w:val="-12"/>
                <w:szCs w:val="20"/>
              </w:rPr>
              <w:t xml:space="preserve"> </w:t>
            </w:r>
            <w:r w:rsidRPr="007155C1">
              <w:rPr>
                <w:b/>
                <w:szCs w:val="20"/>
              </w:rPr>
              <w:t>contamination</w:t>
            </w:r>
            <w:r w:rsidRPr="007155C1">
              <w:rPr>
                <w:szCs w:val="20"/>
              </w:rPr>
              <w:t>:</w:t>
            </w:r>
            <w:r w:rsidRPr="007155C1">
              <w:rPr>
                <w:spacing w:val="-7"/>
                <w:szCs w:val="20"/>
              </w:rPr>
              <w:t xml:space="preserve"> </w:t>
            </w:r>
            <w:r w:rsidRPr="007155C1">
              <w:rPr>
                <w:szCs w:val="20"/>
              </w:rPr>
              <w:t>Opportunistic</w:t>
            </w:r>
            <w:r w:rsidRPr="007155C1">
              <w:rPr>
                <w:spacing w:val="-7"/>
                <w:szCs w:val="20"/>
              </w:rPr>
              <w:t xml:space="preserve"> </w:t>
            </w:r>
            <w:r w:rsidRPr="007155C1">
              <w:rPr>
                <w:szCs w:val="20"/>
              </w:rPr>
              <w:t>pathogens</w:t>
            </w:r>
            <w:r w:rsidRPr="007155C1">
              <w:rPr>
                <w:spacing w:val="-7"/>
                <w:szCs w:val="20"/>
              </w:rPr>
              <w:t xml:space="preserve"> </w:t>
            </w:r>
            <w:r w:rsidRPr="007155C1">
              <w:rPr>
                <w:szCs w:val="20"/>
              </w:rPr>
              <w:t>are</w:t>
            </w:r>
            <w:r w:rsidRPr="007155C1">
              <w:rPr>
                <w:spacing w:val="-7"/>
                <w:szCs w:val="20"/>
              </w:rPr>
              <w:t xml:space="preserve"> </w:t>
            </w:r>
            <w:r w:rsidRPr="007155C1">
              <w:rPr>
                <w:szCs w:val="20"/>
              </w:rPr>
              <w:t>naturally</w:t>
            </w:r>
            <w:r w:rsidRPr="007155C1">
              <w:rPr>
                <w:spacing w:val="-7"/>
                <w:szCs w:val="20"/>
              </w:rPr>
              <w:t xml:space="preserve"> </w:t>
            </w:r>
            <w:r w:rsidRPr="007155C1">
              <w:rPr>
                <w:szCs w:val="20"/>
              </w:rPr>
              <w:t>occurring environmental</w:t>
            </w:r>
            <w:r w:rsidRPr="007155C1">
              <w:rPr>
                <w:spacing w:val="-7"/>
                <w:szCs w:val="20"/>
              </w:rPr>
              <w:t xml:space="preserve"> </w:t>
            </w:r>
            <w:r w:rsidRPr="007155C1">
              <w:rPr>
                <w:szCs w:val="20"/>
              </w:rPr>
              <w:t>microorganisms.</w:t>
            </w:r>
            <w:r w:rsidRPr="007155C1">
              <w:rPr>
                <w:spacing w:val="-7"/>
                <w:szCs w:val="20"/>
              </w:rPr>
              <w:t xml:space="preserve"> </w:t>
            </w:r>
            <w:r w:rsidRPr="007155C1">
              <w:rPr>
                <w:szCs w:val="20"/>
              </w:rPr>
              <w:t>They</w:t>
            </w:r>
            <w:r w:rsidRPr="007155C1">
              <w:rPr>
                <w:spacing w:val="-7"/>
                <w:szCs w:val="20"/>
              </w:rPr>
              <w:t xml:space="preserve"> </w:t>
            </w:r>
            <w:r w:rsidRPr="007155C1">
              <w:rPr>
                <w:szCs w:val="20"/>
              </w:rPr>
              <w:t>should</w:t>
            </w:r>
            <w:r w:rsidRPr="007155C1">
              <w:rPr>
                <w:spacing w:val="-7"/>
                <w:szCs w:val="20"/>
              </w:rPr>
              <w:t xml:space="preserve"> </w:t>
            </w:r>
            <w:r w:rsidRPr="007155C1">
              <w:rPr>
                <w:szCs w:val="20"/>
              </w:rPr>
              <w:t>be</w:t>
            </w:r>
            <w:r w:rsidRPr="007155C1">
              <w:rPr>
                <w:spacing w:val="-7"/>
                <w:szCs w:val="20"/>
              </w:rPr>
              <w:t xml:space="preserve"> </w:t>
            </w:r>
            <w:r w:rsidRPr="007155C1">
              <w:rPr>
                <w:szCs w:val="20"/>
              </w:rPr>
              <w:t>assumed</w:t>
            </w:r>
            <w:r w:rsidRPr="007155C1">
              <w:rPr>
                <w:spacing w:val="-7"/>
                <w:szCs w:val="20"/>
              </w:rPr>
              <w:t xml:space="preserve"> </w:t>
            </w:r>
            <w:r w:rsidRPr="007155C1">
              <w:rPr>
                <w:szCs w:val="20"/>
              </w:rPr>
              <w:t>to</w:t>
            </w:r>
            <w:r w:rsidRPr="007155C1">
              <w:rPr>
                <w:spacing w:val="-7"/>
                <w:szCs w:val="20"/>
              </w:rPr>
              <w:t xml:space="preserve"> </w:t>
            </w:r>
            <w:r w:rsidRPr="007155C1">
              <w:rPr>
                <w:szCs w:val="20"/>
              </w:rPr>
              <w:t>be</w:t>
            </w:r>
            <w:r w:rsidRPr="007155C1">
              <w:rPr>
                <w:spacing w:val="-7"/>
                <w:szCs w:val="20"/>
              </w:rPr>
              <w:t xml:space="preserve"> </w:t>
            </w:r>
            <w:r w:rsidRPr="007155C1">
              <w:rPr>
                <w:szCs w:val="20"/>
              </w:rPr>
              <w:t>present</w:t>
            </w:r>
            <w:r w:rsidRPr="007155C1">
              <w:rPr>
                <w:spacing w:val="-7"/>
                <w:szCs w:val="20"/>
              </w:rPr>
              <w:t xml:space="preserve"> </w:t>
            </w:r>
            <w:r w:rsidRPr="007155C1">
              <w:rPr>
                <w:szCs w:val="20"/>
              </w:rPr>
              <w:t>in</w:t>
            </w:r>
            <w:r w:rsidRPr="007155C1">
              <w:rPr>
                <w:spacing w:val="-7"/>
                <w:szCs w:val="20"/>
              </w:rPr>
              <w:t xml:space="preserve"> </w:t>
            </w:r>
            <w:r w:rsidRPr="007155C1">
              <w:rPr>
                <w:szCs w:val="20"/>
              </w:rPr>
              <w:t>source</w:t>
            </w:r>
            <w:r w:rsidRPr="007155C1">
              <w:rPr>
                <w:spacing w:val="-7"/>
                <w:szCs w:val="20"/>
              </w:rPr>
              <w:t xml:space="preserve"> </w:t>
            </w:r>
            <w:r w:rsidRPr="007155C1">
              <w:rPr>
                <w:szCs w:val="20"/>
              </w:rPr>
              <w:t>waters</w:t>
            </w:r>
            <w:r w:rsidRPr="007155C1">
              <w:rPr>
                <w:spacing w:val="-7"/>
                <w:szCs w:val="20"/>
              </w:rPr>
              <w:t xml:space="preserve"> </w:t>
            </w:r>
            <w:r w:rsidRPr="007155C1">
              <w:rPr>
                <w:szCs w:val="20"/>
              </w:rPr>
              <w:t>when the conditions (e.g. temperature) are consistent with the</w:t>
            </w:r>
            <w:r w:rsidRPr="007155C1">
              <w:rPr>
                <w:b/>
                <w:bCs/>
                <w:szCs w:val="20"/>
                <w:highlight w:val="yellow"/>
              </w:rPr>
              <w:t>ir</w:t>
            </w:r>
            <w:r w:rsidRPr="007155C1">
              <w:rPr>
                <w:b/>
                <w:bCs/>
                <w:szCs w:val="20"/>
              </w:rPr>
              <w:t xml:space="preserve"> </w:t>
            </w:r>
            <w:r w:rsidRPr="007155C1">
              <w:rPr>
                <w:szCs w:val="20"/>
              </w:rPr>
              <w:t xml:space="preserve">ecology (see the relevant Fact Sheets in Part V). For example, organisms such as </w:t>
            </w:r>
            <w:r w:rsidRPr="007155C1">
              <w:rPr>
                <w:i/>
                <w:szCs w:val="20"/>
              </w:rPr>
              <w:t xml:space="preserve">Naegleria fowleri </w:t>
            </w:r>
            <w:r w:rsidRPr="007155C1">
              <w:rPr>
                <w:szCs w:val="20"/>
              </w:rPr>
              <w:t xml:space="preserve">and </w:t>
            </w:r>
            <w:r w:rsidRPr="007155C1">
              <w:rPr>
                <w:i/>
                <w:szCs w:val="20"/>
              </w:rPr>
              <w:t xml:space="preserve">Burkholderia pseudomallei </w:t>
            </w:r>
            <w:r w:rsidRPr="007155C1">
              <w:rPr>
                <w:szCs w:val="20"/>
              </w:rPr>
              <w:t>are typically only present in warmer waters &gt;25</w:t>
            </w:r>
            <w:r w:rsidRPr="007155C1">
              <w:rPr>
                <w:position w:val="6"/>
                <w:szCs w:val="20"/>
              </w:rPr>
              <w:t>o</w:t>
            </w:r>
            <w:r w:rsidRPr="007155C1">
              <w:rPr>
                <w:szCs w:val="20"/>
              </w:rPr>
              <w:t>C continuously or &gt;30</w:t>
            </w:r>
            <w:r w:rsidRPr="007155C1">
              <w:rPr>
                <w:position w:val="6"/>
                <w:szCs w:val="20"/>
              </w:rPr>
              <w:t>o</w:t>
            </w:r>
            <w:r w:rsidRPr="007155C1">
              <w:rPr>
                <w:szCs w:val="20"/>
              </w:rPr>
              <w:t>C seasonally as they are thermophilic.</w:t>
            </w:r>
          </w:p>
          <w:p w14:paraId="1AD3996D" w14:textId="3729B8EF" w:rsidR="00893F55" w:rsidRPr="007155C1" w:rsidRDefault="00893F55" w:rsidP="00783B7F">
            <w:pPr>
              <w:pStyle w:val="ListParagraph"/>
              <w:widowControl w:val="0"/>
              <w:numPr>
                <w:ilvl w:val="0"/>
                <w:numId w:val="29"/>
              </w:numPr>
              <w:tabs>
                <w:tab w:val="left" w:pos="442"/>
              </w:tabs>
              <w:autoSpaceDE w:val="0"/>
              <w:autoSpaceDN w:val="0"/>
              <w:spacing w:before="60" w:after="120" w:line="240" w:lineRule="atLeast"/>
              <w:ind w:right="203" w:hanging="352"/>
              <w:rPr>
                <w:szCs w:val="20"/>
              </w:rPr>
            </w:pPr>
            <w:r w:rsidRPr="007155C1">
              <w:rPr>
                <w:b/>
                <w:szCs w:val="20"/>
              </w:rPr>
              <w:t>Drinking</w:t>
            </w:r>
            <w:r w:rsidRPr="007155C1">
              <w:rPr>
                <w:b/>
                <w:spacing w:val="-8"/>
                <w:szCs w:val="20"/>
              </w:rPr>
              <w:t xml:space="preserve"> </w:t>
            </w:r>
            <w:r w:rsidRPr="007155C1">
              <w:rPr>
                <w:b/>
                <w:szCs w:val="20"/>
              </w:rPr>
              <w:t>water</w:t>
            </w:r>
            <w:r w:rsidRPr="007155C1">
              <w:rPr>
                <w:b/>
                <w:spacing w:val="-8"/>
                <w:szCs w:val="20"/>
              </w:rPr>
              <w:t xml:space="preserve"> </w:t>
            </w:r>
            <w:r w:rsidRPr="007155C1">
              <w:rPr>
                <w:b/>
                <w:szCs w:val="20"/>
              </w:rPr>
              <w:t>treatment:</w:t>
            </w:r>
            <w:r w:rsidR="002E3DE0">
              <w:rPr>
                <w:b/>
                <w:szCs w:val="20"/>
              </w:rPr>
              <w:t xml:space="preserve"> </w:t>
            </w:r>
            <w:r w:rsidR="002E3DE0" w:rsidRPr="005452AC">
              <w:rPr>
                <w:b/>
                <w:bCs/>
                <w:szCs w:val="20"/>
              </w:rPr>
              <w:t>[</w:t>
            </w:r>
            <w:r w:rsidR="002E3DE0" w:rsidRPr="005452AC">
              <w:rPr>
                <w:b/>
                <w:bCs/>
                <w:i/>
                <w:iCs/>
                <w:szCs w:val="20"/>
              </w:rPr>
              <w:t>unchanged text omitted</w:t>
            </w:r>
            <w:r w:rsidR="002E3DE0" w:rsidRPr="005452AC">
              <w:rPr>
                <w:b/>
                <w:bCs/>
                <w:szCs w:val="20"/>
              </w:rPr>
              <w:t>]</w:t>
            </w:r>
          </w:p>
          <w:p w14:paraId="42B1A20B" w14:textId="77777777" w:rsidR="00893F55" w:rsidRPr="007155C1" w:rsidRDefault="00893F55" w:rsidP="007155C1">
            <w:pPr>
              <w:pStyle w:val="ListParagraph"/>
              <w:widowControl w:val="0"/>
              <w:numPr>
                <w:ilvl w:val="0"/>
                <w:numId w:val="0"/>
              </w:numPr>
              <w:tabs>
                <w:tab w:val="left" w:pos="442"/>
              </w:tabs>
              <w:autoSpaceDE w:val="0"/>
              <w:autoSpaceDN w:val="0"/>
              <w:spacing w:before="60" w:after="120" w:line="240" w:lineRule="atLeast"/>
              <w:ind w:left="369" w:right="203"/>
              <w:rPr>
                <w:szCs w:val="20"/>
              </w:rPr>
            </w:pPr>
          </w:p>
          <w:p w14:paraId="75634463" w14:textId="0E704E2A" w:rsidR="00B56A62" w:rsidRPr="007155C1" w:rsidRDefault="00893F55" w:rsidP="00783B7F">
            <w:pPr>
              <w:pStyle w:val="ListParagraph"/>
              <w:widowControl w:val="0"/>
              <w:numPr>
                <w:ilvl w:val="0"/>
                <w:numId w:val="29"/>
              </w:numPr>
              <w:tabs>
                <w:tab w:val="left" w:pos="442"/>
              </w:tabs>
              <w:autoSpaceDE w:val="0"/>
              <w:autoSpaceDN w:val="0"/>
              <w:spacing w:before="60" w:after="120" w:line="240" w:lineRule="atLeast"/>
              <w:ind w:right="203" w:hanging="352"/>
              <w:rPr>
                <w:color w:val="006385"/>
                <w:szCs w:val="20"/>
              </w:rPr>
            </w:pPr>
            <w:r w:rsidRPr="007155C1">
              <w:rPr>
                <w:b/>
                <w:szCs w:val="20"/>
              </w:rPr>
              <w:t>Distribution</w:t>
            </w:r>
            <w:r w:rsidRPr="007155C1">
              <w:rPr>
                <w:b/>
                <w:spacing w:val="-8"/>
                <w:szCs w:val="20"/>
              </w:rPr>
              <w:t xml:space="preserve"> </w:t>
            </w:r>
            <w:r w:rsidRPr="007155C1">
              <w:rPr>
                <w:b/>
                <w:szCs w:val="20"/>
              </w:rPr>
              <w:t>network</w:t>
            </w:r>
            <w:r w:rsidRPr="007155C1">
              <w:rPr>
                <w:b/>
                <w:spacing w:val="-8"/>
                <w:szCs w:val="20"/>
              </w:rPr>
              <w:t xml:space="preserve"> </w:t>
            </w:r>
            <w:r w:rsidRPr="007155C1">
              <w:rPr>
                <w:b/>
                <w:szCs w:val="20"/>
              </w:rPr>
              <w:t>management:</w:t>
            </w:r>
            <w:r w:rsidRPr="007155C1">
              <w:rPr>
                <w:b/>
                <w:spacing w:val="-8"/>
                <w:szCs w:val="20"/>
              </w:rPr>
              <w:t xml:space="preserve"> </w:t>
            </w:r>
            <w:r w:rsidRPr="007155C1">
              <w:rPr>
                <w:szCs w:val="20"/>
              </w:rPr>
              <w:t>Opportunistic</w:t>
            </w:r>
            <w:r w:rsidRPr="007155C1">
              <w:rPr>
                <w:spacing w:val="-2"/>
                <w:szCs w:val="20"/>
              </w:rPr>
              <w:t xml:space="preserve"> </w:t>
            </w:r>
            <w:r w:rsidRPr="007155C1">
              <w:rPr>
                <w:szCs w:val="20"/>
              </w:rPr>
              <w:t>pathogens</w:t>
            </w:r>
            <w:r w:rsidRPr="007155C1">
              <w:rPr>
                <w:spacing w:val="-2"/>
                <w:szCs w:val="20"/>
              </w:rPr>
              <w:t xml:space="preserve"> </w:t>
            </w:r>
            <w:r w:rsidRPr="007155C1">
              <w:rPr>
                <w:szCs w:val="20"/>
              </w:rPr>
              <w:t>can</w:t>
            </w:r>
            <w:r w:rsidRPr="007155C1">
              <w:rPr>
                <w:spacing w:val="-2"/>
                <w:szCs w:val="20"/>
              </w:rPr>
              <w:t xml:space="preserve"> </w:t>
            </w:r>
            <w:r w:rsidRPr="007155C1">
              <w:rPr>
                <w:szCs w:val="20"/>
              </w:rPr>
              <w:t>grow</w:t>
            </w:r>
            <w:r w:rsidRPr="007155C1">
              <w:rPr>
                <w:spacing w:val="-2"/>
                <w:szCs w:val="20"/>
              </w:rPr>
              <w:t xml:space="preserve"> </w:t>
            </w:r>
            <w:r w:rsidRPr="007155C1">
              <w:rPr>
                <w:szCs w:val="20"/>
              </w:rPr>
              <w:t>in</w:t>
            </w:r>
            <w:r w:rsidRPr="007155C1">
              <w:rPr>
                <w:spacing w:val="-2"/>
                <w:szCs w:val="20"/>
              </w:rPr>
              <w:t xml:space="preserve"> </w:t>
            </w:r>
            <w:r w:rsidRPr="007155C1">
              <w:rPr>
                <w:szCs w:val="20"/>
              </w:rPr>
              <w:t>drinking</w:t>
            </w:r>
            <w:r w:rsidRPr="007155C1">
              <w:rPr>
                <w:spacing w:val="-2"/>
                <w:szCs w:val="20"/>
              </w:rPr>
              <w:t xml:space="preserve"> </w:t>
            </w:r>
            <w:r w:rsidRPr="007155C1">
              <w:rPr>
                <w:szCs w:val="20"/>
              </w:rPr>
              <w:t xml:space="preserve">water distribution systems </w:t>
            </w:r>
            <w:r w:rsidRPr="007155C1">
              <w:rPr>
                <w:b/>
                <w:bCs/>
                <w:szCs w:val="20"/>
              </w:rPr>
              <w:t>(</w:t>
            </w:r>
            <w:r w:rsidRPr="007155C1">
              <w:rPr>
                <w:b/>
                <w:bCs/>
                <w:szCs w:val="20"/>
                <w:highlight w:val="yellow"/>
              </w:rPr>
              <w:t>Storey et al. 2008;</w:t>
            </w:r>
            <w:r w:rsidRPr="007155C1">
              <w:rPr>
                <w:szCs w:val="20"/>
              </w:rPr>
              <w:t xml:space="preserve"> Storey and Kaucner 2009; </w:t>
            </w:r>
            <w:r w:rsidRPr="007155C1">
              <w:rPr>
                <w:b/>
                <w:bCs/>
                <w:szCs w:val="20"/>
                <w:highlight w:val="yellow"/>
              </w:rPr>
              <w:t>Whiley et al. 2014</w:t>
            </w:r>
            <w:r w:rsidRPr="007155C1">
              <w:rPr>
                <w:szCs w:val="20"/>
              </w:rPr>
              <w:t>), depending on temperature, hydraulic demand,</w:t>
            </w:r>
            <w:r w:rsidRPr="007155C1">
              <w:rPr>
                <w:spacing w:val="-7"/>
                <w:szCs w:val="20"/>
              </w:rPr>
              <w:t xml:space="preserve"> </w:t>
            </w:r>
            <w:r w:rsidRPr="007155C1">
              <w:rPr>
                <w:szCs w:val="20"/>
              </w:rPr>
              <w:t>disinfectant</w:t>
            </w:r>
            <w:r w:rsidRPr="007155C1">
              <w:rPr>
                <w:spacing w:val="-7"/>
                <w:szCs w:val="20"/>
              </w:rPr>
              <w:t xml:space="preserve"> </w:t>
            </w:r>
            <w:r w:rsidRPr="007155C1">
              <w:rPr>
                <w:szCs w:val="20"/>
              </w:rPr>
              <w:t>type</w:t>
            </w:r>
            <w:r w:rsidRPr="007155C1">
              <w:rPr>
                <w:spacing w:val="-7"/>
                <w:szCs w:val="20"/>
              </w:rPr>
              <w:t xml:space="preserve"> </w:t>
            </w:r>
            <w:r w:rsidRPr="007155C1">
              <w:rPr>
                <w:szCs w:val="20"/>
              </w:rPr>
              <w:t>and</w:t>
            </w:r>
            <w:r w:rsidRPr="007155C1">
              <w:rPr>
                <w:spacing w:val="-7"/>
                <w:szCs w:val="20"/>
              </w:rPr>
              <w:t xml:space="preserve"> </w:t>
            </w:r>
            <w:r w:rsidRPr="007155C1">
              <w:rPr>
                <w:szCs w:val="20"/>
              </w:rPr>
              <w:t>concentration.</w:t>
            </w:r>
            <w:r w:rsidR="000D3A75" w:rsidRPr="007155C1">
              <w:rPr>
                <w:szCs w:val="20"/>
              </w:rPr>
              <w:t xml:space="preserve"> Growth of</w:t>
            </w:r>
            <w:r w:rsidR="002E3DE0">
              <w:rPr>
                <w:szCs w:val="20"/>
              </w:rPr>
              <w:t xml:space="preserve"> </w:t>
            </w:r>
            <w:r w:rsidR="002E3DE0" w:rsidRPr="005452AC">
              <w:rPr>
                <w:b/>
                <w:bCs/>
                <w:szCs w:val="20"/>
              </w:rPr>
              <w:t>[</w:t>
            </w:r>
            <w:r w:rsidR="002E3DE0" w:rsidRPr="005452AC">
              <w:rPr>
                <w:b/>
                <w:bCs/>
                <w:i/>
                <w:iCs/>
                <w:szCs w:val="20"/>
              </w:rPr>
              <w:t>unchanged text omitted</w:t>
            </w:r>
            <w:r w:rsidR="002E3DE0" w:rsidRPr="005452AC">
              <w:rPr>
                <w:b/>
                <w:bCs/>
                <w:szCs w:val="20"/>
              </w:rPr>
              <w:t>]</w:t>
            </w:r>
          </w:p>
          <w:p w14:paraId="4661DACC" w14:textId="76D7F8E1" w:rsidR="00B56A62" w:rsidRPr="007155C1" w:rsidRDefault="00B56A62" w:rsidP="00783B7F">
            <w:pPr>
              <w:pStyle w:val="ListParagraph"/>
              <w:widowControl w:val="0"/>
              <w:numPr>
                <w:ilvl w:val="0"/>
                <w:numId w:val="29"/>
              </w:numPr>
              <w:tabs>
                <w:tab w:val="left" w:pos="369"/>
                <w:tab w:val="left" w:pos="369"/>
              </w:tabs>
              <w:autoSpaceDE w:val="0"/>
              <w:autoSpaceDN w:val="0"/>
              <w:spacing w:before="60" w:after="120" w:line="240" w:lineRule="atLeast"/>
              <w:ind w:right="582"/>
              <w:rPr>
                <w:szCs w:val="20"/>
              </w:rPr>
            </w:pPr>
            <w:r w:rsidRPr="007155C1">
              <w:rPr>
                <w:b/>
                <w:szCs w:val="20"/>
              </w:rPr>
              <w:t>Management</w:t>
            </w:r>
            <w:r w:rsidRPr="007155C1">
              <w:rPr>
                <w:b/>
                <w:spacing w:val="-13"/>
                <w:szCs w:val="20"/>
              </w:rPr>
              <w:t xml:space="preserve"> </w:t>
            </w:r>
            <w:r w:rsidRPr="007155C1">
              <w:rPr>
                <w:b/>
                <w:szCs w:val="20"/>
              </w:rPr>
              <w:t>of</w:t>
            </w:r>
            <w:r w:rsidRPr="007155C1">
              <w:rPr>
                <w:b/>
                <w:spacing w:val="-13"/>
                <w:szCs w:val="20"/>
              </w:rPr>
              <w:t xml:space="preserve"> </w:t>
            </w:r>
            <w:r w:rsidRPr="007155C1">
              <w:rPr>
                <w:b/>
                <w:szCs w:val="20"/>
              </w:rPr>
              <w:t>in-premise</w:t>
            </w:r>
            <w:r w:rsidRPr="007155C1">
              <w:rPr>
                <w:b/>
                <w:spacing w:val="-13"/>
                <w:szCs w:val="20"/>
              </w:rPr>
              <w:t xml:space="preserve"> </w:t>
            </w:r>
            <w:r w:rsidRPr="007155C1">
              <w:rPr>
                <w:b/>
                <w:szCs w:val="20"/>
              </w:rPr>
              <w:t>plumbing</w:t>
            </w:r>
            <w:r w:rsidRPr="007155C1">
              <w:rPr>
                <w:b/>
                <w:spacing w:val="-13"/>
                <w:szCs w:val="20"/>
              </w:rPr>
              <w:t xml:space="preserve"> </w:t>
            </w:r>
            <w:r w:rsidRPr="007155C1">
              <w:rPr>
                <w:b/>
                <w:szCs w:val="20"/>
              </w:rPr>
              <w:t>systems</w:t>
            </w:r>
            <w:r w:rsidRPr="007155C1">
              <w:rPr>
                <w:szCs w:val="20"/>
              </w:rPr>
              <w:t>:</w:t>
            </w:r>
            <w:r w:rsidRPr="007155C1">
              <w:rPr>
                <w:spacing w:val="-8"/>
                <w:szCs w:val="20"/>
              </w:rPr>
              <w:t xml:space="preserve"> </w:t>
            </w:r>
            <w:r w:rsidRPr="007155C1">
              <w:rPr>
                <w:szCs w:val="20"/>
              </w:rPr>
              <w:t>Plumbing</w:t>
            </w:r>
            <w:r w:rsidRPr="007155C1">
              <w:rPr>
                <w:spacing w:val="-8"/>
                <w:szCs w:val="20"/>
              </w:rPr>
              <w:t xml:space="preserve"> </w:t>
            </w:r>
            <w:r w:rsidRPr="007155C1">
              <w:rPr>
                <w:szCs w:val="20"/>
              </w:rPr>
              <w:t>systems</w:t>
            </w:r>
            <w:r w:rsidRPr="007155C1">
              <w:rPr>
                <w:spacing w:val="-8"/>
                <w:szCs w:val="20"/>
              </w:rPr>
              <w:t xml:space="preserve"> </w:t>
            </w:r>
            <w:r w:rsidRPr="007155C1">
              <w:rPr>
                <w:szCs w:val="20"/>
              </w:rPr>
              <w:t>can</w:t>
            </w:r>
            <w:r w:rsidRPr="007155C1">
              <w:rPr>
                <w:spacing w:val="-8"/>
                <w:szCs w:val="20"/>
              </w:rPr>
              <w:t xml:space="preserve"> </w:t>
            </w:r>
            <w:r w:rsidRPr="007155C1">
              <w:rPr>
                <w:szCs w:val="20"/>
              </w:rPr>
              <w:t>create</w:t>
            </w:r>
            <w:r w:rsidRPr="007155C1">
              <w:rPr>
                <w:spacing w:val="-8"/>
                <w:szCs w:val="20"/>
              </w:rPr>
              <w:t xml:space="preserve"> </w:t>
            </w:r>
            <w:r w:rsidRPr="007155C1">
              <w:rPr>
                <w:szCs w:val="20"/>
              </w:rPr>
              <w:t xml:space="preserve">conditions </w:t>
            </w:r>
            <w:r w:rsidRPr="007155C1">
              <w:rPr>
                <w:b/>
                <w:bCs/>
                <w:szCs w:val="20"/>
                <w:highlight w:val="yellow"/>
              </w:rPr>
              <w:t>that support</w:t>
            </w:r>
            <w:r w:rsidRPr="007155C1">
              <w:rPr>
                <w:b/>
                <w:bCs/>
                <w:spacing w:val="-9"/>
                <w:szCs w:val="20"/>
                <w:highlight w:val="yellow"/>
              </w:rPr>
              <w:t xml:space="preserve"> the growth of various</w:t>
            </w:r>
            <w:r w:rsidRPr="007155C1">
              <w:rPr>
                <w:spacing w:val="-9"/>
                <w:szCs w:val="20"/>
              </w:rPr>
              <w:t xml:space="preserve"> </w:t>
            </w:r>
            <w:r w:rsidRPr="007155C1">
              <w:rPr>
                <w:szCs w:val="20"/>
              </w:rPr>
              <w:t>opportunistic</w:t>
            </w:r>
            <w:r w:rsidRPr="007155C1">
              <w:rPr>
                <w:spacing w:val="-9"/>
                <w:szCs w:val="20"/>
              </w:rPr>
              <w:t xml:space="preserve"> </w:t>
            </w:r>
            <w:r w:rsidRPr="007155C1">
              <w:rPr>
                <w:szCs w:val="20"/>
              </w:rPr>
              <w:t>pathogen</w:t>
            </w:r>
            <w:r w:rsidR="00022BA8">
              <w:rPr>
                <w:szCs w:val="20"/>
              </w:rPr>
              <w:t>s</w:t>
            </w:r>
            <w:r w:rsidRPr="007155C1">
              <w:rPr>
                <w:spacing w:val="-9"/>
                <w:szCs w:val="20"/>
              </w:rPr>
              <w:t xml:space="preserve"> </w:t>
            </w:r>
            <w:r w:rsidRPr="007155C1">
              <w:rPr>
                <w:szCs w:val="20"/>
              </w:rPr>
              <w:t>(in</w:t>
            </w:r>
            <w:r w:rsidRPr="007155C1">
              <w:rPr>
                <w:spacing w:val="-9"/>
                <w:szCs w:val="20"/>
              </w:rPr>
              <w:t xml:space="preserve"> </w:t>
            </w:r>
            <w:r w:rsidRPr="007155C1">
              <w:rPr>
                <w:szCs w:val="20"/>
              </w:rPr>
              <w:t>particular</w:t>
            </w:r>
            <w:r w:rsidRPr="007155C1">
              <w:rPr>
                <w:spacing w:val="-10"/>
                <w:szCs w:val="20"/>
              </w:rPr>
              <w:t xml:space="preserve"> </w:t>
            </w:r>
            <w:r w:rsidRPr="007155C1">
              <w:rPr>
                <w:i/>
                <w:szCs w:val="20"/>
              </w:rPr>
              <w:t xml:space="preserve">Legionella </w:t>
            </w:r>
            <w:r w:rsidRPr="007155C1">
              <w:rPr>
                <w:b/>
                <w:bCs/>
                <w:i/>
                <w:szCs w:val="20"/>
                <w:highlight w:val="yellow"/>
              </w:rPr>
              <w:t>pneumophila</w:t>
            </w:r>
            <w:r w:rsidR="00335665" w:rsidRPr="007155C1">
              <w:rPr>
                <w:i/>
                <w:szCs w:val="20"/>
              </w:rPr>
              <w:t>)</w:t>
            </w:r>
            <w:r w:rsidRPr="007155C1">
              <w:rPr>
                <w:szCs w:val="20"/>
              </w:rPr>
              <w:t>.</w:t>
            </w:r>
            <w:r w:rsidRPr="007155C1">
              <w:rPr>
                <w:spacing w:val="-9"/>
                <w:szCs w:val="20"/>
              </w:rPr>
              <w:t xml:space="preserve"> </w:t>
            </w:r>
            <w:r w:rsidRPr="007155C1">
              <w:rPr>
                <w:szCs w:val="20"/>
              </w:rPr>
              <w:t>Plumbing</w:t>
            </w:r>
            <w:r w:rsidRPr="007155C1">
              <w:rPr>
                <w:spacing w:val="-9"/>
                <w:szCs w:val="20"/>
              </w:rPr>
              <w:t xml:space="preserve"> </w:t>
            </w:r>
            <w:r w:rsidRPr="007155C1">
              <w:rPr>
                <w:szCs w:val="20"/>
              </w:rPr>
              <w:t>systems should be designed and managed to avoid warm water (keep stored cold water cold at &lt;20</w:t>
            </w:r>
            <w:r w:rsidRPr="007155C1">
              <w:rPr>
                <w:position w:val="6"/>
                <w:szCs w:val="20"/>
              </w:rPr>
              <w:t>o</w:t>
            </w:r>
            <w:r w:rsidRPr="007155C1">
              <w:rPr>
                <w:szCs w:val="20"/>
              </w:rPr>
              <w:t xml:space="preserve">C </w:t>
            </w:r>
            <w:r w:rsidR="00335665" w:rsidRPr="007155C1">
              <w:rPr>
                <w:szCs w:val="20"/>
              </w:rPr>
              <w:t xml:space="preserve">and </w:t>
            </w:r>
            <w:r w:rsidRPr="007155C1">
              <w:rPr>
                <w:szCs w:val="20"/>
              </w:rPr>
              <w:t>stored hot water at &gt;60</w:t>
            </w:r>
            <w:r w:rsidRPr="007155C1">
              <w:rPr>
                <w:position w:val="6"/>
                <w:szCs w:val="20"/>
              </w:rPr>
              <w:t>o</w:t>
            </w:r>
            <w:r w:rsidRPr="007155C1">
              <w:rPr>
                <w:szCs w:val="20"/>
              </w:rPr>
              <w:t xml:space="preserve">C </w:t>
            </w:r>
            <w:r w:rsidRPr="007155C1">
              <w:rPr>
                <w:b/>
                <w:bCs/>
                <w:szCs w:val="20"/>
                <w:highlight w:val="yellow"/>
              </w:rPr>
              <w:t>and 50</w:t>
            </w:r>
            <w:r w:rsidRPr="007155C1">
              <w:rPr>
                <w:b/>
                <w:bCs/>
                <w:position w:val="6"/>
                <w:szCs w:val="20"/>
                <w:highlight w:val="yellow"/>
              </w:rPr>
              <w:t>o</w:t>
            </w:r>
            <w:r w:rsidRPr="007155C1">
              <w:rPr>
                <w:b/>
                <w:bCs/>
                <w:szCs w:val="20"/>
                <w:highlight w:val="yellow"/>
              </w:rPr>
              <w:t>C &gt; at distal parts</w:t>
            </w:r>
            <w:r w:rsidR="00041A27">
              <w:rPr>
                <w:b/>
                <w:bCs/>
                <w:szCs w:val="20"/>
              </w:rPr>
              <w:t>)</w:t>
            </w:r>
            <w:r w:rsidRPr="007155C1">
              <w:rPr>
                <w:szCs w:val="20"/>
              </w:rPr>
              <w:t xml:space="preserve"> (WHO 2011c; enHealth 2015, WHO 2017</w:t>
            </w:r>
            <w:r w:rsidRPr="007155C1">
              <w:rPr>
                <w:b/>
                <w:bCs/>
                <w:szCs w:val="20"/>
                <w:highlight w:val="yellow"/>
              </w:rPr>
              <w:t xml:space="preserve">; NAS </w:t>
            </w:r>
            <w:r w:rsidRPr="007155C1">
              <w:rPr>
                <w:b/>
                <w:bCs/>
                <w:szCs w:val="20"/>
                <w:highlight w:val="yellow"/>
              </w:rPr>
              <w:lastRenderedPageBreak/>
              <w:t>2020</w:t>
            </w:r>
            <w:r w:rsidRPr="007155C1">
              <w:rPr>
                <w:szCs w:val="20"/>
              </w:rPr>
              <w:t>) and avoid stagnation.</w:t>
            </w:r>
            <w:r w:rsidRPr="007155C1">
              <w:rPr>
                <w:spacing w:val="-5"/>
                <w:szCs w:val="20"/>
              </w:rPr>
              <w:t xml:space="preserve"> </w:t>
            </w:r>
            <w:r w:rsidRPr="007155C1">
              <w:rPr>
                <w:szCs w:val="20"/>
              </w:rPr>
              <w:t>Detailed</w:t>
            </w:r>
            <w:r w:rsidRPr="007155C1">
              <w:rPr>
                <w:spacing w:val="-5"/>
                <w:szCs w:val="20"/>
              </w:rPr>
              <w:t xml:space="preserve"> </w:t>
            </w:r>
            <w:r w:rsidRPr="007155C1">
              <w:rPr>
                <w:szCs w:val="20"/>
              </w:rPr>
              <w:t>guidance</w:t>
            </w:r>
            <w:r w:rsidRPr="007155C1">
              <w:rPr>
                <w:spacing w:val="-5"/>
                <w:szCs w:val="20"/>
              </w:rPr>
              <w:t xml:space="preserve"> </w:t>
            </w:r>
            <w:r w:rsidRPr="007155C1">
              <w:rPr>
                <w:szCs w:val="20"/>
              </w:rPr>
              <w:t>on</w:t>
            </w:r>
            <w:r w:rsidRPr="007155C1">
              <w:rPr>
                <w:spacing w:val="-5"/>
                <w:szCs w:val="20"/>
              </w:rPr>
              <w:t xml:space="preserve"> </w:t>
            </w:r>
            <w:r w:rsidRPr="007155C1">
              <w:rPr>
                <w:szCs w:val="20"/>
              </w:rPr>
              <w:t>managing</w:t>
            </w:r>
            <w:r w:rsidRPr="007155C1">
              <w:rPr>
                <w:spacing w:val="-5"/>
                <w:szCs w:val="20"/>
              </w:rPr>
              <w:t xml:space="preserve"> </w:t>
            </w:r>
            <w:r w:rsidRPr="007155C1">
              <w:rPr>
                <w:szCs w:val="20"/>
              </w:rPr>
              <w:t>the</w:t>
            </w:r>
            <w:r w:rsidRPr="007155C1">
              <w:rPr>
                <w:spacing w:val="-5"/>
                <w:szCs w:val="20"/>
              </w:rPr>
              <w:t xml:space="preserve"> </w:t>
            </w:r>
            <w:r w:rsidRPr="007155C1">
              <w:rPr>
                <w:szCs w:val="20"/>
              </w:rPr>
              <w:t>risks</w:t>
            </w:r>
            <w:r w:rsidRPr="007155C1">
              <w:rPr>
                <w:spacing w:val="-5"/>
                <w:szCs w:val="20"/>
              </w:rPr>
              <w:t xml:space="preserve"> </w:t>
            </w:r>
            <w:r w:rsidRPr="007155C1">
              <w:rPr>
                <w:szCs w:val="20"/>
              </w:rPr>
              <w:t>is</w:t>
            </w:r>
            <w:r w:rsidRPr="007155C1">
              <w:rPr>
                <w:spacing w:val="-5"/>
                <w:szCs w:val="20"/>
              </w:rPr>
              <w:t xml:space="preserve"> </w:t>
            </w:r>
            <w:r w:rsidRPr="007155C1">
              <w:rPr>
                <w:szCs w:val="20"/>
              </w:rPr>
              <w:t>given</w:t>
            </w:r>
            <w:r w:rsidRPr="007155C1">
              <w:rPr>
                <w:spacing w:val="-5"/>
                <w:szCs w:val="20"/>
              </w:rPr>
              <w:t xml:space="preserve"> </w:t>
            </w:r>
            <w:r w:rsidRPr="007155C1">
              <w:rPr>
                <w:szCs w:val="20"/>
              </w:rPr>
              <w:t>in</w:t>
            </w:r>
            <w:r w:rsidRPr="007155C1">
              <w:rPr>
                <w:spacing w:val="-5"/>
                <w:szCs w:val="20"/>
              </w:rPr>
              <w:t xml:space="preserve"> </w:t>
            </w:r>
            <w:r w:rsidRPr="007155C1">
              <w:rPr>
                <w:szCs w:val="20"/>
              </w:rPr>
              <w:t>the</w:t>
            </w:r>
            <w:r w:rsidRPr="007155C1">
              <w:rPr>
                <w:spacing w:val="-6"/>
                <w:szCs w:val="20"/>
              </w:rPr>
              <w:t xml:space="preserve"> </w:t>
            </w:r>
            <w:r w:rsidRPr="007155C1">
              <w:rPr>
                <w:i/>
                <w:szCs w:val="20"/>
              </w:rPr>
              <w:t>Guidelines</w:t>
            </w:r>
            <w:r w:rsidRPr="007155C1">
              <w:rPr>
                <w:i/>
                <w:spacing w:val="-5"/>
                <w:szCs w:val="20"/>
              </w:rPr>
              <w:t xml:space="preserve"> </w:t>
            </w:r>
            <w:r w:rsidRPr="007155C1">
              <w:rPr>
                <w:i/>
                <w:szCs w:val="20"/>
              </w:rPr>
              <w:t>for</w:t>
            </w:r>
            <w:r w:rsidRPr="007155C1">
              <w:rPr>
                <w:i/>
                <w:spacing w:val="-5"/>
                <w:szCs w:val="20"/>
              </w:rPr>
              <w:t xml:space="preserve"> </w:t>
            </w:r>
            <w:r w:rsidRPr="007155C1">
              <w:rPr>
                <w:i/>
                <w:szCs w:val="20"/>
              </w:rPr>
              <w:t xml:space="preserve">Legionella Control in the operation and maintenance of water distribution systems in health and aged care facilities </w:t>
            </w:r>
            <w:r w:rsidRPr="007155C1">
              <w:rPr>
                <w:szCs w:val="20"/>
              </w:rPr>
              <w:t>(enHealth 2015).</w:t>
            </w:r>
          </w:p>
          <w:p w14:paraId="09FD5E43" w14:textId="2655711A" w:rsidR="00B56A62" w:rsidRPr="007155C1" w:rsidRDefault="00B56A62" w:rsidP="007155C1">
            <w:pPr>
              <w:pStyle w:val="ListParagraph"/>
              <w:widowControl w:val="0"/>
              <w:numPr>
                <w:ilvl w:val="0"/>
                <w:numId w:val="0"/>
              </w:numPr>
              <w:tabs>
                <w:tab w:val="left" w:pos="442"/>
              </w:tabs>
              <w:autoSpaceDE w:val="0"/>
              <w:autoSpaceDN w:val="0"/>
              <w:spacing w:before="60" w:after="120" w:line="240" w:lineRule="atLeast"/>
              <w:ind w:left="369" w:right="203"/>
              <w:rPr>
                <w:color w:val="006385"/>
                <w:szCs w:val="20"/>
              </w:rPr>
            </w:pPr>
          </w:p>
        </w:tc>
      </w:tr>
      <w:tr w:rsidR="00AC6125" w:rsidRPr="007155C1" w14:paraId="301B2C5E" w14:textId="77777777" w:rsidTr="1D6DD25F">
        <w:tc>
          <w:tcPr>
            <w:tcW w:w="565" w:type="dxa"/>
          </w:tcPr>
          <w:p w14:paraId="4B3A9CA2" w14:textId="27660933" w:rsidR="00AC6125" w:rsidRPr="007155C1" w:rsidRDefault="009A4E62" w:rsidP="007155C1">
            <w:pPr>
              <w:spacing w:before="60" w:after="120" w:line="240" w:lineRule="atLeast"/>
              <w:rPr>
                <w:szCs w:val="20"/>
              </w:rPr>
            </w:pPr>
            <w:r>
              <w:rPr>
                <w:szCs w:val="20"/>
              </w:rPr>
              <w:lastRenderedPageBreak/>
              <w:t>25</w:t>
            </w:r>
          </w:p>
        </w:tc>
        <w:tc>
          <w:tcPr>
            <w:tcW w:w="2129" w:type="dxa"/>
          </w:tcPr>
          <w:p w14:paraId="246F3C33" w14:textId="0843C7D6" w:rsidR="00AC6125" w:rsidRPr="007155C1" w:rsidRDefault="00D8684B" w:rsidP="007155C1">
            <w:pPr>
              <w:spacing w:before="60" w:after="120" w:line="240" w:lineRule="atLeast"/>
              <w:rPr>
                <w:szCs w:val="20"/>
              </w:rPr>
            </w:pPr>
            <w:r>
              <w:t xml:space="preserve">Visit </w:t>
            </w:r>
            <w:hyperlink r:id="rId40" w:history="1">
              <w:r w:rsidRPr="00D8684B">
                <w:rPr>
                  <w:rStyle w:val="Hyperlink"/>
                </w:rPr>
                <w:t xml:space="preserve">Chapter </w:t>
              </w:r>
              <w:r w:rsidR="003B088A" w:rsidRPr="00D8684B">
                <w:rPr>
                  <w:rStyle w:val="Hyperlink"/>
                  <w:szCs w:val="20"/>
                </w:rPr>
                <w:t>5.7 Nuisance organisms</w:t>
              </w:r>
            </w:hyperlink>
            <w:r>
              <w:t xml:space="preserve"> of the Guidelines</w:t>
            </w:r>
          </w:p>
          <w:p w14:paraId="2297CA38" w14:textId="2AD453AE" w:rsidR="00EA25C2" w:rsidRPr="007155C1" w:rsidRDefault="00EA25C2" w:rsidP="007155C1">
            <w:pPr>
              <w:spacing w:before="60" w:after="120" w:line="240" w:lineRule="atLeast"/>
              <w:rPr>
                <w:szCs w:val="20"/>
              </w:rPr>
            </w:pPr>
            <w:r w:rsidRPr="007155C1">
              <w:rPr>
                <w:szCs w:val="20"/>
              </w:rPr>
              <w:t>(p100 of PDF)</w:t>
            </w:r>
          </w:p>
        </w:tc>
        <w:tc>
          <w:tcPr>
            <w:tcW w:w="5919" w:type="dxa"/>
          </w:tcPr>
          <w:p w14:paraId="5FD56960" w14:textId="77777777" w:rsidR="00EA25C2" w:rsidRPr="007155C1" w:rsidRDefault="00EA25C2" w:rsidP="007155C1">
            <w:pPr>
              <w:pStyle w:val="Pa3"/>
              <w:spacing w:before="60" w:after="120" w:line="240" w:lineRule="atLeast"/>
              <w:rPr>
                <w:rFonts w:ascii="Gotham Book" w:hAnsi="Gotham Book" w:cs="Gotham"/>
                <w:color w:val="000000"/>
                <w:sz w:val="20"/>
                <w:szCs w:val="20"/>
              </w:rPr>
            </w:pPr>
            <w:r w:rsidRPr="007155C1">
              <w:rPr>
                <w:rFonts w:ascii="Gotham Book" w:hAnsi="Gotham Book" w:cs="Gotham"/>
                <w:color w:val="000000"/>
                <w:sz w:val="20"/>
                <w:szCs w:val="20"/>
              </w:rPr>
              <w:t xml:space="preserve">Nuisance organisms in drinking water are those that are not pathogenic but can cause aesthetic issues and corrosion of the distribution network (AWWA 2014). Nuisance organisms comprise a morphologically and physiologically diverse collection of organisms. </w:t>
            </w:r>
          </w:p>
          <w:p w14:paraId="19386A42" w14:textId="77777777" w:rsidR="00EA25C2" w:rsidRPr="007155C1" w:rsidRDefault="00EA25C2" w:rsidP="007155C1">
            <w:pPr>
              <w:pStyle w:val="Pa3"/>
              <w:spacing w:before="60" w:after="120" w:line="240" w:lineRule="atLeast"/>
              <w:rPr>
                <w:rFonts w:ascii="Gotham Book" w:hAnsi="Gotham Book" w:cs="Gotham"/>
                <w:color w:val="000000"/>
                <w:sz w:val="20"/>
                <w:szCs w:val="20"/>
              </w:rPr>
            </w:pPr>
            <w:r w:rsidRPr="007155C1">
              <w:rPr>
                <w:rFonts w:ascii="Gotham Book" w:hAnsi="Gotham Book" w:cs="Gotham"/>
                <w:color w:val="000000"/>
                <w:sz w:val="20"/>
                <w:szCs w:val="20"/>
              </w:rPr>
              <w:t xml:space="preserve">They include: </w:t>
            </w:r>
          </w:p>
          <w:p w14:paraId="24512C69" w14:textId="77777777" w:rsidR="00EA25C2" w:rsidRPr="007155C1" w:rsidRDefault="00EA25C2" w:rsidP="00783B7F">
            <w:pPr>
              <w:pStyle w:val="Default"/>
              <w:numPr>
                <w:ilvl w:val="0"/>
                <w:numId w:val="30"/>
              </w:numPr>
              <w:spacing w:before="60" w:after="120" w:line="240" w:lineRule="atLeast"/>
              <w:ind w:left="720" w:hanging="360"/>
              <w:rPr>
                <w:rFonts w:ascii="Gotham Book" w:hAnsi="Gotham Book"/>
                <w:sz w:val="20"/>
                <w:szCs w:val="20"/>
              </w:rPr>
            </w:pPr>
            <w:r w:rsidRPr="007155C1">
              <w:rPr>
                <w:rFonts w:ascii="Gotham Book" w:hAnsi="Gotham Book"/>
                <w:sz w:val="20"/>
                <w:szCs w:val="20"/>
              </w:rPr>
              <w:t>bacteria such as non-toxic planktonic and benthic cyanobacteria (commonly known as blue</w:t>
            </w:r>
            <w:r w:rsidRPr="007155C1">
              <w:rPr>
                <w:rFonts w:ascii="Gotham Book" w:hAnsi="Gotham Book"/>
                <w:sz w:val="20"/>
                <w:szCs w:val="20"/>
              </w:rPr>
              <w:noBreakHyphen/>
              <w:t xml:space="preserve">green algae) </w:t>
            </w:r>
          </w:p>
          <w:p w14:paraId="59218818" w14:textId="77777777" w:rsidR="00EA25C2" w:rsidRPr="007155C1" w:rsidRDefault="00EA25C2" w:rsidP="00783B7F">
            <w:pPr>
              <w:pStyle w:val="Default"/>
              <w:numPr>
                <w:ilvl w:val="0"/>
                <w:numId w:val="30"/>
              </w:numPr>
              <w:spacing w:before="60" w:after="120" w:line="240" w:lineRule="atLeast"/>
              <w:ind w:left="720" w:hanging="360"/>
              <w:rPr>
                <w:rFonts w:ascii="Gotham Book" w:hAnsi="Gotham Book"/>
                <w:sz w:val="20"/>
                <w:szCs w:val="20"/>
              </w:rPr>
            </w:pPr>
            <w:r w:rsidRPr="007155C1">
              <w:rPr>
                <w:rFonts w:ascii="Gotham Book" w:hAnsi="Gotham Book"/>
                <w:sz w:val="20"/>
                <w:szCs w:val="20"/>
              </w:rPr>
              <w:t xml:space="preserve">iron, manganese and sulfur reducing bacteria </w:t>
            </w:r>
          </w:p>
          <w:p w14:paraId="766ED349" w14:textId="77777777" w:rsidR="00EA25C2" w:rsidRPr="007155C1" w:rsidRDefault="00EA25C2" w:rsidP="00783B7F">
            <w:pPr>
              <w:pStyle w:val="Default"/>
              <w:numPr>
                <w:ilvl w:val="0"/>
                <w:numId w:val="30"/>
              </w:numPr>
              <w:spacing w:before="60" w:after="120" w:line="240" w:lineRule="atLeast"/>
              <w:ind w:left="720" w:hanging="360"/>
              <w:rPr>
                <w:rFonts w:ascii="Gotham Book" w:hAnsi="Gotham Book"/>
                <w:sz w:val="20"/>
                <w:szCs w:val="20"/>
              </w:rPr>
            </w:pPr>
            <w:r w:rsidRPr="007155C1">
              <w:rPr>
                <w:rFonts w:ascii="Gotham Book" w:hAnsi="Gotham Book"/>
                <w:sz w:val="20"/>
                <w:szCs w:val="20"/>
              </w:rPr>
              <w:t xml:space="preserve">anaerobic (actinomycete) bacteria and fungi </w:t>
            </w:r>
          </w:p>
          <w:p w14:paraId="14AC9E2B" w14:textId="77777777" w:rsidR="00EA25C2" w:rsidRPr="007155C1" w:rsidRDefault="00EA25C2" w:rsidP="00783B7F">
            <w:pPr>
              <w:pStyle w:val="Default"/>
              <w:numPr>
                <w:ilvl w:val="0"/>
                <w:numId w:val="30"/>
              </w:numPr>
              <w:spacing w:before="60" w:after="120" w:line="240" w:lineRule="atLeast"/>
              <w:ind w:left="720" w:hanging="360"/>
              <w:rPr>
                <w:rFonts w:ascii="Gotham Book" w:hAnsi="Gotham Book"/>
                <w:sz w:val="20"/>
                <w:szCs w:val="20"/>
              </w:rPr>
            </w:pPr>
            <w:r w:rsidRPr="007155C1">
              <w:rPr>
                <w:rFonts w:ascii="Gotham Book" w:hAnsi="Gotham Book"/>
                <w:sz w:val="20"/>
                <w:szCs w:val="20"/>
              </w:rPr>
              <w:t xml:space="preserve">eukaryotic organisms (organisms with cells containing a nucleus) such as true algae, crustacea and protozoa. </w:t>
            </w:r>
          </w:p>
          <w:p w14:paraId="3D3C9AD5" w14:textId="77777777" w:rsidR="00EA25C2" w:rsidRPr="007155C1" w:rsidRDefault="00EA25C2" w:rsidP="007155C1">
            <w:pPr>
              <w:pStyle w:val="Default"/>
              <w:spacing w:before="60" w:after="120" w:line="240" w:lineRule="atLeast"/>
              <w:rPr>
                <w:rFonts w:ascii="Gotham Book" w:hAnsi="Gotham Book"/>
                <w:sz w:val="20"/>
                <w:szCs w:val="20"/>
              </w:rPr>
            </w:pPr>
          </w:p>
          <w:p w14:paraId="3435983E" w14:textId="590CB498" w:rsidR="00AC6125" w:rsidRPr="007155C1" w:rsidRDefault="00EA25C2" w:rsidP="007155C1">
            <w:pPr>
              <w:pStyle w:val="BodyText"/>
              <w:spacing w:before="60" w:after="120" w:line="240" w:lineRule="atLeast"/>
              <w:ind w:left="0"/>
              <w:rPr>
                <w:color w:val="006385"/>
                <w:sz w:val="20"/>
                <w:szCs w:val="20"/>
              </w:rPr>
            </w:pPr>
            <w:r w:rsidRPr="007155C1">
              <w:rPr>
                <w:rFonts w:cs="Gotham"/>
                <w:color w:val="000000"/>
                <w:sz w:val="20"/>
                <w:szCs w:val="20"/>
              </w:rPr>
              <w:t xml:space="preserve">Problems occur when the conditions in source waters, reservoirs or distribution systems support the growth of </w:t>
            </w:r>
            <w:r w:rsidRPr="007155C1">
              <w:rPr>
                <w:rFonts w:cs="Gotham"/>
                <w:color w:val="000000"/>
                <w:sz w:val="20"/>
                <w:szCs w:val="20"/>
              </w:rPr>
              <w:lastRenderedPageBreak/>
              <w:t xml:space="preserve">a particular nuisance organism or group of nuisance organisms. For example, excessive quantities of organic matter will support the growth of bacteria, fungi and maintain populations of protozoa (e.g. </w:t>
            </w:r>
            <w:r w:rsidRPr="007155C1">
              <w:rPr>
                <w:rFonts w:cs="Gotham"/>
                <w:i/>
                <w:iCs/>
                <w:color w:val="000000"/>
                <w:sz w:val="20"/>
                <w:szCs w:val="20"/>
              </w:rPr>
              <w:t>Acanthamoebae</w:t>
            </w:r>
            <w:r w:rsidRPr="007155C1">
              <w:rPr>
                <w:rFonts w:cs="Gotham"/>
                <w:color w:val="000000"/>
                <w:sz w:val="20"/>
                <w:szCs w:val="20"/>
              </w:rPr>
              <w:t>) and crustacea (e.g. amphipods and copepods). Many invertebrate animals can feed on bacteria, fungi and protozoa.</w:t>
            </w:r>
          </w:p>
        </w:tc>
        <w:tc>
          <w:tcPr>
            <w:tcW w:w="7264" w:type="dxa"/>
          </w:tcPr>
          <w:p w14:paraId="2181E82A" w14:textId="77777777" w:rsidR="009E72D6" w:rsidRPr="007155C1" w:rsidRDefault="009E72D6" w:rsidP="007155C1">
            <w:pPr>
              <w:pStyle w:val="BodyText"/>
              <w:spacing w:before="60" w:after="120" w:line="240" w:lineRule="atLeast"/>
              <w:ind w:left="0" w:right="185"/>
              <w:jc w:val="both"/>
              <w:rPr>
                <w:sz w:val="20"/>
                <w:szCs w:val="20"/>
              </w:rPr>
            </w:pPr>
            <w:r w:rsidRPr="007155C1">
              <w:rPr>
                <w:sz w:val="20"/>
                <w:szCs w:val="20"/>
              </w:rPr>
              <w:lastRenderedPageBreak/>
              <w:t>Nuisance</w:t>
            </w:r>
            <w:r w:rsidRPr="007155C1">
              <w:rPr>
                <w:spacing w:val="-5"/>
                <w:sz w:val="20"/>
                <w:szCs w:val="20"/>
              </w:rPr>
              <w:t xml:space="preserve"> </w:t>
            </w:r>
            <w:r w:rsidRPr="007155C1">
              <w:rPr>
                <w:sz w:val="20"/>
                <w:szCs w:val="20"/>
              </w:rPr>
              <w:t>organisms</w:t>
            </w:r>
            <w:r w:rsidRPr="007155C1">
              <w:rPr>
                <w:spacing w:val="-5"/>
                <w:sz w:val="20"/>
                <w:szCs w:val="20"/>
              </w:rPr>
              <w:t xml:space="preserve"> </w:t>
            </w:r>
            <w:r w:rsidRPr="007155C1">
              <w:rPr>
                <w:sz w:val="20"/>
                <w:szCs w:val="20"/>
              </w:rPr>
              <w:t>in</w:t>
            </w:r>
            <w:r w:rsidRPr="007155C1">
              <w:rPr>
                <w:spacing w:val="-5"/>
                <w:sz w:val="20"/>
                <w:szCs w:val="20"/>
              </w:rPr>
              <w:t xml:space="preserve"> </w:t>
            </w:r>
            <w:r w:rsidRPr="007155C1">
              <w:rPr>
                <w:sz w:val="20"/>
                <w:szCs w:val="20"/>
              </w:rPr>
              <w:t>drinking</w:t>
            </w:r>
            <w:r w:rsidRPr="007155C1">
              <w:rPr>
                <w:spacing w:val="-5"/>
                <w:sz w:val="20"/>
                <w:szCs w:val="20"/>
              </w:rPr>
              <w:t xml:space="preserve"> </w:t>
            </w:r>
            <w:r w:rsidRPr="007155C1">
              <w:rPr>
                <w:sz w:val="20"/>
                <w:szCs w:val="20"/>
              </w:rPr>
              <w:t>water</w:t>
            </w:r>
            <w:r w:rsidRPr="007155C1">
              <w:rPr>
                <w:spacing w:val="-5"/>
                <w:sz w:val="20"/>
                <w:szCs w:val="20"/>
              </w:rPr>
              <w:t xml:space="preserve"> </w:t>
            </w:r>
            <w:r w:rsidRPr="007155C1">
              <w:rPr>
                <w:sz w:val="20"/>
                <w:szCs w:val="20"/>
              </w:rPr>
              <w:t>are</w:t>
            </w:r>
            <w:r w:rsidRPr="007155C1">
              <w:rPr>
                <w:spacing w:val="-5"/>
                <w:sz w:val="20"/>
                <w:szCs w:val="20"/>
              </w:rPr>
              <w:t xml:space="preserve"> </w:t>
            </w:r>
            <w:r w:rsidRPr="007155C1">
              <w:rPr>
                <w:sz w:val="20"/>
                <w:szCs w:val="20"/>
              </w:rPr>
              <w:t>those</w:t>
            </w:r>
            <w:r w:rsidRPr="007155C1">
              <w:rPr>
                <w:spacing w:val="-5"/>
                <w:sz w:val="20"/>
                <w:szCs w:val="20"/>
              </w:rPr>
              <w:t xml:space="preserve"> </w:t>
            </w:r>
            <w:r w:rsidRPr="007155C1">
              <w:rPr>
                <w:sz w:val="20"/>
                <w:szCs w:val="20"/>
              </w:rPr>
              <w:t>that</w:t>
            </w:r>
            <w:r w:rsidRPr="007155C1">
              <w:rPr>
                <w:spacing w:val="-5"/>
                <w:sz w:val="20"/>
                <w:szCs w:val="20"/>
              </w:rPr>
              <w:t xml:space="preserve"> </w:t>
            </w:r>
            <w:r w:rsidRPr="007155C1">
              <w:rPr>
                <w:sz w:val="20"/>
                <w:szCs w:val="20"/>
              </w:rPr>
              <w:t>are</w:t>
            </w:r>
            <w:r w:rsidRPr="007155C1">
              <w:rPr>
                <w:spacing w:val="-5"/>
                <w:sz w:val="20"/>
                <w:szCs w:val="20"/>
              </w:rPr>
              <w:t xml:space="preserve"> </w:t>
            </w:r>
            <w:r w:rsidRPr="007155C1">
              <w:rPr>
                <w:sz w:val="20"/>
                <w:szCs w:val="20"/>
              </w:rPr>
              <w:t>not</w:t>
            </w:r>
            <w:r w:rsidRPr="007155C1">
              <w:rPr>
                <w:spacing w:val="-5"/>
                <w:sz w:val="20"/>
                <w:szCs w:val="20"/>
              </w:rPr>
              <w:t xml:space="preserve"> </w:t>
            </w:r>
            <w:r w:rsidRPr="007155C1">
              <w:rPr>
                <w:sz w:val="20"/>
                <w:szCs w:val="20"/>
              </w:rPr>
              <w:t>pathogenic</w:t>
            </w:r>
            <w:r w:rsidRPr="007155C1">
              <w:rPr>
                <w:spacing w:val="-5"/>
                <w:sz w:val="20"/>
                <w:szCs w:val="20"/>
              </w:rPr>
              <w:t xml:space="preserve"> </w:t>
            </w:r>
            <w:r w:rsidRPr="007155C1">
              <w:rPr>
                <w:sz w:val="20"/>
                <w:szCs w:val="20"/>
              </w:rPr>
              <w:t>but</w:t>
            </w:r>
            <w:r w:rsidRPr="007155C1">
              <w:rPr>
                <w:spacing w:val="-5"/>
                <w:sz w:val="20"/>
                <w:szCs w:val="20"/>
              </w:rPr>
              <w:t xml:space="preserve"> </w:t>
            </w:r>
            <w:r w:rsidRPr="007155C1">
              <w:rPr>
                <w:sz w:val="20"/>
                <w:szCs w:val="20"/>
              </w:rPr>
              <w:t>can</w:t>
            </w:r>
            <w:r w:rsidRPr="007155C1">
              <w:rPr>
                <w:spacing w:val="-5"/>
                <w:sz w:val="20"/>
                <w:szCs w:val="20"/>
              </w:rPr>
              <w:t xml:space="preserve"> </w:t>
            </w:r>
            <w:r w:rsidRPr="007155C1">
              <w:rPr>
                <w:sz w:val="20"/>
                <w:szCs w:val="20"/>
              </w:rPr>
              <w:t>cause</w:t>
            </w:r>
            <w:r w:rsidRPr="007155C1">
              <w:rPr>
                <w:spacing w:val="-5"/>
                <w:sz w:val="20"/>
                <w:szCs w:val="20"/>
              </w:rPr>
              <w:t xml:space="preserve"> </w:t>
            </w:r>
            <w:r w:rsidRPr="007155C1">
              <w:rPr>
                <w:sz w:val="20"/>
                <w:szCs w:val="20"/>
              </w:rPr>
              <w:t>aesthetic issues</w:t>
            </w:r>
            <w:r w:rsidRPr="007155C1">
              <w:rPr>
                <w:spacing w:val="-5"/>
                <w:sz w:val="20"/>
                <w:szCs w:val="20"/>
              </w:rPr>
              <w:t xml:space="preserve"> </w:t>
            </w:r>
            <w:r w:rsidRPr="007155C1">
              <w:rPr>
                <w:sz w:val="20"/>
                <w:szCs w:val="20"/>
              </w:rPr>
              <w:t>and</w:t>
            </w:r>
            <w:r w:rsidRPr="007155C1">
              <w:rPr>
                <w:spacing w:val="-5"/>
                <w:sz w:val="20"/>
                <w:szCs w:val="20"/>
              </w:rPr>
              <w:t xml:space="preserve"> </w:t>
            </w:r>
            <w:r w:rsidRPr="007155C1">
              <w:rPr>
                <w:sz w:val="20"/>
                <w:szCs w:val="20"/>
              </w:rPr>
              <w:t>corrosion</w:t>
            </w:r>
            <w:r w:rsidRPr="007155C1">
              <w:rPr>
                <w:spacing w:val="-5"/>
                <w:sz w:val="20"/>
                <w:szCs w:val="20"/>
              </w:rPr>
              <w:t xml:space="preserve"> </w:t>
            </w:r>
            <w:r w:rsidRPr="007155C1">
              <w:rPr>
                <w:sz w:val="20"/>
                <w:szCs w:val="20"/>
              </w:rPr>
              <w:t>of</w:t>
            </w:r>
            <w:r w:rsidRPr="007155C1">
              <w:rPr>
                <w:spacing w:val="-5"/>
                <w:sz w:val="20"/>
                <w:szCs w:val="20"/>
              </w:rPr>
              <w:t xml:space="preserve"> </w:t>
            </w:r>
            <w:r w:rsidRPr="007155C1">
              <w:rPr>
                <w:sz w:val="20"/>
                <w:szCs w:val="20"/>
              </w:rPr>
              <w:t>the</w:t>
            </w:r>
            <w:r w:rsidRPr="007155C1">
              <w:rPr>
                <w:spacing w:val="-5"/>
                <w:sz w:val="20"/>
                <w:szCs w:val="20"/>
              </w:rPr>
              <w:t xml:space="preserve"> </w:t>
            </w:r>
            <w:r w:rsidRPr="007155C1">
              <w:rPr>
                <w:sz w:val="20"/>
                <w:szCs w:val="20"/>
              </w:rPr>
              <w:t>distribution</w:t>
            </w:r>
            <w:r w:rsidRPr="007155C1">
              <w:rPr>
                <w:spacing w:val="-5"/>
                <w:sz w:val="20"/>
                <w:szCs w:val="20"/>
              </w:rPr>
              <w:t xml:space="preserve"> </w:t>
            </w:r>
            <w:r w:rsidRPr="007155C1">
              <w:rPr>
                <w:sz w:val="20"/>
                <w:szCs w:val="20"/>
              </w:rPr>
              <w:t>network</w:t>
            </w:r>
            <w:r w:rsidRPr="007155C1">
              <w:rPr>
                <w:spacing w:val="-5"/>
                <w:sz w:val="20"/>
                <w:szCs w:val="20"/>
              </w:rPr>
              <w:t xml:space="preserve"> </w:t>
            </w:r>
            <w:r w:rsidRPr="007155C1">
              <w:rPr>
                <w:sz w:val="20"/>
                <w:szCs w:val="20"/>
              </w:rPr>
              <w:t>(AWWA</w:t>
            </w:r>
            <w:r w:rsidRPr="007155C1">
              <w:rPr>
                <w:spacing w:val="-5"/>
                <w:sz w:val="20"/>
                <w:szCs w:val="20"/>
              </w:rPr>
              <w:t xml:space="preserve"> </w:t>
            </w:r>
            <w:r w:rsidRPr="007155C1">
              <w:rPr>
                <w:sz w:val="20"/>
                <w:szCs w:val="20"/>
              </w:rPr>
              <w:t>2014).</w:t>
            </w:r>
            <w:r w:rsidRPr="007155C1">
              <w:rPr>
                <w:spacing w:val="-5"/>
                <w:sz w:val="20"/>
                <w:szCs w:val="20"/>
              </w:rPr>
              <w:t xml:space="preserve"> </w:t>
            </w:r>
            <w:r w:rsidRPr="007155C1">
              <w:rPr>
                <w:sz w:val="20"/>
                <w:szCs w:val="20"/>
              </w:rPr>
              <w:t>Nuisance</w:t>
            </w:r>
            <w:r w:rsidRPr="007155C1">
              <w:rPr>
                <w:spacing w:val="-5"/>
                <w:sz w:val="20"/>
                <w:szCs w:val="20"/>
              </w:rPr>
              <w:t xml:space="preserve"> </w:t>
            </w:r>
            <w:r w:rsidRPr="007155C1">
              <w:rPr>
                <w:sz w:val="20"/>
                <w:szCs w:val="20"/>
              </w:rPr>
              <w:t>organisms</w:t>
            </w:r>
            <w:r w:rsidRPr="007155C1">
              <w:rPr>
                <w:spacing w:val="-5"/>
                <w:sz w:val="20"/>
                <w:szCs w:val="20"/>
              </w:rPr>
              <w:t xml:space="preserve"> </w:t>
            </w:r>
            <w:r w:rsidRPr="007155C1">
              <w:rPr>
                <w:sz w:val="20"/>
                <w:szCs w:val="20"/>
              </w:rPr>
              <w:t>comprise</w:t>
            </w:r>
            <w:r w:rsidRPr="007155C1">
              <w:rPr>
                <w:spacing w:val="-5"/>
                <w:sz w:val="20"/>
                <w:szCs w:val="20"/>
              </w:rPr>
              <w:t xml:space="preserve"> </w:t>
            </w:r>
            <w:r w:rsidRPr="007155C1">
              <w:rPr>
                <w:sz w:val="20"/>
                <w:szCs w:val="20"/>
              </w:rPr>
              <w:t>a morphologically and physiologically diverse collection of organisms.</w:t>
            </w:r>
          </w:p>
          <w:p w14:paraId="0FB45FB0" w14:textId="77777777" w:rsidR="009E72D6" w:rsidRPr="007155C1" w:rsidRDefault="009E72D6" w:rsidP="007155C1">
            <w:pPr>
              <w:pStyle w:val="BodyText"/>
              <w:spacing w:before="60" w:after="120" w:line="240" w:lineRule="atLeast"/>
              <w:ind w:left="0"/>
              <w:jc w:val="both"/>
              <w:rPr>
                <w:sz w:val="20"/>
                <w:szCs w:val="20"/>
              </w:rPr>
            </w:pPr>
            <w:r w:rsidRPr="007155C1">
              <w:rPr>
                <w:sz w:val="20"/>
                <w:szCs w:val="20"/>
              </w:rPr>
              <w:t>They</w:t>
            </w:r>
            <w:r w:rsidRPr="007155C1">
              <w:rPr>
                <w:spacing w:val="-8"/>
                <w:sz w:val="20"/>
                <w:szCs w:val="20"/>
              </w:rPr>
              <w:t xml:space="preserve"> </w:t>
            </w:r>
            <w:r w:rsidRPr="007155C1">
              <w:rPr>
                <w:spacing w:val="-2"/>
                <w:sz w:val="20"/>
                <w:szCs w:val="20"/>
              </w:rPr>
              <w:t>include:</w:t>
            </w:r>
          </w:p>
          <w:p w14:paraId="15C7A0E8" w14:textId="77777777" w:rsidR="009E72D6" w:rsidRPr="007155C1" w:rsidRDefault="009E72D6" w:rsidP="00783B7F">
            <w:pPr>
              <w:pStyle w:val="Default"/>
              <w:numPr>
                <w:ilvl w:val="0"/>
                <w:numId w:val="30"/>
              </w:numPr>
              <w:spacing w:before="60" w:after="120" w:line="240" w:lineRule="atLeast"/>
              <w:ind w:left="720" w:hanging="360"/>
              <w:rPr>
                <w:rFonts w:ascii="Gotham Book" w:hAnsi="Gotham Book"/>
                <w:sz w:val="20"/>
                <w:szCs w:val="20"/>
              </w:rPr>
            </w:pPr>
            <w:r w:rsidRPr="007155C1">
              <w:rPr>
                <w:rFonts w:ascii="Gotham Book" w:hAnsi="Gotham Book"/>
                <w:sz w:val="20"/>
                <w:szCs w:val="20"/>
              </w:rPr>
              <w:t>bacteria such as non-toxic planktonic and benthic cyanobacteria (commonly known as blue-green algae)</w:t>
            </w:r>
          </w:p>
          <w:p w14:paraId="2674A013" w14:textId="77777777" w:rsidR="009E72D6" w:rsidRPr="007155C1" w:rsidRDefault="009E72D6" w:rsidP="00783B7F">
            <w:pPr>
              <w:pStyle w:val="Default"/>
              <w:numPr>
                <w:ilvl w:val="0"/>
                <w:numId w:val="30"/>
              </w:numPr>
              <w:spacing w:before="60" w:after="120" w:line="240" w:lineRule="atLeast"/>
              <w:ind w:left="720" w:hanging="360"/>
              <w:rPr>
                <w:rFonts w:ascii="Gotham Book" w:hAnsi="Gotham Book"/>
                <w:sz w:val="20"/>
                <w:szCs w:val="20"/>
              </w:rPr>
            </w:pPr>
            <w:r w:rsidRPr="007155C1">
              <w:rPr>
                <w:rFonts w:ascii="Gotham Book" w:hAnsi="Gotham Book"/>
                <w:sz w:val="20"/>
                <w:szCs w:val="20"/>
              </w:rPr>
              <w:t>iron, manganese and sulfur reducing bacteria</w:t>
            </w:r>
          </w:p>
          <w:p w14:paraId="632DD0CB" w14:textId="38C16E4C" w:rsidR="009E72D6" w:rsidRPr="007155C1" w:rsidRDefault="009E72D6" w:rsidP="00783B7F">
            <w:pPr>
              <w:pStyle w:val="Default"/>
              <w:numPr>
                <w:ilvl w:val="0"/>
                <w:numId w:val="30"/>
              </w:numPr>
              <w:spacing w:before="60" w:after="120" w:line="240" w:lineRule="atLeast"/>
              <w:ind w:left="720" w:hanging="360"/>
              <w:rPr>
                <w:rFonts w:ascii="Gotham Book" w:hAnsi="Gotham Book"/>
                <w:sz w:val="20"/>
                <w:szCs w:val="20"/>
              </w:rPr>
            </w:pPr>
            <w:r w:rsidRPr="007155C1">
              <w:rPr>
                <w:rFonts w:ascii="Gotham Book" w:hAnsi="Gotham Book"/>
                <w:sz w:val="20"/>
                <w:szCs w:val="20"/>
              </w:rPr>
              <w:t xml:space="preserve">actinomycete </w:t>
            </w:r>
            <w:r w:rsidRPr="007155C1">
              <w:rPr>
                <w:rFonts w:ascii="Gotham Book" w:hAnsi="Gotham Book"/>
                <w:b/>
                <w:bCs/>
                <w:sz w:val="20"/>
                <w:szCs w:val="20"/>
                <w:highlight w:val="yellow"/>
              </w:rPr>
              <w:t>(</w:t>
            </w:r>
            <w:r w:rsidRPr="007155C1">
              <w:rPr>
                <w:rFonts w:ascii="Gotham Book" w:hAnsi="Gotham Book"/>
                <w:sz w:val="20"/>
                <w:szCs w:val="20"/>
              </w:rPr>
              <w:t>bacteria</w:t>
            </w:r>
            <w:r w:rsidRPr="007155C1">
              <w:rPr>
                <w:rFonts w:ascii="Gotham Book" w:hAnsi="Gotham Book"/>
                <w:b/>
                <w:bCs/>
                <w:sz w:val="20"/>
                <w:szCs w:val="20"/>
                <w:highlight w:val="yellow"/>
              </w:rPr>
              <w:t>)</w:t>
            </w:r>
            <w:r w:rsidRPr="007155C1">
              <w:rPr>
                <w:rFonts w:ascii="Gotham Book" w:hAnsi="Gotham Book"/>
                <w:b/>
                <w:bCs/>
                <w:sz w:val="20"/>
                <w:szCs w:val="20"/>
              </w:rPr>
              <w:t xml:space="preserve"> </w:t>
            </w:r>
            <w:r w:rsidRPr="007155C1">
              <w:rPr>
                <w:rFonts w:ascii="Gotham Book" w:hAnsi="Gotham Book"/>
                <w:sz w:val="20"/>
                <w:szCs w:val="20"/>
              </w:rPr>
              <w:t>and fungi</w:t>
            </w:r>
          </w:p>
          <w:p w14:paraId="6FAFD80E" w14:textId="77777777" w:rsidR="009E72D6" w:rsidRPr="007155C1" w:rsidRDefault="009E72D6" w:rsidP="00783B7F">
            <w:pPr>
              <w:pStyle w:val="Default"/>
              <w:numPr>
                <w:ilvl w:val="0"/>
                <w:numId w:val="30"/>
              </w:numPr>
              <w:spacing w:before="60" w:after="120" w:line="240" w:lineRule="atLeast"/>
              <w:ind w:left="720" w:hanging="360"/>
              <w:rPr>
                <w:rFonts w:ascii="Gotham Book" w:hAnsi="Gotham Book"/>
                <w:sz w:val="20"/>
                <w:szCs w:val="20"/>
              </w:rPr>
            </w:pPr>
            <w:r w:rsidRPr="007155C1">
              <w:rPr>
                <w:rFonts w:ascii="Gotham Book" w:hAnsi="Gotham Book"/>
                <w:sz w:val="20"/>
                <w:szCs w:val="20"/>
              </w:rPr>
              <w:t>eukaryotic organisms (organisms with cells containing a nucleus) such as true algae, crustacea and protozoa.</w:t>
            </w:r>
          </w:p>
          <w:p w14:paraId="480088E5" w14:textId="55CA0CBE" w:rsidR="009E72D6" w:rsidRPr="007155C1" w:rsidRDefault="009E72D6" w:rsidP="007155C1">
            <w:pPr>
              <w:pStyle w:val="BodyText"/>
              <w:spacing w:before="60" w:after="120" w:line="240" w:lineRule="atLeast"/>
              <w:ind w:left="0"/>
              <w:rPr>
                <w:sz w:val="20"/>
                <w:szCs w:val="20"/>
              </w:rPr>
            </w:pPr>
            <w:r w:rsidRPr="007155C1">
              <w:rPr>
                <w:sz w:val="20"/>
                <w:szCs w:val="20"/>
              </w:rPr>
              <w:t>Problems</w:t>
            </w:r>
            <w:r w:rsidRPr="007155C1">
              <w:rPr>
                <w:spacing w:val="-7"/>
                <w:sz w:val="20"/>
                <w:szCs w:val="20"/>
              </w:rPr>
              <w:t xml:space="preserve"> </w:t>
            </w:r>
            <w:r w:rsidRPr="007155C1">
              <w:rPr>
                <w:sz w:val="20"/>
                <w:szCs w:val="20"/>
              </w:rPr>
              <w:t>occur</w:t>
            </w:r>
            <w:r w:rsidRPr="007155C1">
              <w:rPr>
                <w:spacing w:val="-7"/>
                <w:sz w:val="20"/>
                <w:szCs w:val="20"/>
              </w:rPr>
              <w:t xml:space="preserve"> </w:t>
            </w:r>
            <w:r w:rsidRPr="007155C1">
              <w:rPr>
                <w:sz w:val="20"/>
                <w:szCs w:val="20"/>
              </w:rPr>
              <w:t>when</w:t>
            </w:r>
            <w:r w:rsidRPr="007155C1">
              <w:rPr>
                <w:spacing w:val="-7"/>
                <w:sz w:val="20"/>
                <w:szCs w:val="20"/>
              </w:rPr>
              <w:t xml:space="preserve"> </w:t>
            </w:r>
            <w:r w:rsidRPr="007155C1">
              <w:rPr>
                <w:sz w:val="20"/>
                <w:szCs w:val="20"/>
              </w:rPr>
              <w:t>the</w:t>
            </w:r>
            <w:r w:rsidRPr="007155C1">
              <w:rPr>
                <w:spacing w:val="-7"/>
                <w:sz w:val="20"/>
                <w:szCs w:val="20"/>
              </w:rPr>
              <w:t xml:space="preserve"> </w:t>
            </w:r>
            <w:r w:rsidRPr="007155C1">
              <w:rPr>
                <w:sz w:val="20"/>
                <w:szCs w:val="20"/>
              </w:rPr>
              <w:t>conditions</w:t>
            </w:r>
            <w:r w:rsidRPr="007155C1">
              <w:rPr>
                <w:spacing w:val="-7"/>
                <w:sz w:val="20"/>
                <w:szCs w:val="20"/>
              </w:rPr>
              <w:t xml:space="preserve"> </w:t>
            </w:r>
            <w:r w:rsidRPr="007155C1">
              <w:rPr>
                <w:sz w:val="20"/>
                <w:szCs w:val="20"/>
              </w:rPr>
              <w:t>in</w:t>
            </w:r>
            <w:r w:rsidRPr="007155C1">
              <w:rPr>
                <w:spacing w:val="-7"/>
                <w:sz w:val="20"/>
                <w:szCs w:val="20"/>
              </w:rPr>
              <w:t xml:space="preserve"> </w:t>
            </w:r>
            <w:r w:rsidRPr="007155C1">
              <w:rPr>
                <w:sz w:val="20"/>
                <w:szCs w:val="20"/>
              </w:rPr>
              <w:t>source</w:t>
            </w:r>
            <w:r w:rsidRPr="007155C1">
              <w:rPr>
                <w:spacing w:val="-7"/>
                <w:sz w:val="20"/>
                <w:szCs w:val="20"/>
              </w:rPr>
              <w:t xml:space="preserve"> </w:t>
            </w:r>
            <w:r w:rsidRPr="007155C1">
              <w:rPr>
                <w:sz w:val="20"/>
                <w:szCs w:val="20"/>
              </w:rPr>
              <w:t>waters,</w:t>
            </w:r>
            <w:r w:rsidRPr="007155C1">
              <w:rPr>
                <w:spacing w:val="-7"/>
                <w:sz w:val="20"/>
                <w:szCs w:val="20"/>
              </w:rPr>
              <w:t xml:space="preserve"> </w:t>
            </w:r>
            <w:r w:rsidRPr="007155C1">
              <w:rPr>
                <w:sz w:val="20"/>
                <w:szCs w:val="20"/>
              </w:rPr>
              <w:t>reservoirs</w:t>
            </w:r>
            <w:r w:rsidRPr="007155C1">
              <w:rPr>
                <w:spacing w:val="-7"/>
                <w:sz w:val="20"/>
                <w:szCs w:val="20"/>
              </w:rPr>
              <w:t xml:space="preserve"> </w:t>
            </w:r>
            <w:r w:rsidRPr="007155C1">
              <w:rPr>
                <w:sz w:val="20"/>
                <w:szCs w:val="20"/>
              </w:rPr>
              <w:t>or</w:t>
            </w:r>
            <w:r w:rsidRPr="007155C1">
              <w:rPr>
                <w:spacing w:val="-7"/>
                <w:sz w:val="20"/>
                <w:szCs w:val="20"/>
              </w:rPr>
              <w:t xml:space="preserve"> </w:t>
            </w:r>
            <w:r w:rsidRPr="007155C1">
              <w:rPr>
                <w:sz w:val="20"/>
                <w:szCs w:val="20"/>
              </w:rPr>
              <w:t>distribution</w:t>
            </w:r>
            <w:r w:rsidRPr="007155C1">
              <w:rPr>
                <w:spacing w:val="-7"/>
                <w:sz w:val="20"/>
                <w:szCs w:val="20"/>
              </w:rPr>
              <w:t xml:space="preserve"> </w:t>
            </w:r>
            <w:r w:rsidRPr="007155C1">
              <w:rPr>
                <w:sz w:val="20"/>
                <w:szCs w:val="20"/>
              </w:rPr>
              <w:t>systems</w:t>
            </w:r>
            <w:r w:rsidRPr="007155C1">
              <w:rPr>
                <w:spacing w:val="-7"/>
                <w:sz w:val="20"/>
                <w:szCs w:val="20"/>
              </w:rPr>
              <w:t xml:space="preserve"> </w:t>
            </w:r>
            <w:r w:rsidRPr="007155C1">
              <w:rPr>
                <w:sz w:val="20"/>
                <w:szCs w:val="20"/>
              </w:rPr>
              <w:t xml:space="preserve">support the growth of a particular nuisance organism or group of nuisance organisms. For example, excessive quantities of organic matter will support the growth of bacteria, fungi and maintain populations of </w:t>
            </w:r>
            <w:r w:rsidRPr="007155C1">
              <w:rPr>
                <w:b/>
                <w:bCs/>
                <w:sz w:val="20"/>
                <w:szCs w:val="20"/>
                <w:highlight w:val="yellow"/>
              </w:rPr>
              <w:t>free-living</w:t>
            </w:r>
            <w:r w:rsidRPr="007155C1">
              <w:rPr>
                <w:sz w:val="20"/>
                <w:szCs w:val="20"/>
              </w:rPr>
              <w:t xml:space="preserve"> protozoa (e.g. </w:t>
            </w:r>
            <w:r w:rsidRPr="007155C1">
              <w:rPr>
                <w:i/>
                <w:sz w:val="20"/>
                <w:szCs w:val="20"/>
              </w:rPr>
              <w:t xml:space="preserve">Acanthamoeba, </w:t>
            </w:r>
            <w:r w:rsidRPr="007155C1">
              <w:rPr>
                <w:b/>
                <w:bCs/>
                <w:i/>
                <w:sz w:val="20"/>
                <w:szCs w:val="20"/>
                <w:highlight w:val="yellow"/>
              </w:rPr>
              <w:t>Vermamoeba</w:t>
            </w:r>
            <w:r w:rsidRPr="007155C1">
              <w:rPr>
                <w:i/>
                <w:sz w:val="20"/>
                <w:szCs w:val="20"/>
                <w:highlight w:val="yellow"/>
              </w:rPr>
              <w:t xml:space="preserve"> </w:t>
            </w:r>
            <w:r w:rsidRPr="007155C1">
              <w:rPr>
                <w:b/>
                <w:bCs/>
                <w:sz w:val="20"/>
                <w:szCs w:val="20"/>
                <w:highlight w:val="yellow"/>
              </w:rPr>
              <w:t>spp</w:t>
            </w:r>
            <w:r w:rsidRPr="007155C1">
              <w:rPr>
                <w:i/>
                <w:iCs/>
                <w:sz w:val="20"/>
                <w:szCs w:val="20"/>
              </w:rPr>
              <w:t>.</w:t>
            </w:r>
            <w:r w:rsidRPr="007155C1">
              <w:rPr>
                <w:sz w:val="20"/>
                <w:szCs w:val="20"/>
              </w:rPr>
              <w:t xml:space="preserve">) and crustacea (e.g. amphipods and copepods). </w:t>
            </w:r>
            <w:r w:rsidRPr="007155C1">
              <w:rPr>
                <w:sz w:val="20"/>
                <w:szCs w:val="20"/>
              </w:rPr>
              <w:lastRenderedPageBreak/>
              <w:t>Many invertebrate animals can feed on bacteria, fungi and protozoa.</w:t>
            </w:r>
          </w:p>
          <w:p w14:paraId="071E4A75" w14:textId="77777777" w:rsidR="00AC6125" w:rsidRPr="007155C1" w:rsidRDefault="00AC6125" w:rsidP="007155C1">
            <w:pPr>
              <w:pStyle w:val="BodyText"/>
              <w:spacing w:before="60" w:after="120" w:line="240" w:lineRule="atLeast"/>
              <w:ind w:left="0"/>
              <w:rPr>
                <w:color w:val="006385"/>
                <w:sz w:val="20"/>
                <w:szCs w:val="20"/>
              </w:rPr>
            </w:pPr>
          </w:p>
        </w:tc>
      </w:tr>
    </w:tbl>
    <w:p w14:paraId="68CB7958" w14:textId="77777777" w:rsidR="00FD3D34" w:rsidRDefault="00FD3D34" w:rsidP="00E23CF6"/>
    <w:p w14:paraId="236208AD" w14:textId="77777777" w:rsidR="00925BBB" w:rsidRDefault="00925BBB" w:rsidP="00E23CF6"/>
    <w:p w14:paraId="35FEE233" w14:textId="77777777" w:rsidR="00585230" w:rsidRDefault="00585230" w:rsidP="00E23CF6"/>
    <w:tbl>
      <w:tblPr>
        <w:tblStyle w:val="TableGrid"/>
        <w:tblW w:w="15877" w:type="dxa"/>
        <w:tblInd w:w="-1848" w:type="dxa"/>
        <w:tblLook w:val="04A0" w:firstRow="1" w:lastRow="0" w:firstColumn="1" w:lastColumn="0" w:noHBand="0" w:noVBand="1"/>
      </w:tblPr>
      <w:tblGrid>
        <w:gridCol w:w="599"/>
        <w:gridCol w:w="2406"/>
        <w:gridCol w:w="12872"/>
      </w:tblGrid>
      <w:tr w:rsidR="00925BBB" w14:paraId="62B4DC5F" w14:textId="77777777" w:rsidTr="006F2556">
        <w:trPr>
          <w:tblHeader/>
        </w:trPr>
        <w:tc>
          <w:tcPr>
            <w:tcW w:w="567" w:type="dxa"/>
            <w:shd w:val="clear" w:color="auto" w:fill="C7E2ED" w:themeFill="background2"/>
          </w:tcPr>
          <w:p w14:paraId="38DB64B4" w14:textId="07F7504D" w:rsidR="00925BBB" w:rsidRPr="006F2556" w:rsidRDefault="00585230" w:rsidP="00E23CF6">
            <w:pPr>
              <w:rPr>
                <w:b/>
                <w:bCs/>
                <w:color w:val="auto"/>
                <w:sz w:val="22"/>
                <w:szCs w:val="20"/>
              </w:rPr>
            </w:pPr>
            <w:r w:rsidRPr="006F2556">
              <w:rPr>
                <w:b/>
                <w:bCs/>
                <w:color w:val="auto"/>
                <w:sz w:val="22"/>
                <w:szCs w:val="20"/>
              </w:rPr>
              <w:t>No.</w:t>
            </w:r>
          </w:p>
        </w:tc>
        <w:tc>
          <w:tcPr>
            <w:tcW w:w="2410" w:type="dxa"/>
            <w:shd w:val="clear" w:color="auto" w:fill="C7E2ED" w:themeFill="background2"/>
          </w:tcPr>
          <w:p w14:paraId="53B32EA6" w14:textId="18EDC25B" w:rsidR="00925BBB" w:rsidRPr="006F2556" w:rsidRDefault="00585230" w:rsidP="00E23CF6">
            <w:pPr>
              <w:rPr>
                <w:b/>
                <w:bCs/>
                <w:color w:val="auto"/>
                <w:sz w:val="22"/>
                <w:szCs w:val="20"/>
              </w:rPr>
            </w:pPr>
            <w:r w:rsidRPr="006F2556">
              <w:rPr>
                <w:b/>
                <w:bCs/>
                <w:color w:val="auto"/>
                <w:sz w:val="22"/>
                <w:szCs w:val="20"/>
              </w:rPr>
              <w:t>Section of Guidelines</w:t>
            </w:r>
          </w:p>
        </w:tc>
        <w:tc>
          <w:tcPr>
            <w:tcW w:w="12900" w:type="dxa"/>
            <w:shd w:val="clear" w:color="auto" w:fill="C7E2ED" w:themeFill="background2"/>
          </w:tcPr>
          <w:p w14:paraId="1C11674E" w14:textId="6DD7A96B" w:rsidR="00925BBB" w:rsidRPr="006F2556" w:rsidRDefault="00925BBB" w:rsidP="00E23CF6">
            <w:pPr>
              <w:rPr>
                <w:b/>
                <w:bCs/>
                <w:color w:val="auto"/>
                <w:sz w:val="22"/>
                <w:szCs w:val="20"/>
              </w:rPr>
            </w:pPr>
            <w:r w:rsidRPr="006F2556">
              <w:rPr>
                <w:b/>
                <w:bCs/>
                <w:color w:val="auto"/>
                <w:sz w:val="22"/>
                <w:szCs w:val="20"/>
              </w:rPr>
              <w:t>Proposed edits to Chapter 5 Reference List</w:t>
            </w:r>
            <w:r w:rsidR="003848A9" w:rsidRPr="006F2556">
              <w:rPr>
                <w:b/>
                <w:bCs/>
                <w:color w:val="auto"/>
                <w:sz w:val="22"/>
                <w:szCs w:val="20"/>
              </w:rPr>
              <w:t xml:space="preserve"> </w:t>
            </w:r>
          </w:p>
        </w:tc>
      </w:tr>
      <w:tr w:rsidR="00925BBB" w14:paraId="66DF1C4C" w14:textId="77777777" w:rsidTr="00FD3D34">
        <w:tc>
          <w:tcPr>
            <w:tcW w:w="567" w:type="dxa"/>
          </w:tcPr>
          <w:p w14:paraId="4F771BD3" w14:textId="76FA1F35" w:rsidR="00925BBB" w:rsidRDefault="009A4E62" w:rsidP="00E23CF6">
            <w:r>
              <w:t>26</w:t>
            </w:r>
          </w:p>
        </w:tc>
        <w:tc>
          <w:tcPr>
            <w:tcW w:w="2410" w:type="dxa"/>
          </w:tcPr>
          <w:p w14:paraId="665A5818" w14:textId="4E9CDFFE" w:rsidR="00925BBB" w:rsidRDefault="00D8684B" w:rsidP="00925BBB">
            <w:r>
              <w:t xml:space="preserve">Visit </w:t>
            </w:r>
            <w:hyperlink r:id="rId41" w:history="1">
              <w:r w:rsidRPr="00D8684B">
                <w:rPr>
                  <w:rStyle w:val="Hyperlink"/>
                </w:rPr>
                <w:t xml:space="preserve">Chapter </w:t>
              </w:r>
              <w:r w:rsidR="00925BBB" w:rsidRPr="00D8684B">
                <w:rPr>
                  <w:rStyle w:val="Hyperlink"/>
                </w:rPr>
                <w:t>5.8 References</w:t>
              </w:r>
            </w:hyperlink>
            <w:r>
              <w:t xml:space="preserve"> of the Guidelines</w:t>
            </w:r>
          </w:p>
          <w:p w14:paraId="27735C66" w14:textId="32F28B9A" w:rsidR="00925BBB" w:rsidRDefault="00925BBB" w:rsidP="00925BBB">
            <w:r>
              <w:t>(page 102 – 105 of PDF)</w:t>
            </w:r>
          </w:p>
        </w:tc>
        <w:tc>
          <w:tcPr>
            <w:tcW w:w="12900" w:type="dxa"/>
          </w:tcPr>
          <w:p w14:paraId="0264E123" w14:textId="77777777" w:rsidR="00925BBB" w:rsidRDefault="00925BBB" w:rsidP="00925BBB">
            <w:pPr>
              <w:pStyle w:val="BodyText"/>
              <w:ind w:left="0"/>
              <w:rPr>
                <w:rFonts w:ascii="Gotham Medium"/>
                <w:color w:val="006385"/>
              </w:rPr>
            </w:pPr>
            <w:r>
              <w:rPr>
                <w:rFonts w:ascii="Gotham Medium"/>
                <w:color w:val="006385"/>
              </w:rPr>
              <w:t>5.8 References</w:t>
            </w:r>
          </w:p>
          <w:p w14:paraId="15A5B6B5" w14:textId="77777777" w:rsidR="00E10217" w:rsidRDefault="00E10217" w:rsidP="00925BBB">
            <w:pPr>
              <w:pStyle w:val="BodyText"/>
              <w:ind w:left="0"/>
              <w:rPr>
                <w:rFonts w:ascii="Gotham Medium"/>
                <w:color w:val="006385"/>
              </w:rPr>
            </w:pPr>
          </w:p>
          <w:p w14:paraId="29DBF1C6" w14:textId="77777777" w:rsidR="00E10217" w:rsidRPr="00691132" w:rsidRDefault="00E10217" w:rsidP="00E10217">
            <w:pPr>
              <w:pStyle w:val="BodyText"/>
              <w:spacing w:before="188" w:line="252" w:lineRule="auto"/>
              <w:rPr>
                <w:rStyle w:val="cf01"/>
                <w:highlight w:val="yellow"/>
              </w:rPr>
            </w:pPr>
            <w:r w:rsidRPr="00691132">
              <w:rPr>
                <w:rFonts w:cs="Segoe UI"/>
                <w:highlight w:val="yellow"/>
              </w:rPr>
              <w:t>Ashbolt NJ, Dorsch MR, Cox PT, Banens B (1997). Coliforms and E. coli – Problem or Solution? In: Kay D, Fricker C (eds), The Royal Society of Chemistry, Cambridge, pp. 78–85.</w:t>
            </w:r>
          </w:p>
          <w:p w14:paraId="75D7026F" w14:textId="77777777" w:rsidR="00E10217" w:rsidRPr="00691132" w:rsidRDefault="00E10217" w:rsidP="00E10217">
            <w:pPr>
              <w:pStyle w:val="BodyText"/>
              <w:spacing w:before="188" w:line="252" w:lineRule="auto"/>
              <w:rPr>
                <w:rFonts w:cs="Segoe UI"/>
                <w:highlight w:val="yellow"/>
              </w:rPr>
            </w:pPr>
            <w:r w:rsidRPr="00691132">
              <w:rPr>
                <w:rFonts w:cs="Segoe UI"/>
                <w:highlight w:val="yellow"/>
              </w:rPr>
              <w:t xml:space="preserve">Ashbolt NJ (2015a). Microbial contamination of drinking water and human health from community water systems. </w:t>
            </w:r>
            <w:r w:rsidRPr="00691132">
              <w:rPr>
                <w:rFonts w:cs="Segoe UI"/>
                <w:i/>
                <w:iCs/>
                <w:highlight w:val="yellow"/>
              </w:rPr>
              <w:t>Current Environmental Health Reports</w:t>
            </w:r>
            <w:r w:rsidRPr="00691132">
              <w:rPr>
                <w:rFonts w:cs="Segoe UI"/>
                <w:highlight w:val="yellow"/>
              </w:rPr>
              <w:t xml:space="preserve"> 2:95–106.</w:t>
            </w:r>
          </w:p>
          <w:p w14:paraId="548548EF" w14:textId="77777777" w:rsidR="00E10217" w:rsidRDefault="00E10217" w:rsidP="00E10217">
            <w:pPr>
              <w:pStyle w:val="BodyText"/>
              <w:spacing w:before="188" w:line="252" w:lineRule="auto"/>
            </w:pPr>
            <w:r w:rsidRPr="00691132">
              <w:rPr>
                <w:highlight w:val="yellow"/>
              </w:rPr>
              <w:t xml:space="preserve">Ashbolt NJ (2015b). Environmental (saprozoic) pathogens of engineered water systems: Understanding their ecology for risk assessment and management. </w:t>
            </w:r>
            <w:r w:rsidRPr="00691132">
              <w:rPr>
                <w:i/>
                <w:iCs/>
                <w:highlight w:val="yellow"/>
              </w:rPr>
              <w:t>Pathogens</w:t>
            </w:r>
            <w:r w:rsidRPr="00691132">
              <w:rPr>
                <w:highlight w:val="yellow"/>
              </w:rPr>
              <w:t xml:space="preserve"> 4:390–405.</w:t>
            </w:r>
          </w:p>
          <w:p w14:paraId="184BCA93" w14:textId="77777777" w:rsidR="00E10217" w:rsidRDefault="00E10217" w:rsidP="00E10217">
            <w:pPr>
              <w:pStyle w:val="BodyText"/>
              <w:spacing w:before="188" w:line="252" w:lineRule="auto"/>
            </w:pPr>
            <w:r>
              <w:t>AWWA</w:t>
            </w:r>
            <w:r>
              <w:rPr>
                <w:spacing w:val="-13"/>
              </w:rPr>
              <w:t xml:space="preserve"> </w:t>
            </w:r>
            <w:r>
              <w:t>(American</w:t>
            </w:r>
            <w:r>
              <w:rPr>
                <w:spacing w:val="-13"/>
              </w:rPr>
              <w:t xml:space="preserve"> </w:t>
            </w:r>
            <w:r>
              <w:t>Water</w:t>
            </w:r>
            <w:r>
              <w:rPr>
                <w:spacing w:val="-13"/>
              </w:rPr>
              <w:t xml:space="preserve"> </w:t>
            </w:r>
            <w:r>
              <w:t>Works</w:t>
            </w:r>
            <w:r>
              <w:rPr>
                <w:spacing w:val="-13"/>
              </w:rPr>
              <w:t xml:space="preserve"> </w:t>
            </w:r>
            <w:r>
              <w:t>Association)</w:t>
            </w:r>
            <w:r>
              <w:rPr>
                <w:spacing w:val="-13"/>
              </w:rPr>
              <w:t xml:space="preserve"> </w:t>
            </w:r>
            <w:r>
              <w:t>(2014).</w:t>
            </w:r>
            <w:r>
              <w:rPr>
                <w:spacing w:val="-13"/>
              </w:rPr>
              <w:t xml:space="preserve"> </w:t>
            </w:r>
            <w:r>
              <w:t>Problem</w:t>
            </w:r>
            <w:r>
              <w:rPr>
                <w:spacing w:val="-13"/>
              </w:rPr>
              <w:t xml:space="preserve"> </w:t>
            </w:r>
            <w:r>
              <w:t>Organisms</w:t>
            </w:r>
            <w:r>
              <w:rPr>
                <w:spacing w:val="-13"/>
              </w:rPr>
              <w:t xml:space="preserve"> </w:t>
            </w:r>
            <w:r>
              <w:t>in</w:t>
            </w:r>
            <w:r>
              <w:rPr>
                <w:spacing w:val="-13"/>
              </w:rPr>
              <w:t xml:space="preserve"> </w:t>
            </w:r>
            <w:r>
              <w:t>Water:</w:t>
            </w:r>
            <w:r>
              <w:rPr>
                <w:spacing w:val="-13"/>
              </w:rPr>
              <w:t xml:space="preserve"> </w:t>
            </w:r>
            <w:r>
              <w:t>Identification and Treatment, 3rd ed. American Water Works Association. Denver, United States of America.</w:t>
            </w:r>
          </w:p>
          <w:p w14:paraId="2EA72366" w14:textId="77777777" w:rsidR="00E10217" w:rsidRPr="00691132" w:rsidRDefault="00E10217" w:rsidP="00E10217">
            <w:pPr>
              <w:pStyle w:val="BodyText"/>
              <w:spacing w:before="115" w:line="252" w:lineRule="auto"/>
              <w:ind w:right="146"/>
              <w:rPr>
                <w:highlight w:val="yellow"/>
              </w:rPr>
            </w:pPr>
            <w:r w:rsidRPr="00691132">
              <w:rPr>
                <w:highlight w:val="yellow"/>
              </w:rPr>
              <w:t xml:space="preserve">Beer KD, Gargano JW, Roberts VA, Hill VR, Garrison LE, Kutty PK, Hilborn ED, Wade TJ, Fullerton KE, Yoder JS (2015). Surveillance for waterborne disease outbreaks associated with drinking water – United States, 2011–2012. </w:t>
            </w:r>
            <w:r w:rsidRPr="00691132">
              <w:rPr>
                <w:i/>
                <w:iCs/>
                <w:highlight w:val="yellow"/>
              </w:rPr>
              <w:t>MMWR. Morbidity and Mortality Weekly Report</w:t>
            </w:r>
            <w:r w:rsidRPr="00691132">
              <w:rPr>
                <w:highlight w:val="yellow"/>
              </w:rPr>
              <w:t xml:space="preserve"> 64:842–848.</w:t>
            </w:r>
          </w:p>
          <w:p w14:paraId="5D05CA28" w14:textId="77777777" w:rsidR="00E10217" w:rsidRPr="00691132" w:rsidRDefault="00E10217" w:rsidP="00E10217">
            <w:pPr>
              <w:pStyle w:val="BodyText"/>
              <w:spacing w:before="115" w:line="252" w:lineRule="auto"/>
              <w:ind w:right="146"/>
              <w:rPr>
                <w:highlight w:val="yellow"/>
              </w:rPr>
            </w:pPr>
            <w:r w:rsidRPr="00691132">
              <w:rPr>
                <w:highlight w:val="yellow"/>
              </w:rPr>
              <w:lastRenderedPageBreak/>
              <w:t xml:space="preserve">Bellini NK, Thiemann OH, Reyes-Batlle M, Lorenzo-Morales J, Costa AO (2022). A history of over 40 years of potentially pathogenic free-living amoeba studies in Brazil – a systematic review. </w:t>
            </w:r>
            <w:r w:rsidRPr="00691132">
              <w:rPr>
                <w:i/>
                <w:iCs/>
                <w:highlight w:val="yellow"/>
              </w:rPr>
              <w:t>Memórias do Instituto Oswaldo Cruz</w:t>
            </w:r>
            <w:r w:rsidRPr="00691132">
              <w:rPr>
                <w:highlight w:val="yellow"/>
              </w:rPr>
              <w:t xml:space="preserve"> 117:e210373.</w:t>
            </w:r>
          </w:p>
          <w:p w14:paraId="42295306" w14:textId="77777777" w:rsidR="00E10217" w:rsidRPr="00691132" w:rsidRDefault="00E10217" w:rsidP="00E10217">
            <w:pPr>
              <w:pStyle w:val="BodyText"/>
              <w:spacing w:before="115" w:line="252" w:lineRule="auto"/>
              <w:ind w:right="755"/>
              <w:rPr>
                <w:noProof/>
                <w:highlight w:val="yellow"/>
              </w:rPr>
            </w:pPr>
            <w:r w:rsidRPr="00691132">
              <w:rPr>
                <w:noProof/>
                <w:highlight w:val="yellow"/>
              </w:rPr>
              <w:t xml:space="preserve">Benedict KM, Reses H, Vigar M, Roth DM, Roberts VA, Mattioli M, Cooley LA, Hilborn ED, Wade TJ, Fullerton KE, Yoder JS, Hill VR (2017). Surveillance for waterborne disease outbreaks associated with drinking water — United States, 2013–2014. </w:t>
            </w:r>
            <w:r w:rsidRPr="00691132">
              <w:rPr>
                <w:i/>
                <w:iCs/>
                <w:noProof/>
                <w:highlight w:val="yellow"/>
              </w:rPr>
              <w:t>Morbidity &amp; Mortality Weekly Report</w:t>
            </w:r>
            <w:r w:rsidRPr="00691132">
              <w:rPr>
                <w:noProof/>
                <w:highlight w:val="yellow"/>
              </w:rPr>
              <w:t xml:space="preserve"> 66:1216–1221.</w:t>
            </w:r>
          </w:p>
          <w:p w14:paraId="4662D5A3" w14:textId="77777777" w:rsidR="00E10217" w:rsidRDefault="00E10217" w:rsidP="00E10217">
            <w:pPr>
              <w:pStyle w:val="BodyText"/>
              <w:spacing w:before="115" w:line="252" w:lineRule="auto"/>
              <w:ind w:right="755"/>
              <w:rPr>
                <w:noProof/>
              </w:rPr>
            </w:pPr>
            <w:r w:rsidRPr="00691132">
              <w:rPr>
                <w:noProof/>
                <w:highlight w:val="yellow"/>
              </w:rPr>
              <w:t xml:space="preserve">Bertone E, Kozak S, Roiko A (2019). Understanding and modeling the occurrence of E. coli Blooms in drinking water reservoirs. </w:t>
            </w:r>
            <w:r w:rsidRPr="00691132">
              <w:rPr>
                <w:i/>
                <w:iCs/>
                <w:noProof/>
                <w:highlight w:val="yellow"/>
              </w:rPr>
              <w:t>Water Resources Research</w:t>
            </w:r>
            <w:r w:rsidRPr="00691132">
              <w:rPr>
                <w:noProof/>
                <w:highlight w:val="yellow"/>
              </w:rPr>
              <w:t xml:space="preserve"> 55(12):10518–10526. doi:10.1029/2019WR025736.</w:t>
            </w:r>
          </w:p>
          <w:p w14:paraId="58AA9A7E" w14:textId="77777777" w:rsidR="00E10217" w:rsidRDefault="00E10217" w:rsidP="00E10217">
            <w:pPr>
              <w:pStyle w:val="BodyText"/>
              <w:spacing w:before="115" w:line="252" w:lineRule="auto"/>
              <w:ind w:right="755"/>
            </w:pPr>
            <w:r>
              <w:t>Brookes</w:t>
            </w:r>
            <w:r>
              <w:rPr>
                <w:spacing w:val="-1"/>
              </w:rPr>
              <w:t xml:space="preserve"> </w:t>
            </w:r>
            <w:r>
              <w:t>JD,</w:t>
            </w:r>
            <w:r>
              <w:rPr>
                <w:spacing w:val="-1"/>
              </w:rPr>
              <w:t xml:space="preserve"> </w:t>
            </w:r>
            <w:r>
              <w:t>Antenucci</w:t>
            </w:r>
            <w:r>
              <w:rPr>
                <w:spacing w:val="-1"/>
              </w:rPr>
              <w:t xml:space="preserve"> </w:t>
            </w:r>
            <w:r>
              <w:t>J,</w:t>
            </w:r>
            <w:r>
              <w:rPr>
                <w:spacing w:val="-1"/>
              </w:rPr>
              <w:t xml:space="preserve"> </w:t>
            </w:r>
            <w:r>
              <w:t>Hipsey</w:t>
            </w:r>
            <w:r>
              <w:rPr>
                <w:spacing w:val="-1"/>
              </w:rPr>
              <w:t xml:space="preserve"> </w:t>
            </w:r>
            <w:r>
              <w:t>M,</w:t>
            </w:r>
            <w:r>
              <w:rPr>
                <w:spacing w:val="-1"/>
              </w:rPr>
              <w:t xml:space="preserve"> </w:t>
            </w:r>
            <w:r>
              <w:t>Burch</w:t>
            </w:r>
            <w:r>
              <w:rPr>
                <w:spacing w:val="-1"/>
              </w:rPr>
              <w:t xml:space="preserve"> </w:t>
            </w:r>
            <w:r>
              <w:t>MD,</w:t>
            </w:r>
            <w:r>
              <w:rPr>
                <w:spacing w:val="-1"/>
              </w:rPr>
              <w:t xml:space="preserve"> </w:t>
            </w:r>
            <w:r>
              <w:t>Ashbolt</w:t>
            </w:r>
            <w:r>
              <w:rPr>
                <w:spacing w:val="-1"/>
              </w:rPr>
              <w:t xml:space="preserve"> </w:t>
            </w:r>
            <w:r>
              <w:t>NJ,</w:t>
            </w:r>
            <w:r>
              <w:rPr>
                <w:spacing w:val="-1"/>
              </w:rPr>
              <w:t xml:space="preserve"> </w:t>
            </w:r>
            <w:r>
              <w:t>Ferguson</w:t>
            </w:r>
            <w:r>
              <w:rPr>
                <w:spacing w:val="-1"/>
              </w:rPr>
              <w:t xml:space="preserve"> </w:t>
            </w:r>
            <w:r>
              <w:t>C</w:t>
            </w:r>
            <w:r>
              <w:rPr>
                <w:spacing w:val="-1"/>
              </w:rPr>
              <w:t xml:space="preserve"> </w:t>
            </w:r>
            <w:r>
              <w:t>(2004).</w:t>
            </w:r>
            <w:r>
              <w:rPr>
                <w:spacing w:val="-1"/>
              </w:rPr>
              <w:t xml:space="preserve"> </w:t>
            </w:r>
            <w:r>
              <w:t>Fate</w:t>
            </w:r>
            <w:r>
              <w:rPr>
                <w:spacing w:val="-1"/>
              </w:rPr>
              <w:t xml:space="preserve"> </w:t>
            </w:r>
            <w:r>
              <w:t>and transport</w:t>
            </w:r>
            <w:r>
              <w:rPr>
                <w:spacing w:val="-9"/>
              </w:rPr>
              <w:t xml:space="preserve"> </w:t>
            </w:r>
            <w:r>
              <w:t>of</w:t>
            </w:r>
            <w:r>
              <w:rPr>
                <w:spacing w:val="-9"/>
              </w:rPr>
              <w:t xml:space="preserve"> </w:t>
            </w:r>
            <w:r>
              <w:t>pathogens</w:t>
            </w:r>
            <w:r>
              <w:rPr>
                <w:spacing w:val="-9"/>
              </w:rPr>
              <w:t xml:space="preserve"> </w:t>
            </w:r>
            <w:r>
              <w:t>in</w:t>
            </w:r>
            <w:r>
              <w:rPr>
                <w:spacing w:val="-9"/>
              </w:rPr>
              <w:t xml:space="preserve"> </w:t>
            </w:r>
            <w:r>
              <w:t>lakes</w:t>
            </w:r>
            <w:r>
              <w:rPr>
                <w:spacing w:val="-9"/>
              </w:rPr>
              <w:t xml:space="preserve"> </w:t>
            </w:r>
            <w:r>
              <w:t>and</w:t>
            </w:r>
            <w:r>
              <w:rPr>
                <w:spacing w:val="-9"/>
              </w:rPr>
              <w:t xml:space="preserve"> </w:t>
            </w:r>
            <w:r>
              <w:t>reservoirs.</w:t>
            </w:r>
            <w:r>
              <w:rPr>
                <w:spacing w:val="-10"/>
              </w:rPr>
              <w:t xml:space="preserve"> </w:t>
            </w:r>
            <w:r>
              <w:rPr>
                <w:i/>
              </w:rPr>
              <w:t>Environment</w:t>
            </w:r>
            <w:r>
              <w:rPr>
                <w:i/>
                <w:spacing w:val="-9"/>
              </w:rPr>
              <w:t xml:space="preserve"> </w:t>
            </w:r>
            <w:r>
              <w:rPr>
                <w:i/>
              </w:rPr>
              <w:t>International</w:t>
            </w:r>
            <w:r>
              <w:rPr>
                <w:i/>
                <w:spacing w:val="-10"/>
              </w:rPr>
              <w:t xml:space="preserve"> </w:t>
            </w:r>
            <w:r>
              <w:t>30</w:t>
            </w:r>
            <w:r>
              <w:rPr>
                <w:spacing w:val="-9"/>
              </w:rPr>
              <w:t xml:space="preserve"> </w:t>
            </w:r>
            <w:r>
              <w:t>(5):</w:t>
            </w:r>
            <w:r>
              <w:rPr>
                <w:spacing w:val="-9"/>
              </w:rPr>
              <w:t xml:space="preserve"> </w:t>
            </w:r>
            <w:r>
              <w:t>741-759.</w:t>
            </w:r>
          </w:p>
          <w:p w14:paraId="23F5AA2B" w14:textId="77777777" w:rsidR="00E10217" w:rsidRDefault="00E10217" w:rsidP="00E10217">
            <w:pPr>
              <w:pStyle w:val="BodyText"/>
              <w:spacing w:before="114" w:line="252" w:lineRule="auto"/>
              <w:ind w:right="358"/>
            </w:pPr>
            <w:r>
              <w:t>Chorus</w:t>
            </w:r>
            <w:r>
              <w:rPr>
                <w:spacing w:val="-10"/>
              </w:rPr>
              <w:t xml:space="preserve"> </w:t>
            </w:r>
            <w:r>
              <w:t>I,</w:t>
            </w:r>
            <w:r>
              <w:rPr>
                <w:spacing w:val="-10"/>
              </w:rPr>
              <w:t xml:space="preserve"> </w:t>
            </w:r>
            <w:r>
              <w:t>Welker</w:t>
            </w:r>
            <w:r>
              <w:rPr>
                <w:spacing w:val="-10"/>
              </w:rPr>
              <w:t xml:space="preserve"> </w:t>
            </w:r>
            <w:r>
              <w:t>M,</w:t>
            </w:r>
            <w:r>
              <w:rPr>
                <w:spacing w:val="-10"/>
              </w:rPr>
              <w:t xml:space="preserve"> </w:t>
            </w:r>
            <w:r>
              <w:t>eds.</w:t>
            </w:r>
            <w:r>
              <w:rPr>
                <w:spacing w:val="-10"/>
              </w:rPr>
              <w:t xml:space="preserve"> </w:t>
            </w:r>
            <w:r>
              <w:t>(2021).</w:t>
            </w:r>
            <w:r>
              <w:rPr>
                <w:spacing w:val="-10"/>
              </w:rPr>
              <w:t xml:space="preserve"> </w:t>
            </w:r>
            <w:r>
              <w:t>Toxic</w:t>
            </w:r>
            <w:r>
              <w:rPr>
                <w:spacing w:val="-10"/>
              </w:rPr>
              <w:t xml:space="preserve"> </w:t>
            </w:r>
            <w:r>
              <w:t>Cyanobacteria</w:t>
            </w:r>
            <w:r>
              <w:rPr>
                <w:spacing w:val="-10"/>
              </w:rPr>
              <w:t xml:space="preserve"> </w:t>
            </w:r>
            <w:r>
              <w:t>in</w:t>
            </w:r>
            <w:r>
              <w:rPr>
                <w:spacing w:val="-10"/>
              </w:rPr>
              <w:t xml:space="preserve"> </w:t>
            </w:r>
            <w:r>
              <w:t>Water,</w:t>
            </w:r>
            <w:r>
              <w:rPr>
                <w:spacing w:val="-10"/>
              </w:rPr>
              <w:t xml:space="preserve"> </w:t>
            </w:r>
            <w:r>
              <w:t>2nd</w:t>
            </w:r>
            <w:r>
              <w:rPr>
                <w:spacing w:val="-10"/>
              </w:rPr>
              <w:t xml:space="preserve"> </w:t>
            </w:r>
            <w:r>
              <w:t>edition.</w:t>
            </w:r>
            <w:r>
              <w:rPr>
                <w:spacing w:val="-10"/>
              </w:rPr>
              <w:t xml:space="preserve"> </w:t>
            </w:r>
            <w:r>
              <w:t>CRC</w:t>
            </w:r>
            <w:r>
              <w:rPr>
                <w:spacing w:val="-10"/>
              </w:rPr>
              <w:t xml:space="preserve"> </w:t>
            </w:r>
            <w:r>
              <w:t>Press,</w:t>
            </w:r>
            <w:r>
              <w:rPr>
                <w:spacing w:val="-10"/>
              </w:rPr>
              <w:t xml:space="preserve"> </w:t>
            </w:r>
            <w:r>
              <w:t>Boca Raton (Florida), on behalf of the World Health Organization, Geneva, Switzerland.</w:t>
            </w:r>
          </w:p>
          <w:p w14:paraId="228DF7A8" w14:textId="77777777" w:rsidR="00E10217" w:rsidRDefault="00E10217" w:rsidP="00E10217">
            <w:pPr>
              <w:pStyle w:val="BodyText"/>
              <w:spacing w:before="114" w:line="252" w:lineRule="auto"/>
              <w:ind w:right="358"/>
            </w:pPr>
            <w:r w:rsidRPr="00691132">
              <w:rPr>
                <w:highlight w:val="yellow"/>
              </w:rPr>
              <w:t xml:space="preserve">Chubaka CE, Whiley H, Edwards JW, Ross KE (2018). Microbiological values of rainwater harvested in Adelaide. </w:t>
            </w:r>
            <w:r w:rsidRPr="00691132">
              <w:rPr>
                <w:i/>
                <w:iCs/>
                <w:highlight w:val="yellow"/>
              </w:rPr>
              <w:t>Pathogens</w:t>
            </w:r>
            <w:r w:rsidRPr="00691132">
              <w:rPr>
                <w:highlight w:val="yellow"/>
              </w:rPr>
              <w:t xml:space="preserve"> 7(1):21.</w:t>
            </w:r>
          </w:p>
          <w:p w14:paraId="3B62BF2C" w14:textId="77777777" w:rsidR="00E10217" w:rsidRDefault="00E10217" w:rsidP="00E10217">
            <w:pPr>
              <w:spacing w:before="115" w:line="252" w:lineRule="auto"/>
              <w:ind w:left="142"/>
              <w:rPr>
                <w:sz w:val="19"/>
              </w:rPr>
            </w:pPr>
            <w:r>
              <w:rPr>
                <w:sz w:val="19"/>
              </w:rPr>
              <w:t>Dale K, Kirk M, Sinclair M, Hall R, Leder K (2010). Reported waterborne outbreaks of gastrointestinal</w:t>
            </w:r>
            <w:r>
              <w:rPr>
                <w:spacing w:val="-10"/>
                <w:sz w:val="19"/>
              </w:rPr>
              <w:t xml:space="preserve"> </w:t>
            </w:r>
            <w:r>
              <w:rPr>
                <w:sz w:val="19"/>
              </w:rPr>
              <w:t>disease</w:t>
            </w:r>
            <w:r>
              <w:rPr>
                <w:spacing w:val="-10"/>
                <w:sz w:val="19"/>
              </w:rPr>
              <w:t xml:space="preserve"> </w:t>
            </w:r>
            <w:r>
              <w:rPr>
                <w:sz w:val="19"/>
              </w:rPr>
              <w:t>in</w:t>
            </w:r>
            <w:r>
              <w:rPr>
                <w:spacing w:val="-10"/>
                <w:sz w:val="19"/>
              </w:rPr>
              <w:t xml:space="preserve"> </w:t>
            </w:r>
            <w:r>
              <w:rPr>
                <w:sz w:val="19"/>
              </w:rPr>
              <w:t>Australia</w:t>
            </w:r>
            <w:r>
              <w:rPr>
                <w:spacing w:val="-10"/>
                <w:sz w:val="19"/>
              </w:rPr>
              <w:t xml:space="preserve"> </w:t>
            </w:r>
            <w:r>
              <w:rPr>
                <w:sz w:val="19"/>
              </w:rPr>
              <w:t>are</w:t>
            </w:r>
            <w:r>
              <w:rPr>
                <w:spacing w:val="-10"/>
                <w:sz w:val="19"/>
              </w:rPr>
              <w:t xml:space="preserve"> </w:t>
            </w:r>
            <w:r>
              <w:rPr>
                <w:sz w:val="19"/>
              </w:rPr>
              <w:t>predominantly</w:t>
            </w:r>
            <w:r>
              <w:rPr>
                <w:spacing w:val="-10"/>
                <w:sz w:val="19"/>
              </w:rPr>
              <w:t xml:space="preserve"> </w:t>
            </w:r>
            <w:r>
              <w:rPr>
                <w:sz w:val="19"/>
              </w:rPr>
              <w:t>associated</w:t>
            </w:r>
            <w:r>
              <w:rPr>
                <w:spacing w:val="-10"/>
                <w:sz w:val="19"/>
              </w:rPr>
              <w:t xml:space="preserve"> </w:t>
            </w:r>
            <w:r>
              <w:rPr>
                <w:sz w:val="19"/>
              </w:rPr>
              <w:t>with</w:t>
            </w:r>
            <w:r>
              <w:rPr>
                <w:spacing w:val="-10"/>
                <w:sz w:val="19"/>
              </w:rPr>
              <w:t xml:space="preserve"> </w:t>
            </w:r>
            <w:r>
              <w:rPr>
                <w:sz w:val="19"/>
              </w:rPr>
              <w:t>recreational</w:t>
            </w:r>
            <w:r>
              <w:rPr>
                <w:spacing w:val="-10"/>
                <w:sz w:val="19"/>
              </w:rPr>
              <w:t xml:space="preserve"> </w:t>
            </w:r>
            <w:r>
              <w:rPr>
                <w:sz w:val="19"/>
              </w:rPr>
              <w:t xml:space="preserve">exposure. </w:t>
            </w:r>
            <w:r>
              <w:rPr>
                <w:i/>
                <w:sz w:val="19"/>
              </w:rPr>
              <w:t xml:space="preserve">Australian and New Zealand Journal of Public Health </w:t>
            </w:r>
            <w:r>
              <w:rPr>
                <w:sz w:val="19"/>
              </w:rPr>
              <w:t>34(5): 527-530.</w:t>
            </w:r>
          </w:p>
          <w:p w14:paraId="564CDE57" w14:textId="77777777" w:rsidR="00E10217" w:rsidRDefault="00E10217" w:rsidP="00E10217">
            <w:pPr>
              <w:pStyle w:val="BodyText"/>
              <w:spacing w:before="115"/>
            </w:pPr>
            <w:r>
              <w:t>Deere</w:t>
            </w:r>
            <w:r>
              <w:rPr>
                <w:spacing w:val="-2"/>
              </w:rPr>
              <w:t xml:space="preserve"> </w:t>
            </w:r>
            <w:r>
              <w:t>D</w:t>
            </w:r>
            <w:r>
              <w:rPr>
                <w:spacing w:val="-2"/>
              </w:rPr>
              <w:t xml:space="preserve"> </w:t>
            </w:r>
            <w:r>
              <w:t>and</w:t>
            </w:r>
            <w:r>
              <w:rPr>
                <w:spacing w:val="-2"/>
              </w:rPr>
              <w:t xml:space="preserve"> </w:t>
            </w:r>
            <w:r>
              <w:t>Davison</w:t>
            </w:r>
            <w:r>
              <w:rPr>
                <w:spacing w:val="-2"/>
              </w:rPr>
              <w:t xml:space="preserve"> </w:t>
            </w:r>
            <w:r>
              <w:t>A</w:t>
            </w:r>
            <w:r>
              <w:rPr>
                <w:spacing w:val="-2"/>
              </w:rPr>
              <w:t xml:space="preserve"> </w:t>
            </w:r>
            <w:r>
              <w:t>(2005).</w:t>
            </w:r>
            <w:r>
              <w:rPr>
                <w:spacing w:val="-2"/>
              </w:rPr>
              <w:t xml:space="preserve"> </w:t>
            </w:r>
            <w:r>
              <w:t>The</w:t>
            </w:r>
            <w:r>
              <w:rPr>
                <w:spacing w:val="-1"/>
              </w:rPr>
              <w:t xml:space="preserve"> </w:t>
            </w:r>
            <w:r>
              <w:t>Ps</w:t>
            </w:r>
            <w:r>
              <w:rPr>
                <w:spacing w:val="-2"/>
              </w:rPr>
              <w:t xml:space="preserve"> </w:t>
            </w:r>
            <w:r>
              <w:t>and</w:t>
            </w:r>
            <w:r>
              <w:rPr>
                <w:spacing w:val="-2"/>
              </w:rPr>
              <w:t xml:space="preserve"> </w:t>
            </w:r>
            <w:r>
              <w:t>Qs</w:t>
            </w:r>
            <w:r>
              <w:rPr>
                <w:spacing w:val="-2"/>
              </w:rPr>
              <w:t xml:space="preserve"> </w:t>
            </w:r>
            <w:r>
              <w:t>of</w:t>
            </w:r>
            <w:r>
              <w:rPr>
                <w:spacing w:val="-2"/>
              </w:rPr>
              <w:t xml:space="preserve"> </w:t>
            </w:r>
            <w:r>
              <w:t>risk</w:t>
            </w:r>
            <w:r>
              <w:rPr>
                <w:spacing w:val="-2"/>
              </w:rPr>
              <w:t xml:space="preserve"> </w:t>
            </w:r>
            <w:r>
              <w:t>assessment.</w:t>
            </w:r>
            <w:r>
              <w:rPr>
                <w:spacing w:val="-3"/>
              </w:rPr>
              <w:t xml:space="preserve"> </w:t>
            </w:r>
            <w:r>
              <w:rPr>
                <w:i/>
              </w:rPr>
              <w:t>Water</w:t>
            </w:r>
            <w:r>
              <w:t>,</w:t>
            </w:r>
            <w:r>
              <w:rPr>
                <w:spacing w:val="-1"/>
              </w:rPr>
              <w:t xml:space="preserve"> </w:t>
            </w:r>
            <w:r>
              <w:t>32(2):</w:t>
            </w:r>
            <w:r>
              <w:rPr>
                <w:spacing w:val="-2"/>
              </w:rPr>
              <w:t xml:space="preserve"> </w:t>
            </w:r>
            <w:r>
              <w:t>84-</w:t>
            </w:r>
            <w:r>
              <w:rPr>
                <w:spacing w:val="-5"/>
              </w:rPr>
              <w:t>93.</w:t>
            </w:r>
          </w:p>
          <w:p w14:paraId="6EA2F5A7" w14:textId="77777777" w:rsidR="00E10217" w:rsidRPr="00B27C21" w:rsidRDefault="00E10217" w:rsidP="00E10217">
            <w:pPr>
              <w:ind w:left="142"/>
              <w:rPr>
                <w:sz w:val="19"/>
              </w:rPr>
            </w:pPr>
            <w:r w:rsidRPr="00B27C21">
              <w:rPr>
                <w:sz w:val="19"/>
              </w:rPr>
              <w:t>Deere D and Mosse P (2016). Practical guide to the operation and optimisation of distribution</w:t>
            </w:r>
          </w:p>
          <w:p w14:paraId="7CB70578" w14:textId="77777777" w:rsidR="00E10217" w:rsidRPr="00B27C21" w:rsidRDefault="00E10217" w:rsidP="00E10217">
            <w:pPr>
              <w:ind w:left="142"/>
              <w:rPr>
                <w:sz w:val="19"/>
              </w:rPr>
            </w:pPr>
            <w:r w:rsidRPr="00B27C21">
              <w:rPr>
                <w:sz w:val="19"/>
              </w:rPr>
              <w:t>systems, 3</w:t>
            </w:r>
            <w:r w:rsidRPr="00E637BA">
              <w:rPr>
                <w:sz w:val="19"/>
              </w:rPr>
              <w:t xml:space="preserve">rd </w:t>
            </w:r>
            <w:r w:rsidRPr="00B27C21">
              <w:rPr>
                <w:sz w:val="19"/>
              </w:rPr>
              <w:t>ed. Water Industry Operators Association of Australia. Shepparton, Australia.</w:t>
            </w:r>
          </w:p>
          <w:p w14:paraId="1459CBE6" w14:textId="77777777" w:rsidR="00E10217" w:rsidRDefault="00E10217" w:rsidP="00E10217">
            <w:pPr>
              <w:pStyle w:val="BodyText"/>
              <w:spacing w:before="125" w:line="252" w:lineRule="auto"/>
              <w:ind w:right="682"/>
              <w:jc w:val="both"/>
            </w:pPr>
            <w:r>
              <w:t>Deere</w:t>
            </w:r>
            <w:r>
              <w:rPr>
                <w:spacing w:val="-7"/>
              </w:rPr>
              <w:t xml:space="preserve"> </w:t>
            </w:r>
            <w:r>
              <w:t>D,</w:t>
            </w:r>
            <w:r>
              <w:rPr>
                <w:spacing w:val="-7"/>
              </w:rPr>
              <w:t xml:space="preserve"> </w:t>
            </w:r>
            <w:r>
              <w:t>Petterson</w:t>
            </w:r>
            <w:r>
              <w:rPr>
                <w:spacing w:val="-7"/>
              </w:rPr>
              <w:t xml:space="preserve"> </w:t>
            </w:r>
            <w:r>
              <w:t>S,</w:t>
            </w:r>
            <w:r>
              <w:rPr>
                <w:spacing w:val="-7"/>
              </w:rPr>
              <w:t xml:space="preserve"> </w:t>
            </w:r>
            <w:r>
              <w:t>Roser</w:t>
            </w:r>
            <w:r>
              <w:rPr>
                <w:spacing w:val="-7"/>
              </w:rPr>
              <w:t xml:space="preserve"> </w:t>
            </w:r>
            <w:r>
              <w:t>D,</w:t>
            </w:r>
            <w:r>
              <w:rPr>
                <w:spacing w:val="-7"/>
              </w:rPr>
              <w:t xml:space="preserve"> </w:t>
            </w:r>
            <w:r>
              <w:t>Ryan</w:t>
            </w:r>
            <w:r>
              <w:rPr>
                <w:spacing w:val="-7"/>
              </w:rPr>
              <w:t xml:space="preserve"> </w:t>
            </w:r>
            <w:r>
              <w:t>U,</w:t>
            </w:r>
            <w:r>
              <w:rPr>
                <w:spacing w:val="-7"/>
              </w:rPr>
              <w:t xml:space="preserve"> </w:t>
            </w:r>
            <w:r>
              <w:t>Monis</w:t>
            </w:r>
            <w:r>
              <w:rPr>
                <w:spacing w:val="-7"/>
              </w:rPr>
              <w:t xml:space="preserve"> </w:t>
            </w:r>
            <w:r>
              <w:t>P,</w:t>
            </w:r>
            <w:r>
              <w:rPr>
                <w:spacing w:val="-7"/>
              </w:rPr>
              <w:t xml:space="preserve"> </w:t>
            </w:r>
            <w:r>
              <w:t>O’Connor</w:t>
            </w:r>
            <w:r>
              <w:rPr>
                <w:spacing w:val="-7"/>
              </w:rPr>
              <w:t xml:space="preserve"> </w:t>
            </w:r>
            <w:r>
              <w:t>N,</w:t>
            </w:r>
            <w:r>
              <w:rPr>
                <w:spacing w:val="-7"/>
              </w:rPr>
              <w:t xml:space="preserve"> </w:t>
            </w:r>
            <w:r>
              <w:t>White</w:t>
            </w:r>
            <w:r>
              <w:rPr>
                <w:spacing w:val="-7"/>
              </w:rPr>
              <w:t xml:space="preserve"> </w:t>
            </w:r>
            <w:r>
              <w:t>P,</w:t>
            </w:r>
            <w:r>
              <w:rPr>
                <w:spacing w:val="-7"/>
              </w:rPr>
              <w:t xml:space="preserve"> </w:t>
            </w:r>
            <w:r>
              <w:t>Sinclair</w:t>
            </w:r>
            <w:r>
              <w:rPr>
                <w:spacing w:val="-7"/>
              </w:rPr>
              <w:t xml:space="preserve"> </w:t>
            </w:r>
            <w:r>
              <w:t>M,</w:t>
            </w:r>
            <w:r>
              <w:rPr>
                <w:spacing w:val="-7"/>
              </w:rPr>
              <w:t xml:space="preserve"> </w:t>
            </w:r>
            <w:r>
              <w:t>Canning</w:t>
            </w:r>
            <w:r>
              <w:rPr>
                <w:spacing w:val="-7"/>
              </w:rPr>
              <w:t xml:space="preserve"> </w:t>
            </w:r>
            <w:r>
              <w:t>A (2014).</w:t>
            </w:r>
            <w:r>
              <w:rPr>
                <w:spacing w:val="-9"/>
              </w:rPr>
              <w:t xml:space="preserve"> </w:t>
            </w:r>
            <w:r>
              <w:t>Treatment</w:t>
            </w:r>
            <w:r>
              <w:rPr>
                <w:spacing w:val="-9"/>
              </w:rPr>
              <w:t xml:space="preserve"> </w:t>
            </w:r>
            <w:r>
              <w:t>requirements</w:t>
            </w:r>
            <w:r>
              <w:rPr>
                <w:spacing w:val="-9"/>
              </w:rPr>
              <w:t xml:space="preserve"> </w:t>
            </w:r>
            <w:r>
              <w:t>for</w:t>
            </w:r>
            <w:r>
              <w:rPr>
                <w:spacing w:val="-9"/>
              </w:rPr>
              <w:t xml:space="preserve"> </w:t>
            </w:r>
            <w:r>
              <w:t>Australian</w:t>
            </w:r>
            <w:r>
              <w:rPr>
                <w:spacing w:val="-9"/>
              </w:rPr>
              <w:t xml:space="preserve"> </w:t>
            </w:r>
            <w:r>
              <w:t>source</w:t>
            </w:r>
            <w:r>
              <w:rPr>
                <w:spacing w:val="-9"/>
              </w:rPr>
              <w:t xml:space="preserve"> </w:t>
            </w:r>
            <w:r>
              <w:t>waters</w:t>
            </w:r>
            <w:r>
              <w:rPr>
                <w:spacing w:val="-9"/>
              </w:rPr>
              <w:t xml:space="preserve"> </w:t>
            </w:r>
            <w:r>
              <w:t>to</w:t>
            </w:r>
            <w:r>
              <w:rPr>
                <w:spacing w:val="-9"/>
              </w:rPr>
              <w:t xml:space="preserve"> </w:t>
            </w:r>
            <w:r>
              <w:t>meet</w:t>
            </w:r>
            <w:r>
              <w:rPr>
                <w:spacing w:val="-9"/>
              </w:rPr>
              <w:t xml:space="preserve"> </w:t>
            </w:r>
            <w:r>
              <w:t>health-based</w:t>
            </w:r>
            <w:r>
              <w:rPr>
                <w:spacing w:val="-9"/>
              </w:rPr>
              <w:t xml:space="preserve"> </w:t>
            </w:r>
            <w:r>
              <w:t>targets. Water Research Australia.</w:t>
            </w:r>
          </w:p>
          <w:p w14:paraId="53F00168" w14:textId="77777777" w:rsidR="00E10217" w:rsidRDefault="00E10217" w:rsidP="00E10217">
            <w:pPr>
              <w:pStyle w:val="BodyText"/>
              <w:spacing w:before="116" w:line="252" w:lineRule="auto"/>
            </w:pPr>
            <w:r>
              <w:t>De Toni PSA and Reilly K (2011). A review of fungi in drinking water and the implications for human</w:t>
            </w:r>
            <w:r>
              <w:rPr>
                <w:spacing w:val="-6"/>
              </w:rPr>
              <w:t xml:space="preserve"> </w:t>
            </w:r>
            <w:r>
              <w:t>health.</w:t>
            </w:r>
            <w:r>
              <w:rPr>
                <w:spacing w:val="-6"/>
              </w:rPr>
              <w:t xml:space="preserve"> </w:t>
            </w:r>
            <w:r>
              <w:t>Department</w:t>
            </w:r>
            <w:r>
              <w:rPr>
                <w:spacing w:val="-6"/>
              </w:rPr>
              <w:t xml:space="preserve"> </w:t>
            </w:r>
            <w:r>
              <w:t>for</w:t>
            </w:r>
            <w:r>
              <w:rPr>
                <w:spacing w:val="-6"/>
              </w:rPr>
              <w:t xml:space="preserve"> </w:t>
            </w:r>
            <w:r>
              <w:t>Environment</w:t>
            </w:r>
            <w:r>
              <w:rPr>
                <w:spacing w:val="-6"/>
              </w:rPr>
              <w:t xml:space="preserve"> </w:t>
            </w:r>
            <w:r>
              <w:t>Food</w:t>
            </w:r>
            <w:r>
              <w:rPr>
                <w:spacing w:val="-6"/>
              </w:rPr>
              <w:t xml:space="preserve"> </w:t>
            </w:r>
            <w:r>
              <w:t>and</w:t>
            </w:r>
            <w:r>
              <w:rPr>
                <w:spacing w:val="-6"/>
              </w:rPr>
              <w:t xml:space="preserve"> </w:t>
            </w:r>
            <w:r>
              <w:t>Rural</w:t>
            </w:r>
            <w:r>
              <w:rPr>
                <w:spacing w:val="-6"/>
              </w:rPr>
              <w:t xml:space="preserve"> </w:t>
            </w:r>
            <w:r>
              <w:t>Affairs,</w:t>
            </w:r>
            <w:r>
              <w:rPr>
                <w:spacing w:val="-6"/>
              </w:rPr>
              <w:t xml:space="preserve"> </w:t>
            </w:r>
            <w:r>
              <w:t>London,</w:t>
            </w:r>
            <w:r>
              <w:rPr>
                <w:spacing w:val="-6"/>
              </w:rPr>
              <w:t xml:space="preserve"> </w:t>
            </w:r>
            <w:r>
              <w:t>United</w:t>
            </w:r>
            <w:r>
              <w:rPr>
                <w:spacing w:val="-6"/>
              </w:rPr>
              <w:t xml:space="preserve"> </w:t>
            </w:r>
            <w:r>
              <w:t>Kingdom. Available at https://</w:t>
            </w:r>
            <w:hyperlink r:id="rId42">
              <w:r>
                <w:t>www.sheffield.ac.uk/media/7170/download.</w:t>
              </w:r>
            </w:hyperlink>
          </w:p>
          <w:p w14:paraId="3972DE3B" w14:textId="77777777" w:rsidR="00E10217" w:rsidRDefault="00E10217" w:rsidP="00E10217">
            <w:pPr>
              <w:pStyle w:val="BodyText"/>
              <w:spacing w:before="115" w:line="252" w:lineRule="auto"/>
            </w:pPr>
            <w:r>
              <w:t>Environmental</w:t>
            </w:r>
            <w:r>
              <w:rPr>
                <w:spacing w:val="-7"/>
              </w:rPr>
              <w:t xml:space="preserve"> </w:t>
            </w:r>
            <w:r>
              <w:t>Health</w:t>
            </w:r>
            <w:r>
              <w:rPr>
                <w:spacing w:val="-7"/>
              </w:rPr>
              <w:t xml:space="preserve"> </w:t>
            </w:r>
            <w:r>
              <w:t>Standing</w:t>
            </w:r>
            <w:r>
              <w:rPr>
                <w:spacing w:val="-7"/>
              </w:rPr>
              <w:t xml:space="preserve"> </w:t>
            </w:r>
            <w:r>
              <w:t>Committee</w:t>
            </w:r>
            <w:r>
              <w:rPr>
                <w:spacing w:val="-7"/>
              </w:rPr>
              <w:t xml:space="preserve"> </w:t>
            </w:r>
            <w:r>
              <w:t>(enHealth)</w:t>
            </w:r>
            <w:r>
              <w:rPr>
                <w:spacing w:val="-7"/>
              </w:rPr>
              <w:t xml:space="preserve"> </w:t>
            </w:r>
            <w:r>
              <w:t>(2010).</w:t>
            </w:r>
            <w:r>
              <w:rPr>
                <w:spacing w:val="-7"/>
              </w:rPr>
              <w:t xml:space="preserve"> </w:t>
            </w:r>
            <w:r>
              <w:t>Guidance</w:t>
            </w:r>
            <w:r>
              <w:rPr>
                <w:spacing w:val="-7"/>
              </w:rPr>
              <w:t xml:space="preserve"> </w:t>
            </w:r>
            <w:r>
              <w:t>on</w:t>
            </w:r>
            <w:r>
              <w:rPr>
                <w:spacing w:val="-7"/>
              </w:rPr>
              <w:t xml:space="preserve"> </w:t>
            </w:r>
            <w:r>
              <w:t>the</w:t>
            </w:r>
            <w:r>
              <w:rPr>
                <w:spacing w:val="-7"/>
              </w:rPr>
              <w:t xml:space="preserve"> </w:t>
            </w:r>
            <w:r>
              <w:t>use</w:t>
            </w:r>
            <w:r>
              <w:rPr>
                <w:spacing w:val="-7"/>
              </w:rPr>
              <w:t xml:space="preserve"> </w:t>
            </w:r>
            <w:r>
              <w:t>of</w:t>
            </w:r>
            <w:r>
              <w:rPr>
                <w:spacing w:val="-7"/>
              </w:rPr>
              <w:t xml:space="preserve"> </w:t>
            </w:r>
            <w:r>
              <w:t>rainwater tanks. Environmental Health Committee (enHealth) of the Australian Health Protection Committee, Canberra. ISBN 978-1-74241-325-9.</w:t>
            </w:r>
          </w:p>
          <w:p w14:paraId="06C4430C" w14:textId="77777777" w:rsidR="00E10217" w:rsidRDefault="00E10217" w:rsidP="00E10217">
            <w:pPr>
              <w:pStyle w:val="BodyText"/>
              <w:spacing w:before="115" w:line="252" w:lineRule="auto"/>
              <w:ind w:right="225"/>
            </w:pPr>
            <w:r>
              <w:t>Environmental</w:t>
            </w:r>
            <w:r>
              <w:rPr>
                <w:spacing w:val="-7"/>
              </w:rPr>
              <w:t xml:space="preserve"> </w:t>
            </w:r>
            <w:r>
              <w:t>Health</w:t>
            </w:r>
            <w:r>
              <w:rPr>
                <w:spacing w:val="-7"/>
              </w:rPr>
              <w:t xml:space="preserve"> </w:t>
            </w:r>
            <w:r>
              <w:t>Standing</w:t>
            </w:r>
            <w:r>
              <w:rPr>
                <w:spacing w:val="-7"/>
              </w:rPr>
              <w:t xml:space="preserve"> </w:t>
            </w:r>
            <w:r>
              <w:t>Committee</w:t>
            </w:r>
            <w:r>
              <w:rPr>
                <w:spacing w:val="-7"/>
              </w:rPr>
              <w:t xml:space="preserve"> </w:t>
            </w:r>
            <w:r>
              <w:t>(enHealth)</w:t>
            </w:r>
            <w:r>
              <w:rPr>
                <w:spacing w:val="-7"/>
              </w:rPr>
              <w:t xml:space="preserve"> </w:t>
            </w:r>
            <w:r>
              <w:t>(2015).</w:t>
            </w:r>
            <w:r>
              <w:rPr>
                <w:spacing w:val="-7"/>
              </w:rPr>
              <w:t xml:space="preserve"> </w:t>
            </w:r>
            <w:r>
              <w:t>Guidelines</w:t>
            </w:r>
            <w:r>
              <w:rPr>
                <w:spacing w:val="-7"/>
              </w:rPr>
              <w:t xml:space="preserve"> </w:t>
            </w:r>
            <w:r>
              <w:t>for</w:t>
            </w:r>
            <w:r>
              <w:rPr>
                <w:spacing w:val="-7"/>
              </w:rPr>
              <w:t xml:space="preserve"> </w:t>
            </w:r>
            <w:r>
              <w:t>Legionella</w:t>
            </w:r>
            <w:r>
              <w:rPr>
                <w:spacing w:val="-7"/>
              </w:rPr>
              <w:t xml:space="preserve"> </w:t>
            </w:r>
            <w:r>
              <w:t>Control in the operation and maintenance of water distribution systems in health and aged care facilities</w:t>
            </w:r>
            <w:r>
              <w:rPr>
                <w:i/>
              </w:rPr>
              <w:t xml:space="preserve">. </w:t>
            </w:r>
            <w:r>
              <w:t>Australian Government, Canberra, ISBN: 978-1-76007-271-1.</w:t>
            </w:r>
          </w:p>
          <w:p w14:paraId="324CCD05" w14:textId="77777777" w:rsidR="00E10217" w:rsidRDefault="00E10217" w:rsidP="00E10217">
            <w:pPr>
              <w:pStyle w:val="BodyText"/>
              <w:spacing w:before="115" w:line="252" w:lineRule="auto"/>
              <w:ind w:right="225"/>
            </w:pPr>
            <w:r w:rsidRPr="00691132">
              <w:rPr>
                <w:highlight w:val="yellow"/>
              </w:rPr>
              <w:lastRenderedPageBreak/>
              <w:t xml:space="preserve">Folkins MA, Dey R, Ashbolt NJ (2020). Interactions between human reovirus and free-living amoebae: Implications for enteric virus disinfection and aquatic persistence. </w:t>
            </w:r>
            <w:r w:rsidRPr="00691132">
              <w:rPr>
                <w:i/>
                <w:iCs/>
                <w:highlight w:val="yellow"/>
              </w:rPr>
              <w:t>ACS ES&amp;T</w:t>
            </w:r>
            <w:r w:rsidRPr="00691132">
              <w:rPr>
                <w:highlight w:val="yellow"/>
              </w:rPr>
              <w:t xml:space="preserve"> 54(16):10201–10206.</w:t>
            </w:r>
          </w:p>
          <w:p w14:paraId="4762125B" w14:textId="77777777" w:rsidR="00E10217" w:rsidRDefault="00E10217" w:rsidP="00E10217">
            <w:pPr>
              <w:spacing w:before="115" w:line="252" w:lineRule="auto"/>
              <w:ind w:left="142" w:right="755"/>
              <w:rPr>
                <w:sz w:val="19"/>
              </w:rPr>
            </w:pPr>
            <w:r>
              <w:rPr>
                <w:sz w:val="19"/>
              </w:rPr>
              <w:t>Frost</w:t>
            </w:r>
            <w:r>
              <w:rPr>
                <w:spacing w:val="-10"/>
                <w:sz w:val="19"/>
              </w:rPr>
              <w:t xml:space="preserve"> </w:t>
            </w:r>
            <w:r>
              <w:rPr>
                <w:sz w:val="19"/>
              </w:rPr>
              <w:t>FJ,</w:t>
            </w:r>
            <w:r>
              <w:rPr>
                <w:spacing w:val="-10"/>
                <w:sz w:val="19"/>
              </w:rPr>
              <w:t xml:space="preserve"> </w:t>
            </w:r>
            <w:r>
              <w:rPr>
                <w:sz w:val="19"/>
              </w:rPr>
              <w:t>Craun</w:t>
            </w:r>
            <w:r>
              <w:rPr>
                <w:spacing w:val="-10"/>
                <w:sz w:val="19"/>
              </w:rPr>
              <w:t xml:space="preserve"> </w:t>
            </w:r>
            <w:r>
              <w:rPr>
                <w:sz w:val="19"/>
              </w:rPr>
              <w:t>GF,</w:t>
            </w:r>
            <w:r>
              <w:rPr>
                <w:spacing w:val="-10"/>
                <w:sz w:val="19"/>
              </w:rPr>
              <w:t xml:space="preserve"> </w:t>
            </w:r>
            <w:r>
              <w:rPr>
                <w:sz w:val="19"/>
              </w:rPr>
              <w:t>Calderon</w:t>
            </w:r>
            <w:r>
              <w:rPr>
                <w:spacing w:val="-10"/>
                <w:sz w:val="19"/>
              </w:rPr>
              <w:t xml:space="preserve"> </w:t>
            </w:r>
            <w:r>
              <w:rPr>
                <w:sz w:val="19"/>
              </w:rPr>
              <w:t>RL</w:t>
            </w:r>
            <w:r>
              <w:rPr>
                <w:spacing w:val="-10"/>
                <w:sz w:val="19"/>
              </w:rPr>
              <w:t xml:space="preserve"> </w:t>
            </w:r>
            <w:r>
              <w:rPr>
                <w:sz w:val="19"/>
              </w:rPr>
              <w:t>(1996).</w:t>
            </w:r>
            <w:r>
              <w:rPr>
                <w:spacing w:val="-10"/>
                <w:sz w:val="19"/>
              </w:rPr>
              <w:t xml:space="preserve"> </w:t>
            </w:r>
            <w:r>
              <w:rPr>
                <w:sz w:val="19"/>
              </w:rPr>
              <w:t>Waterborne</w:t>
            </w:r>
            <w:r>
              <w:rPr>
                <w:spacing w:val="-10"/>
                <w:sz w:val="19"/>
              </w:rPr>
              <w:t xml:space="preserve"> </w:t>
            </w:r>
            <w:r>
              <w:rPr>
                <w:sz w:val="19"/>
              </w:rPr>
              <w:t>disease</w:t>
            </w:r>
            <w:r>
              <w:rPr>
                <w:spacing w:val="-10"/>
                <w:sz w:val="19"/>
              </w:rPr>
              <w:t xml:space="preserve"> </w:t>
            </w:r>
            <w:r>
              <w:rPr>
                <w:sz w:val="19"/>
              </w:rPr>
              <w:t>surveillance,</w:t>
            </w:r>
            <w:r>
              <w:rPr>
                <w:spacing w:val="-11"/>
                <w:sz w:val="19"/>
              </w:rPr>
              <w:t xml:space="preserve"> </w:t>
            </w:r>
            <w:r>
              <w:rPr>
                <w:i/>
                <w:sz w:val="19"/>
              </w:rPr>
              <w:t>Journal</w:t>
            </w:r>
            <w:r>
              <w:rPr>
                <w:i/>
                <w:spacing w:val="-10"/>
                <w:sz w:val="19"/>
              </w:rPr>
              <w:t xml:space="preserve"> </w:t>
            </w:r>
            <w:r>
              <w:rPr>
                <w:i/>
                <w:sz w:val="19"/>
              </w:rPr>
              <w:t>of</w:t>
            </w:r>
            <w:r>
              <w:rPr>
                <w:i/>
                <w:spacing w:val="-10"/>
                <w:sz w:val="19"/>
              </w:rPr>
              <w:t xml:space="preserve"> </w:t>
            </w:r>
            <w:r>
              <w:rPr>
                <w:i/>
                <w:sz w:val="19"/>
              </w:rPr>
              <w:t xml:space="preserve">the American Water Works Association </w:t>
            </w:r>
            <w:r>
              <w:rPr>
                <w:sz w:val="19"/>
              </w:rPr>
              <w:t>88(9) 66-75.</w:t>
            </w:r>
          </w:p>
          <w:p w14:paraId="18670939" w14:textId="77777777" w:rsidR="00E10217" w:rsidRDefault="00E10217" w:rsidP="00E10217">
            <w:pPr>
              <w:pStyle w:val="BodyText"/>
              <w:spacing w:before="115" w:line="252" w:lineRule="auto"/>
              <w:ind w:right="225"/>
            </w:pPr>
            <w:r>
              <w:t>Gaget</w:t>
            </w:r>
            <w:r>
              <w:rPr>
                <w:spacing w:val="-3"/>
              </w:rPr>
              <w:t xml:space="preserve"> </w:t>
            </w:r>
            <w:r>
              <w:t>V,</w:t>
            </w:r>
            <w:r>
              <w:rPr>
                <w:spacing w:val="-3"/>
              </w:rPr>
              <w:t xml:space="preserve"> </w:t>
            </w:r>
            <w:r>
              <w:t>Humpage</w:t>
            </w:r>
            <w:r>
              <w:rPr>
                <w:spacing w:val="-3"/>
              </w:rPr>
              <w:t xml:space="preserve"> </w:t>
            </w:r>
            <w:r>
              <w:t>AR,</w:t>
            </w:r>
            <w:r>
              <w:rPr>
                <w:spacing w:val="-3"/>
              </w:rPr>
              <w:t xml:space="preserve"> </w:t>
            </w:r>
            <w:r>
              <w:t>Huang</w:t>
            </w:r>
            <w:r>
              <w:rPr>
                <w:spacing w:val="-3"/>
              </w:rPr>
              <w:t xml:space="preserve"> </w:t>
            </w:r>
            <w:r>
              <w:t>Q,</w:t>
            </w:r>
            <w:r>
              <w:rPr>
                <w:spacing w:val="-3"/>
              </w:rPr>
              <w:t xml:space="preserve"> </w:t>
            </w:r>
            <w:r>
              <w:t>Monis</w:t>
            </w:r>
            <w:r>
              <w:rPr>
                <w:spacing w:val="-3"/>
              </w:rPr>
              <w:t xml:space="preserve"> </w:t>
            </w:r>
            <w:r>
              <w:t>P,</w:t>
            </w:r>
            <w:r>
              <w:rPr>
                <w:spacing w:val="-3"/>
              </w:rPr>
              <w:t xml:space="preserve"> </w:t>
            </w:r>
            <w:r>
              <w:t>Brookes</w:t>
            </w:r>
            <w:r>
              <w:rPr>
                <w:spacing w:val="-3"/>
              </w:rPr>
              <w:t xml:space="preserve"> </w:t>
            </w:r>
            <w:r>
              <w:t>JD</w:t>
            </w:r>
            <w:r>
              <w:rPr>
                <w:spacing w:val="-3"/>
              </w:rPr>
              <w:t xml:space="preserve"> </w:t>
            </w:r>
            <w:r>
              <w:t>(2017).</w:t>
            </w:r>
            <w:r>
              <w:rPr>
                <w:spacing w:val="-3"/>
              </w:rPr>
              <w:t xml:space="preserve"> </w:t>
            </w:r>
            <w:r>
              <w:t>Benthic</w:t>
            </w:r>
            <w:r>
              <w:rPr>
                <w:spacing w:val="-3"/>
              </w:rPr>
              <w:t xml:space="preserve"> </w:t>
            </w:r>
            <w:r>
              <w:t>cyanobacteria:</w:t>
            </w:r>
            <w:r>
              <w:rPr>
                <w:spacing w:val="-3"/>
              </w:rPr>
              <w:t xml:space="preserve"> </w:t>
            </w:r>
            <w:r>
              <w:t>A</w:t>
            </w:r>
            <w:r>
              <w:rPr>
                <w:spacing w:val="-3"/>
              </w:rPr>
              <w:t xml:space="preserve"> </w:t>
            </w:r>
            <w:r>
              <w:t>source of</w:t>
            </w:r>
            <w:r>
              <w:rPr>
                <w:spacing w:val="-9"/>
              </w:rPr>
              <w:t xml:space="preserve"> </w:t>
            </w:r>
            <w:r>
              <w:t>cylindrospermopsin</w:t>
            </w:r>
            <w:r>
              <w:rPr>
                <w:spacing w:val="-9"/>
              </w:rPr>
              <w:t xml:space="preserve"> </w:t>
            </w:r>
            <w:r>
              <w:t>and</w:t>
            </w:r>
            <w:r>
              <w:rPr>
                <w:spacing w:val="-9"/>
              </w:rPr>
              <w:t xml:space="preserve"> </w:t>
            </w:r>
            <w:r>
              <w:t>microcystin</w:t>
            </w:r>
            <w:r>
              <w:rPr>
                <w:spacing w:val="-9"/>
              </w:rPr>
              <w:t xml:space="preserve"> </w:t>
            </w:r>
            <w:r>
              <w:t>in</w:t>
            </w:r>
            <w:r>
              <w:rPr>
                <w:spacing w:val="-9"/>
              </w:rPr>
              <w:t xml:space="preserve"> </w:t>
            </w:r>
            <w:r>
              <w:t>Australian</w:t>
            </w:r>
            <w:r>
              <w:rPr>
                <w:spacing w:val="-9"/>
              </w:rPr>
              <w:t xml:space="preserve"> </w:t>
            </w:r>
            <w:r>
              <w:t>drinking</w:t>
            </w:r>
            <w:r>
              <w:rPr>
                <w:spacing w:val="-9"/>
              </w:rPr>
              <w:t xml:space="preserve"> </w:t>
            </w:r>
            <w:r>
              <w:t>water</w:t>
            </w:r>
            <w:r>
              <w:rPr>
                <w:spacing w:val="-9"/>
              </w:rPr>
              <w:t xml:space="preserve"> </w:t>
            </w:r>
            <w:r>
              <w:t>reservoirs.</w:t>
            </w:r>
            <w:r>
              <w:rPr>
                <w:spacing w:val="-10"/>
              </w:rPr>
              <w:t xml:space="preserve"> </w:t>
            </w:r>
            <w:r>
              <w:rPr>
                <w:i/>
              </w:rPr>
              <w:t>Water</w:t>
            </w:r>
            <w:r>
              <w:rPr>
                <w:i/>
                <w:spacing w:val="-9"/>
              </w:rPr>
              <w:t xml:space="preserve"> </w:t>
            </w:r>
            <w:r>
              <w:rPr>
                <w:i/>
              </w:rPr>
              <w:t xml:space="preserve">Research. </w:t>
            </w:r>
            <w:r>
              <w:t>124: 454-464.</w:t>
            </w:r>
          </w:p>
          <w:p w14:paraId="43D99338" w14:textId="77777777" w:rsidR="00E10217" w:rsidRPr="00691132" w:rsidRDefault="00E10217" w:rsidP="00E10217">
            <w:pPr>
              <w:pStyle w:val="BodyText"/>
              <w:spacing w:before="115" w:line="252" w:lineRule="auto"/>
              <w:ind w:right="225"/>
              <w:rPr>
                <w:highlight w:val="yellow"/>
              </w:rPr>
            </w:pPr>
            <w:r w:rsidRPr="00691132">
              <w:rPr>
                <w:highlight w:val="yellow"/>
              </w:rPr>
              <w:t xml:space="preserve">Garner E, Organiscak M, Dieter L, Shingleton C, Haddix M, Joshi S, Pruden A, Ashbolt NJ, Medema G, Hamilton KA (2021). Towards risk assessment for antibiotic resistant pathogens in recycled water: a systematic review and summary of research needs. </w:t>
            </w:r>
            <w:r w:rsidRPr="00691132">
              <w:rPr>
                <w:i/>
                <w:iCs/>
                <w:highlight w:val="yellow"/>
              </w:rPr>
              <w:t>Environmental Microbiology</w:t>
            </w:r>
            <w:r w:rsidRPr="00691132">
              <w:rPr>
                <w:highlight w:val="yellow"/>
              </w:rPr>
              <w:t xml:space="preserve"> 23:7355–7372.</w:t>
            </w:r>
          </w:p>
          <w:p w14:paraId="0CF19813" w14:textId="77777777" w:rsidR="00E10217" w:rsidRDefault="00E10217" w:rsidP="00E10217">
            <w:pPr>
              <w:spacing w:before="115" w:line="252" w:lineRule="auto"/>
              <w:ind w:left="142"/>
              <w:rPr>
                <w:sz w:val="19"/>
                <w:szCs w:val="19"/>
              </w:rPr>
            </w:pPr>
            <w:r w:rsidRPr="00691132">
              <w:rPr>
                <w:sz w:val="19"/>
                <w:szCs w:val="19"/>
                <w:highlight w:val="yellow"/>
              </w:rPr>
              <w:t xml:space="preserve">Ghosh R, Leon-Ruiz M, Dubey S, Benito-Leon J (2025). Naegleria fowleri in Kerala, India: prevention over panic. </w:t>
            </w:r>
            <w:r w:rsidRPr="00691132">
              <w:rPr>
                <w:i/>
                <w:iCs/>
                <w:sz w:val="19"/>
                <w:szCs w:val="19"/>
                <w:highlight w:val="yellow"/>
              </w:rPr>
              <w:t>Lancet</w:t>
            </w:r>
            <w:r w:rsidRPr="00691132">
              <w:rPr>
                <w:sz w:val="19"/>
                <w:szCs w:val="19"/>
                <w:highlight w:val="yellow"/>
              </w:rPr>
              <w:t xml:space="preserve"> 406(10514):1945.</w:t>
            </w:r>
          </w:p>
          <w:p w14:paraId="2B63C461" w14:textId="77777777" w:rsidR="00E10217" w:rsidRPr="00B443CC" w:rsidRDefault="00E10217" w:rsidP="00E10217">
            <w:pPr>
              <w:spacing w:before="115" w:line="252" w:lineRule="auto"/>
              <w:ind w:left="142"/>
              <w:rPr>
                <w:sz w:val="19"/>
              </w:rPr>
            </w:pPr>
          </w:p>
          <w:p w14:paraId="2D718EE9" w14:textId="77777777" w:rsidR="00E10217" w:rsidRDefault="00E10217" w:rsidP="00E10217">
            <w:pPr>
              <w:spacing w:before="115" w:line="252" w:lineRule="auto"/>
              <w:ind w:left="142"/>
              <w:rPr>
                <w:sz w:val="19"/>
              </w:rPr>
            </w:pPr>
            <w:r>
              <w:rPr>
                <w:sz w:val="19"/>
              </w:rPr>
              <w:t>Gibney</w:t>
            </w:r>
            <w:r>
              <w:rPr>
                <w:spacing w:val="-7"/>
                <w:sz w:val="19"/>
              </w:rPr>
              <w:t xml:space="preserve"> </w:t>
            </w:r>
            <w:r>
              <w:rPr>
                <w:sz w:val="19"/>
              </w:rPr>
              <w:t>KB,</w:t>
            </w:r>
            <w:r>
              <w:rPr>
                <w:spacing w:val="-7"/>
                <w:sz w:val="19"/>
              </w:rPr>
              <w:t xml:space="preserve"> </w:t>
            </w:r>
            <w:r>
              <w:rPr>
                <w:sz w:val="19"/>
              </w:rPr>
              <w:t>O’Toole</w:t>
            </w:r>
            <w:r>
              <w:rPr>
                <w:spacing w:val="-7"/>
                <w:sz w:val="19"/>
              </w:rPr>
              <w:t xml:space="preserve"> </w:t>
            </w:r>
            <w:r>
              <w:rPr>
                <w:sz w:val="19"/>
              </w:rPr>
              <w:t>J,</w:t>
            </w:r>
            <w:r>
              <w:rPr>
                <w:spacing w:val="-7"/>
                <w:sz w:val="19"/>
              </w:rPr>
              <w:t xml:space="preserve"> </w:t>
            </w:r>
            <w:r>
              <w:rPr>
                <w:sz w:val="19"/>
              </w:rPr>
              <w:t>Sinclair</w:t>
            </w:r>
            <w:r>
              <w:rPr>
                <w:spacing w:val="-7"/>
                <w:sz w:val="19"/>
              </w:rPr>
              <w:t xml:space="preserve"> </w:t>
            </w:r>
            <w:r>
              <w:rPr>
                <w:sz w:val="19"/>
              </w:rPr>
              <w:t>M,</w:t>
            </w:r>
            <w:r>
              <w:rPr>
                <w:spacing w:val="-7"/>
                <w:sz w:val="19"/>
              </w:rPr>
              <w:t xml:space="preserve"> </w:t>
            </w:r>
            <w:r>
              <w:rPr>
                <w:sz w:val="19"/>
              </w:rPr>
              <w:t>Leder</w:t>
            </w:r>
            <w:r>
              <w:rPr>
                <w:spacing w:val="-7"/>
                <w:sz w:val="19"/>
              </w:rPr>
              <w:t xml:space="preserve"> </w:t>
            </w:r>
            <w:r>
              <w:rPr>
                <w:sz w:val="19"/>
              </w:rPr>
              <w:t>K</w:t>
            </w:r>
            <w:r>
              <w:rPr>
                <w:spacing w:val="-7"/>
                <w:sz w:val="19"/>
              </w:rPr>
              <w:t xml:space="preserve"> </w:t>
            </w:r>
            <w:r>
              <w:rPr>
                <w:sz w:val="19"/>
              </w:rPr>
              <w:t>(2014).</w:t>
            </w:r>
            <w:r>
              <w:rPr>
                <w:spacing w:val="-7"/>
                <w:sz w:val="19"/>
              </w:rPr>
              <w:t xml:space="preserve"> </w:t>
            </w:r>
            <w:r>
              <w:rPr>
                <w:sz w:val="19"/>
              </w:rPr>
              <w:t>Disease</w:t>
            </w:r>
            <w:r>
              <w:rPr>
                <w:spacing w:val="-7"/>
                <w:sz w:val="19"/>
              </w:rPr>
              <w:t xml:space="preserve"> </w:t>
            </w:r>
            <w:r>
              <w:rPr>
                <w:sz w:val="19"/>
              </w:rPr>
              <w:t>burden</w:t>
            </w:r>
            <w:r>
              <w:rPr>
                <w:spacing w:val="-7"/>
                <w:sz w:val="19"/>
              </w:rPr>
              <w:t xml:space="preserve"> </w:t>
            </w:r>
            <w:r>
              <w:rPr>
                <w:sz w:val="19"/>
              </w:rPr>
              <w:t>of</w:t>
            </w:r>
            <w:r>
              <w:rPr>
                <w:spacing w:val="-7"/>
                <w:sz w:val="19"/>
              </w:rPr>
              <w:t xml:space="preserve"> </w:t>
            </w:r>
            <w:r>
              <w:rPr>
                <w:sz w:val="19"/>
              </w:rPr>
              <w:t>selected</w:t>
            </w:r>
            <w:r>
              <w:rPr>
                <w:spacing w:val="-7"/>
                <w:sz w:val="19"/>
              </w:rPr>
              <w:t xml:space="preserve"> </w:t>
            </w:r>
            <w:r>
              <w:rPr>
                <w:sz w:val="19"/>
              </w:rPr>
              <w:t xml:space="preserve">gastrointestinal pathogens in Australia, 2010. </w:t>
            </w:r>
            <w:r>
              <w:rPr>
                <w:i/>
                <w:sz w:val="19"/>
              </w:rPr>
              <w:t>International Journal of Infectious Diseases</w:t>
            </w:r>
            <w:r>
              <w:rPr>
                <w:sz w:val="19"/>
              </w:rPr>
              <w:t>. 28: 176-185.</w:t>
            </w:r>
          </w:p>
          <w:p w14:paraId="78845A08" w14:textId="77777777" w:rsidR="00E10217" w:rsidRPr="00EB43CC" w:rsidRDefault="00E10217" w:rsidP="00E10217">
            <w:pPr>
              <w:spacing w:before="115" w:line="252" w:lineRule="auto"/>
              <w:ind w:left="142"/>
              <w:rPr>
                <w:sz w:val="19"/>
                <w:szCs w:val="19"/>
              </w:rPr>
            </w:pPr>
            <w:r w:rsidRPr="00691132">
              <w:rPr>
                <w:sz w:val="19"/>
                <w:szCs w:val="19"/>
                <w:highlight w:val="yellow"/>
              </w:rPr>
              <w:t xml:space="preserve">Hayward C, Ross KE, Brown MH, Bentham R, Nisar MA, Hinds J, Xi J, Whiley H (2025). Microbial risks in drinking water systems: persistence and public health implications of opportunistic premise plumbing pathogens. </w:t>
            </w:r>
            <w:r w:rsidRPr="00691132">
              <w:rPr>
                <w:i/>
                <w:iCs/>
                <w:sz w:val="19"/>
                <w:szCs w:val="19"/>
                <w:highlight w:val="yellow"/>
              </w:rPr>
              <w:t>Frontiers in Microbiology</w:t>
            </w:r>
            <w:r w:rsidRPr="00691132">
              <w:rPr>
                <w:sz w:val="19"/>
                <w:szCs w:val="19"/>
                <w:highlight w:val="yellow"/>
              </w:rPr>
              <w:t xml:space="preserve"> 16:1575789.</w:t>
            </w:r>
          </w:p>
          <w:p w14:paraId="087ED980" w14:textId="77777777" w:rsidR="00E10217" w:rsidRDefault="00E10217" w:rsidP="00E10217">
            <w:pPr>
              <w:pStyle w:val="BodyText"/>
              <w:spacing w:before="115" w:line="252" w:lineRule="auto"/>
              <w:ind w:right="142"/>
            </w:pPr>
            <w:r>
              <w:t>Health</w:t>
            </w:r>
            <w:r>
              <w:rPr>
                <w:spacing w:val="-1"/>
              </w:rPr>
              <w:t xml:space="preserve"> </w:t>
            </w:r>
            <w:r>
              <w:t>Canada</w:t>
            </w:r>
            <w:r>
              <w:rPr>
                <w:spacing w:val="-1"/>
              </w:rPr>
              <w:t xml:space="preserve"> </w:t>
            </w:r>
            <w:r>
              <w:t>(2019).</w:t>
            </w:r>
            <w:r>
              <w:rPr>
                <w:spacing w:val="-1"/>
              </w:rPr>
              <w:t xml:space="preserve"> </w:t>
            </w:r>
            <w:r>
              <w:t>Guidelines</w:t>
            </w:r>
            <w:r>
              <w:rPr>
                <w:spacing w:val="-1"/>
              </w:rPr>
              <w:t xml:space="preserve"> </w:t>
            </w:r>
            <w:r>
              <w:t>for</w:t>
            </w:r>
            <w:r>
              <w:rPr>
                <w:spacing w:val="-1"/>
              </w:rPr>
              <w:t xml:space="preserve"> </w:t>
            </w:r>
            <w:r>
              <w:t>Canadian</w:t>
            </w:r>
            <w:r>
              <w:rPr>
                <w:spacing w:val="-1"/>
              </w:rPr>
              <w:t xml:space="preserve"> </w:t>
            </w:r>
            <w:r>
              <w:t>Drinking</w:t>
            </w:r>
            <w:r>
              <w:rPr>
                <w:spacing w:val="-1"/>
              </w:rPr>
              <w:t xml:space="preserve"> </w:t>
            </w:r>
            <w:r>
              <w:t>Water</w:t>
            </w:r>
            <w:r>
              <w:rPr>
                <w:spacing w:val="-1"/>
              </w:rPr>
              <w:t xml:space="preserve"> </w:t>
            </w:r>
            <w:r>
              <w:t>Quality:</w:t>
            </w:r>
            <w:r>
              <w:rPr>
                <w:spacing w:val="-1"/>
              </w:rPr>
              <w:t xml:space="preserve"> </w:t>
            </w:r>
            <w:r>
              <w:t>Guideline</w:t>
            </w:r>
            <w:r>
              <w:rPr>
                <w:spacing w:val="-1"/>
              </w:rPr>
              <w:t xml:space="preserve"> </w:t>
            </w:r>
            <w:r>
              <w:t>Technical Document</w:t>
            </w:r>
            <w:r>
              <w:rPr>
                <w:spacing w:val="-7"/>
              </w:rPr>
              <w:t xml:space="preserve"> </w:t>
            </w:r>
            <w:r>
              <w:t>—</w:t>
            </w:r>
            <w:r>
              <w:rPr>
                <w:spacing w:val="-7"/>
              </w:rPr>
              <w:t xml:space="preserve"> </w:t>
            </w:r>
            <w:r>
              <w:t>Enteric</w:t>
            </w:r>
            <w:r>
              <w:rPr>
                <w:spacing w:val="-7"/>
              </w:rPr>
              <w:t xml:space="preserve"> </w:t>
            </w:r>
            <w:r>
              <w:t>Protozoa:</w:t>
            </w:r>
            <w:r>
              <w:rPr>
                <w:spacing w:val="-8"/>
              </w:rPr>
              <w:t xml:space="preserve"> </w:t>
            </w:r>
            <w:r>
              <w:rPr>
                <w:i/>
              </w:rPr>
              <w:t>Giardia</w:t>
            </w:r>
            <w:r>
              <w:rPr>
                <w:i/>
                <w:spacing w:val="-7"/>
              </w:rPr>
              <w:t xml:space="preserve"> </w:t>
            </w:r>
            <w:r>
              <w:t>and</w:t>
            </w:r>
            <w:r>
              <w:rPr>
                <w:spacing w:val="-8"/>
              </w:rPr>
              <w:t xml:space="preserve"> </w:t>
            </w:r>
            <w:r>
              <w:rPr>
                <w:i/>
              </w:rPr>
              <w:t>Cryptosporidium</w:t>
            </w:r>
            <w:r>
              <w:t>.</w:t>
            </w:r>
            <w:r>
              <w:rPr>
                <w:spacing w:val="-7"/>
              </w:rPr>
              <w:t xml:space="preserve"> </w:t>
            </w:r>
            <w:r>
              <w:t>Water</w:t>
            </w:r>
            <w:r>
              <w:rPr>
                <w:spacing w:val="-7"/>
              </w:rPr>
              <w:t xml:space="preserve"> </w:t>
            </w:r>
            <w:r>
              <w:t>and</w:t>
            </w:r>
            <w:r>
              <w:rPr>
                <w:spacing w:val="-7"/>
              </w:rPr>
              <w:t xml:space="preserve"> </w:t>
            </w:r>
            <w:r>
              <w:t>Air</w:t>
            </w:r>
            <w:r>
              <w:rPr>
                <w:spacing w:val="-7"/>
              </w:rPr>
              <w:t xml:space="preserve"> </w:t>
            </w:r>
            <w:r>
              <w:t>Quality</w:t>
            </w:r>
            <w:r>
              <w:rPr>
                <w:spacing w:val="-7"/>
              </w:rPr>
              <w:t xml:space="preserve"> </w:t>
            </w:r>
            <w:r>
              <w:t>Bureau, Healthy Environments and Consumer Safety Branch, Health Canada, Ottawa, Canada. (Catalogue No. H144-13/10-2018E-PDF).</w:t>
            </w:r>
          </w:p>
          <w:p w14:paraId="056AA8E5" w14:textId="77777777" w:rsidR="00E10217" w:rsidRDefault="00E10217" w:rsidP="00E10217">
            <w:pPr>
              <w:pStyle w:val="BodyText"/>
              <w:spacing w:before="115" w:line="252" w:lineRule="auto"/>
              <w:ind w:right="151"/>
            </w:pPr>
            <w:r>
              <w:t>Hijnen</w:t>
            </w:r>
            <w:r>
              <w:rPr>
                <w:spacing w:val="-7"/>
              </w:rPr>
              <w:t xml:space="preserve"> </w:t>
            </w:r>
            <w:r>
              <w:t>WAM,</w:t>
            </w:r>
            <w:r>
              <w:rPr>
                <w:spacing w:val="-7"/>
              </w:rPr>
              <w:t xml:space="preserve"> </w:t>
            </w:r>
            <w:r>
              <w:t>Beerendonk</w:t>
            </w:r>
            <w:r>
              <w:rPr>
                <w:spacing w:val="-7"/>
              </w:rPr>
              <w:t xml:space="preserve"> </w:t>
            </w:r>
            <w:r>
              <w:t>EF,</w:t>
            </w:r>
            <w:r>
              <w:rPr>
                <w:spacing w:val="-7"/>
              </w:rPr>
              <w:t xml:space="preserve"> </w:t>
            </w:r>
            <w:r>
              <w:t>Medema</w:t>
            </w:r>
            <w:r>
              <w:rPr>
                <w:spacing w:val="-7"/>
              </w:rPr>
              <w:t xml:space="preserve"> </w:t>
            </w:r>
            <w:r>
              <w:t>GJ</w:t>
            </w:r>
            <w:r>
              <w:rPr>
                <w:spacing w:val="-7"/>
              </w:rPr>
              <w:t xml:space="preserve"> </w:t>
            </w:r>
            <w:r>
              <w:t>(2006).</w:t>
            </w:r>
            <w:r>
              <w:rPr>
                <w:spacing w:val="-7"/>
              </w:rPr>
              <w:t xml:space="preserve"> </w:t>
            </w:r>
            <w:r>
              <w:t>Inactivation</w:t>
            </w:r>
            <w:r>
              <w:rPr>
                <w:spacing w:val="-7"/>
              </w:rPr>
              <w:t xml:space="preserve"> </w:t>
            </w:r>
            <w:r>
              <w:t>credit</w:t>
            </w:r>
            <w:r>
              <w:rPr>
                <w:spacing w:val="-7"/>
              </w:rPr>
              <w:t xml:space="preserve"> </w:t>
            </w:r>
            <w:r>
              <w:t>of</w:t>
            </w:r>
            <w:r>
              <w:rPr>
                <w:spacing w:val="-7"/>
              </w:rPr>
              <w:t xml:space="preserve"> </w:t>
            </w:r>
            <w:r>
              <w:t>UV</w:t>
            </w:r>
            <w:r>
              <w:rPr>
                <w:spacing w:val="-7"/>
              </w:rPr>
              <w:t xml:space="preserve"> </w:t>
            </w:r>
            <w:r>
              <w:t>radiation</w:t>
            </w:r>
            <w:r>
              <w:rPr>
                <w:spacing w:val="-7"/>
              </w:rPr>
              <w:t xml:space="preserve"> </w:t>
            </w:r>
            <w:r>
              <w:t>for</w:t>
            </w:r>
            <w:r>
              <w:rPr>
                <w:spacing w:val="-7"/>
              </w:rPr>
              <w:t xml:space="preserve"> </w:t>
            </w:r>
            <w:r>
              <w:t xml:space="preserve">viruses, bacteria and protozoan (oo)cysts in water: A review. </w:t>
            </w:r>
            <w:r>
              <w:rPr>
                <w:i/>
              </w:rPr>
              <w:t xml:space="preserve">Water Research </w:t>
            </w:r>
            <w:r>
              <w:t>40: 3-22.</w:t>
            </w:r>
          </w:p>
          <w:p w14:paraId="67DDFECE" w14:textId="77777777" w:rsidR="00E10217" w:rsidRDefault="00E10217" w:rsidP="00E10217">
            <w:pPr>
              <w:pStyle w:val="BodyText"/>
              <w:spacing w:before="115" w:line="252" w:lineRule="auto"/>
              <w:ind w:right="755"/>
            </w:pPr>
            <w:r>
              <w:t>Hrudey</w:t>
            </w:r>
            <w:r>
              <w:rPr>
                <w:spacing w:val="-6"/>
              </w:rPr>
              <w:t xml:space="preserve"> </w:t>
            </w:r>
            <w:r>
              <w:t>SE</w:t>
            </w:r>
            <w:r>
              <w:rPr>
                <w:spacing w:val="-6"/>
              </w:rPr>
              <w:t xml:space="preserve"> </w:t>
            </w:r>
            <w:r>
              <w:t>and</w:t>
            </w:r>
            <w:r>
              <w:rPr>
                <w:spacing w:val="-6"/>
              </w:rPr>
              <w:t xml:space="preserve"> </w:t>
            </w:r>
            <w:r>
              <w:t>Hrudey</w:t>
            </w:r>
            <w:r>
              <w:rPr>
                <w:spacing w:val="-6"/>
              </w:rPr>
              <w:t xml:space="preserve"> </w:t>
            </w:r>
            <w:r>
              <w:t>EJ</w:t>
            </w:r>
            <w:r>
              <w:rPr>
                <w:spacing w:val="-6"/>
              </w:rPr>
              <w:t xml:space="preserve"> </w:t>
            </w:r>
            <w:r>
              <w:t>(2004).</w:t>
            </w:r>
            <w:r>
              <w:rPr>
                <w:spacing w:val="-6"/>
              </w:rPr>
              <w:t xml:space="preserve"> </w:t>
            </w:r>
            <w:r>
              <w:t>Safe</w:t>
            </w:r>
            <w:r>
              <w:rPr>
                <w:spacing w:val="-6"/>
              </w:rPr>
              <w:t xml:space="preserve"> </w:t>
            </w:r>
            <w:r>
              <w:t>drinking</w:t>
            </w:r>
            <w:r>
              <w:rPr>
                <w:spacing w:val="-6"/>
              </w:rPr>
              <w:t xml:space="preserve"> </w:t>
            </w:r>
            <w:r>
              <w:t>water:</w:t>
            </w:r>
            <w:r>
              <w:rPr>
                <w:spacing w:val="-6"/>
              </w:rPr>
              <w:t xml:space="preserve"> </w:t>
            </w:r>
            <w:r>
              <w:t>Lessons</w:t>
            </w:r>
            <w:r>
              <w:rPr>
                <w:spacing w:val="-6"/>
              </w:rPr>
              <w:t xml:space="preserve"> </w:t>
            </w:r>
            <w:r>
              <w:t>from</w:t>
            </w:r>
            <w:r>
              <w:rPr>
                <w:spacing w:val="-6"/>
              </w:rPr>
              <w:t xml:space="preserve"> </w:t>
            </w:r>
            <w:r>
              <w:t>recent</w:t>
            </w:r>
            <w:r>
              <w:rPr>
                <w:spacing w:val="-6"/>
              </w:rPr>
              <w:t xml:space="preserve"> </w:t>
            </w:r>
            <w:r>
              <w:t>outbreaks</w:t>
            </w:r>
            <w:r>
              <w:rPr>
                <w:spacing w:val="-6"/>
              </w:rPr>
              <w:t xml:space="preserve"> </w:t>
            </w:r>
            <w:r>
              <w:t xml:space="preserve">in affluent nations. </w:t>
            </w:r>
            <w:r>
              <w:rPr>
                <w:i/>
              </w:rPr>
              <w:t xml:space="preserve">IWA publishing, </w:t>
            </w:r>
            <w:r>
              <w:t>London, United Kingdom.</w:t>
            </w:r>
          </w:p>
          <w:p w14:paraId="4A8505B8" w14:textId="77777777" w:rsidR="00E10217" w:rsidRPr="00691132" w:rsidRDefault="00E10217" w:rsidP="00E10217">
            <w:pPr>
              <w:pStyle w:val="BodyText"/>
              <w:spacing w:before="115" w:line="252" w:lineRule="auto"/>
              <w:ind w:right="755"/>
              <w:rPr>
                <w:highlight w:val="yellow"/>
              </w:rPr>
            </w:pPr>
            <w:r w:rsidRPr="00691132">
              <w:rPr>
                <w:noProof/>
                <w:highlight w:val="yellow"/>
              </w:rPr>
              <w:t xml:space="preserve">Hrudey SE, Hrudey EJ (2019). Common themes contributing to recent drinking water disease </w:t>
            </w:r>
            <w:r w:rsidRPr="00691132">
              <w:rPr>
                <w:highlight w:val="yellow"/>
              </w:rPr>
              <w:t>outbreaks</w:t>
            </w:r>
            <w:r w:rsidRPr="00691132">
              <w:rPr>
                <w:noProof/>
                <w:highlight w:val="yellow"/>
              </w:rPr>
              <w:t xml:space="preserve"> in affluent nations. </w:t>
            </w:r>
            <w:r w:rsidRPr="00691132">
              <w:rPr>
                <w:i/>
                <w:iCs/>
                <w:noProof/>
                <w:highlight w:val="yellow"/>
              </w:rPr>
              <w:t>Water Supply</w:t>
            </w:r>
            <w:r w:rsidRPr="00691132">
              <w:rPr>
                <w:noProof/>
                <w:highlight w:val="yellow"/>
              </w:rPr>
              <w:t xml:space="preserve"> 19:1767–1777.</w:t>
            </w:r>
          </w:p>
          <w:p w14:paraId="6C39385C" w14:textId="77777777" w:rsidR="00E10217" w:rsidRPr="00691132" w:rsidRDefault="00E10217" w:rsidP="00E10217">
            <w:pPr>
              <w:pStyle w:val="BodyText"/>
              <w:spacing w:before="115" w:line="252" w:lineRule="auto"/>
              <w:rPr>
                <w:noProof/>
                <w:highlight w:val="yellow"/>
                <w:lang w:val="en-AU"/>
              </w:rPr>
            </w:pPr>
            <w:r w:rsidRPr="00691132">
              <w:rPr>
                <w:noProof/>
                <w:highlight w:val="yellow"/>
                <w:lang w:val="en-AU"/>
              </w:rPr>
              <w:t xml:space="preserve">Jahne MA, Schoen ME, Garland JL, Ashbolt NJ (2017). Simulation of enteric pathogen concentrations in locally-collected greywater and wastewater for microbial risk assessments. </w:t>
            </w:r>
            <w:r w:rsidRPr="00691132">
              <w:rPr>
                <w:i/>
                <w:iCs/>
                <w:noProof/>
                <w:highlight w:val="yellow"/>
                <w:lang w:val="en-AU"/>
              </w:rPr>
              <w:t>Microbial Risk Analysis</w:t>
            </w:r>
            <w:r w:rsidRPr="00691132">
              <w:rPr>
                <w:noProof/>
                <w:highlight w:val="yellow"/>
                <w:lang w:val="en-AU"/>
              </w:rPr>
              <w:t xml:space="preserve"> 5:44–52.</w:t>
            </w:r>
          </w:p>
          <w:p w14:paraId="6A341D6D" w14:textId="77777777" w:rsidR="00E10217" w:rsidRPr="000320DE" w:rsidRDefault="00E10217" w:rsidP="00E10217">
            <w:pPr>
              <w:pStyle w:val="BodyText"/>
              <w:spacing w:before="115" w:line="252" w:lineRule="auto"/>
              <w:rPr>
                <w:noProof/>
                <w:lang w:val="en-AU"/>
              </w:rPr>
            </w:pPr>
            <w:r w:rsidRPr="00691132">
              <w:rPr>
                <w:noProof/>
                <w:highlight w:val="yellow"/>
                <w:lang w:val="en-AU"/>
              </w:rPr>
              <w:lastRenderedPageBreak/>
              <w:t>Jahne M, Nappier S, Garland J, Schoen M, Soller J (2025). Risk-Based Framework for Developing Microbial Treatment Targets for Water Reuse. EPA/600/R-25/009, Washington, DC, U.S. Environmental Protection Agency.</w:t>
            </w:r>
          </w:p>
          <w:p w14:paraId="6C59D01D" w14:textId="77777777" w:rsidR="00E10217" w:rsidRDefault="00E10217" w:rsidP="00E10217">
            <w:pPr>
              <w:pStyle w:val="BodyText"/>
              <w:spacing w:before="115" w:line="252" w:lineRule="auto"/>
            </w:pPr>
            <w:r>
              <w:t>Keegan</w:t>
            </w:r>
            <w:r>
              <w:rPr>
                <w:spacing w:val="-5"/>
              </w:rPr>
              <w:t xml:space="preserve"> </w:t>
            </w:r>
            <w:r>
              <w:t>A,</w:t>
            </w:r>
            <w:r>
              <w:rPr>
                <w:spacing w:val="-5"/>
              </w:rPr>
              <w:t xml:space="preserve"> </w:t>
            </w:r>
            <w:r>
              <w:t>Wati</w:t>
            </w:r>
            <w:r>
              <w:rPr>
                <w:spacing w:val="-5"/>
              </w:rPr>
              <w:t xml:space="preserve"> </w:t>
            </w:r>
            <w:r>
              <w:t>S,</w:t>
            </w:r>
            <w:r>
              <w:rPr>
                <w:spacing w:val="-5"/>
              </w:rPr>
              <w:t xml:space="preserve"> </w:t>
            </w:r>
            <w:r>
              <w:t>Robinson</w:t>
            </w:r>
            <w:r>
              <w:rPr>
                <w:spacing w:val="-5"/>
              </w:rPr>
              <w:t xml:space="preserve"> </w:t>
            </w:r>
            <w:r>
              <w:t>B</w:t>
            </w:r>
            <w:r>
              <w:rPr>
                <w:spacing w:val="-5"/>
              </w:rPr>
              <w:t xml:space="preserve"> </w:t>
            </w:r>
            <w:r>
              <w:t>(2012).</w:t>
            </w:r>
            <w:r>
              <w:rPr>
                <w:spacing w:val="-5"/>
              </w:rPr>
              <w:t xml:space="preserve"> </w:t>
            </w:r>
            <w:r>
              <w:t>Chlor(am)ine</w:t>
            </w:r>
            <w:r>
              <w:rPr>
                <w:spacing w:val="-5"/>
              </w:rPr>
              <w:t xml:space="preserve"> </w:t>
            </w:r>
            <w:r>
              <w:t>disinfection</w:t>
            </w:r>
            <w:r>
              <w:rPr>
                <w:spacing w:val="-5"/>
              </w:rPr>
              <w:t xml:space="preserve"> </w:t>
            </w:r>
            <w:r>
              <w:t>of</w:t>
            </w:r>
            <w:r>
              <w:rPr>
                <w:spacing w:val="-5"/>
              </w:rPr>
              <w:t xml:space="preserve"> </w:t>
            </w:r>
            <w:r>
              <w:t>human</w:t>
            </w:r>
            <w:r>
              <w:rPr>
                <w:spacing w:val="-5"/>
              </w:rPr>
              <w:t xml:space="preserve"> </w:t>
            </w:r>
            <w:r>
              <w:t>pathogenic</w:t>
            </w:r>
            <w:r>
              <w:rPr>
                <w:spacing w:val="-5"/>
              </w:rPr>
              <w:t xml:space="preserve"> </w:t>
            </w:r>
            <w:r>
              <w:t>viruses</w:t>
            </w:r>
            <w:r>
              <w:rPr>
                <w:spacing w:val="-5"/>
              </w:rPr>
              <w:t xml:space="preserve"> </w:t>
            </w:r>
            <w:r>
              <w:t xml:space="preserve">in </w:t>
            </w:r>
            <w:r>
              <w:rPr>
                <w:spacing w:val="-4"/>
              </w:rPr>
              <w:t>recycled</w:t>
            </w:r>
            <w:r>
              <w:rPr>
                <w:spacing w:val="-12"/>
              </w:rPr>
              <w:t xml:space="preserve"> </w:t>
            </w:r>
            <w:r>
              <w:rPr>
                <w:spacing w:val="-4"/>
              </w:rPr>
              <w:t>waters.</w:t>
            </w:r>
            <w:r>
              <w:rPr>
                <w:spacing w:val="-10"/>
              </w:rPr>
              <w:t xml:space="preserve"> </w:t>
            </w:r>
            <w:r>
              <w:rPr>
                <w:spacing w:val="-4"/>
              </w:rPr>
              <w:t>Smart</w:t>
            </w:r>
            <w:r>
              <w:rPr>
                <w:spacing w:val="-10"/>
              </w:rPr>
              <w:t xml:space="preserve"> </w:t>
            </w:r>
            <w:r>
              <w:rPr>
                <w:spacing w:val="-4"/>
              </w:rPr>
              <w:t>Water</w:t>
            </w:r>
            <w:r>
              <w:rPr>
                <w:spacing w:val="-10"/>
              </w:rPr>
              <w:t xml:space="preserve"> </w:t>
            </w:r>
            <w:r>
              <w:rPr>
                <w:spacing w:val="-4"/>
              </w:rPr>
              <w:t>Fund</w:t>
            </w:r>
            <w:r>
              <w:rPr>
                <w:spacing w:val="-10"/>
              </w:rPr>
              <w:t xml:space="preserve"> </w:t>
            </w:r>
            <w:r>
              <w:rPr>
                <w:spacing w:val="-4"/>
              </w:rPr>
              <w:t>Project</w:t>
            </w:r>
            <w:r>
              <w:rPr>
                <w:spacing w:val="-10"/>
              </w:rPr>
              <w:t xml:space="preserve"> </w:t>
            </w:r>
            <w:r>
              <w:rPr>
                <w:spacing w:val="-4"/>
              </w:rPr>
              <w:t>SWF62M-2114,</w:t>
            </w:r>
            <w:r>
              <w:rPr>
                <w:spacing w:val="-10"/>
              </w:rPr>
              <w:t xml:space="preserve"> </w:t>
            </w:r>
            <w:r>
              <w:rPr>
                <w:spacing w:val="-4"/>
              </w:rPr>
              <w:t>Smart</w:t>
            </w:r>
            <w:r>
              <w:rPr>
                <w:spacing w:val="-10"/>
              </w:rPr>
              <w:t xml:space="preserve"> </w:t>
            </w:r>
            <w:r>
              <w:rPr>
                <w:spacing w:val="-4"/>
              </w:rPr>
              <w:t>Water</w:t>
            </w:r>
            <w:r>
              <w:rPr>
                <w:spacing w:val="-10"/>
              </w:rPr>
              <w:t xml:space="preserve"> </w:t>
            </w:r>
            <w:r>
              <w:rPr>
                <w:spacing w:val="-4"/>
              </w:rPr>
              <w:t>Fund,</w:t>
            </w:r>
            <w:r>
              <w:rPr>
                <w:spacing w:val="-10"/>
              </w:rPr>
              <w:t xml:space="preserve"> </w:t>
            </w:r>
            <w:r>
              <w:rPr>
                <w:spacing w:val="-4"/>
              </w:rPr>
              <w:t>Melbourne,</w:t>
            </w:r>
            <w:r>
              <w:rPr>
                <w:spacing w:val="-10"/>
              </w:rPr>
              <w:t xml:space="preserve"> </w:t>
            </w:r>
            <w:r>
              <w:rPr>
                <w:spacing w:val="-4"/>
              </w:rPr>
              <w:t>Australia.</w:t>
            </w:r>
          </w:p>
          <w:p w14:paraId="4C91C97E" w14:textId="77777777" w:rsidR="00E10217" w:rsidRDefault="00E10217" w:rsidP="00E10217">
            <w:pPr>
              <w:pStyle w:val="BodyText"/>
              <w:spacing w:before="114" w:line="252" w:lineRule="auto"/>
              <w:ind w:right="755"/>
            </w:pPr>
            <w:r>
              <w:t>Kirmeyer</w:t>
            </w:r>
            <w:r>
              <w:rPr>
                <w:spacing w:val="-9"/>
              </w:rPr>
              <w:t xml:space="preserve"> </w:t>
            </w:r>
            <w:r>
              <w:t>GJ</w:t>
            </w:r>
            <w:r>
              <w:rPr>
                <w:spacing w:val="-9"/>
              </w:rPr>
              <w:t xml:space="preserve"> </w:t>
            </w:r>
            <w:r>
              <w:t>(2000).</w:t>
            </w:r>
            <w:r>
              <w:rPr>
                <w:spacing w:val="-9"/>
              </w:rPr>
              <w:t xml:space="preserve"> </w:t>
            </w:r>
            <w:r>
              <w:t>Guidance</w:t>
            </w:r>
            <w:r>
              <w:rPr>
                <w:spacing w:val="-9"/>
              </w:rPr>
              <w:t xml:space="preserve"> </w:t>
            </w:r>
            <w:r>
              <w:t>manual</w:t>
            </w:r>
            <w:r>
              <w:rPr>
                <w:spacing w:val="-9"/>
              </w:rPr>
              <w:t xml:space="preserve"> </w:t>
            </w:r>
            <w:r>
              <w:t>for</w:t>
            </w:r>
            <w:r>
              <w:rPr>
                <w:spacing w:val="-9"/>
              </w:rPr>
              <w:t xml:space="preserve"> </w:t>
            </w:r>
            <w:r>
              <w:t>maintaining</w:t>
            </w:r>
            <w:r>
              <w:rPr>
                <w:spacing w:val="-9"/>
              </w:rPr>
              <w:t xml:space="preserve"> </w:t>
            </w:r>
            <w:r>
              <w:t>distribution</w:t>
            </w:r>
            <w:r>
              <w:rPr>
                <w:spacing w:val="-9"/>
              </w:rPr>
              <w:t xml:space="preserve"> </w:t>
            </w:r>
            <w:r>
              <w:t>system</w:t>
            </w:r>
            <w:r>
              <w:rPr>
                <w:spacing w:val="-9"/>
              </w:rPr>
              <w:t xml:space="preserve"> </w:t>
            </w:r>
            <w:r>
              <w:t>water</w:t>
            </w:r>
            <w:r>
              <w:rPr>
                <w:spacing w:val="-9"/>
              </w:rPr>
              <w:t xml:space="preserve"> </w:t>
            </w:r>
            <w:r>
              <w:t>quality, American Water Works Association. Denver, United States of America.</w:t>
            </w:r>
          </w:p>
          <w:p w14:paraId="0FEBC26A" w14:textId="77777777" w:rsidR="00E10217" w:rsidRDefault="00E10217" w:rsidP="00E10217">
            <w:pPr>
              <w:pStyle w:val="BodyText"/>
              <w:spacing w:before="114" w:line="252" w:lineRule="auto"/>
              <w:ind w:right="755"/>
            </w:pPr>
            <w:r w:rsidRPr="00691132">
              <w:rPr>
                <w:strike/>
              </w:rPr>
              <w:t>LeChevallier</w:t>
            </w:r>
            <w:r w:rsidRPr="00691132">
              <w:rPr>
                <w:strike/>
                <w:spacing w:val="-11"/>
              </w:rPr>
              <w:t xml:space="preserve"> </w:t>
            </w:r>
            <w:r w:rsidRPr="00691132">
              <w:rPr>
                <w:strike/>
              </w:rPr>
              <w:t>MW,</w:t>
            </w:r>
            <w:r w:rsidRPr="00691132">
              <w:rPr>
                <w:strike/>
                <w:spacing w:val="-11"/>
              </w:rPr>
              <w:t xml:space="preserve"> </w:t>
            </w:r>
            <w:r w:rsidRPr="00691132">
              <w:rPr>
                <w:strike/>
              </w:rPr>
              <w:t>Au</w:t>
            </w:r>
            <w:r w:rsidRPr="00691132">
              <w:rPr>
                <w:strike/>
                <w:spacing w:val="-11"/>
              </w:rPr>
              <w:t xml:space="preserve"> </w:t>
            </w:r>
            <w:r w:rsidRPr="00691132">
              <w:rPr>
                <w:strike/>
              </w:rPr>
              <w:t>K-K</w:t>
            </w:r>
            <w:r w:rsidRPr="00691132">
              <w:rPr>
                <w:strike/>
                <w:spacing w:val="-11"/>
              </w:rPr>
              <w:t xml:space="preserve"> </w:t>
            </w:r>
            <w:r w:rsidRPr="00691132">
              <w:rPr>
                <w:strike/>
              </w:rPr>
              <w:t>(2004).</w:t>
            </w:r>
            <w:r w:rsidRPr="00691132">
              <w:rPr>
                <w:strike/>
                <w:spacing w:val="-11"/>
              </w:rPr>
              <w:t xml:space="preserve"> </w:t>
            </w:r>
            <w:r w:rsidRPr="00691132">
              <w:rPr>
                <w:strike/>
              </w:rPr>
              <w:t>Water</w:t>
            </w:r>
            <w:r w:rsidRPr="00691132">
              <w:rPr>
                <w:strike/>
                <w:spacing w:val="-11"/>
              </w:rPr>
              <w:t xml:space="preserve"> </w:t>
            </w:r>
            <w:r w:rsidRPr="00691132">
              <w:rPr>
                <w:strike/>
              </w:rPr>
              <w:t>treatment</w:t>
            </w:r>
            <w:r w:rsidRPr="00691132">
              <w:rPr>
                <w:strike/>
                <w:spacing w:val="-11"/>
              </w:rPr>
              <w:t xml:space="preserve"> </w:t>
            </w:r>
            <w:r w:rsidRPr="00691132">
              <w:rPr>
                <w:strike/>
              </w:rPr>
              <w:t>and</w:t>
            </w:r>
            <w:r w:rsidRPr="00691132">
              <w:rPr>
                <w:strike/>
                <w:spacing w:val="-11"/>
              </w:rPr>
              <w:t xml:space="preserve"> </w:t>
            </w:r>
            <w:r w:rsidRPr="00691132">
              <w:rPr>
                <w:strike/>
              </w:rPr>
              <w:t>pathogen</w:t>
            </w:r>
            <w:r w:rsidRPr="00691132">
              <w:rPr>
                <w:strike/>
                <w:spacing w:val="-11"/>
              </w:rPr>
              <w:t xml:space="preserve"> </w:t>
            </w:r>
            <w:r w:rsidRPr="00691132">
              <w:rPr>
                <w:strike/>
              </w:rPr>
              <w:t>control.</w:t>
            </w:r>
            <w:r w:rsidRPr="00691132">
              <w:rPr>
                <w:strike/>
                <w:spacing w:val="-11"/>
              </w:rPr>
              <w:t xml:space="preserve"> </w:t>
            </w:r>
            <w:r w:rsidRPr="00691132">
              <w:rPr>
                <w:strike/>
              </w:rPr>
              <w:t>World</w:t>
            </w:r>
            <w:r w:rsidRPr="00691132">
              <w:rPr>
                <w:strike/>
                <w:spacing w:val="-11"/>
              </w:rPr>
              <w:t xml:space="preserve"> </w:t>
            </w:r>
            <w:r w:rsidRPr="00691132">
              <w:rPr>
                <w:strike/>
              </w:rPr>
              <w:t>Health Organization, Geneva, Switzerland.</w:t>
            </w:r>
          </w:p>
          <w:p w14:paraId="628E159A" w14:textId="77777777" w:rsidR="00E10217" w:rsidRDefault="00E10217" w:rsidP="00E10217">
            <w:pPr>
              <w:pStyle w:val="BodyText"/>
              <w:spacing w:before="114" w:line="252" w:lineRule="auto"/>
              <w:ind w:right="755"/>
            </w:pPr>
            <w:r w:rsidRPr="00691132">
              <w:rPr>
                <w:highlight w:val="yellow"/>
              </w:rPr>
              <w:t xml:space="preserve">LeChevallier MW, Prosser T, Stevens M (2024). Opportunistic pathogens in drinking water distribution systems – A review. </w:t>
            </w:r>
            <w:r w:rsidRPr="00691132">
              <w:rPr>
                <w:i/>
                <w:iCs/>
                <w:highlight w:val="yellow"/>
              </w:rPr>
              <w:t>Microorganisms</w:t>
            </w:r>
            <w:r w:rsidRPr="00691132">
              <w:rPr>
                <w:highlight w:val="yellow"/>
              </w:rPr>
              <w:t xml:space="preserve"> 12(5):916.</w:t>
            </w:r>
            <w:r>
              <w:t>Martel K, Kirmeyer G, Hanson A, Stevens M, Mullenger J, Deere D (2006). Application of HACCP for distribution system protection, American Water Works Association. Denver, United States of America.</w:t>
            </w:r>
          </w:p>
          <w:p w14:paraId="7FDF9E84" w14:textId="77777777" w:rsidR="00E10217" w:rsidRPr="00691132" w:rsidRDefault="00E10217" w:rsidP="00E10217">
            <w:pPr>
              <w:pStyle w:val="BodyText"/>
              <w:spacing w:before="114" w:line="252" w:lineRule="auto"/>
              <w:ind w:right="755"/>
              <w:rPr>
                <w:highlight w:val="yellow"/>
                <w:lang w:val="en-AU"/>
              </w:rPr>
            </w:pPr>
            <w:r w:rsidRPr="00691132">
              <w:rPr>
                <w:highlight w:val="yellow"/>
                <w:lang w:val="en-AU"/>
              </w:rPr>
              <w:t xml:space="preserve">Miller HC, Morgan MJ, Walsh T, Wylie JT, Kaksonen AH, Puzon GJ (2018). Preferential feeding in Naegleria fowleri; intracellular bacteria isolated from amoebae in operational drinking water distribution systems. </w:t>
            </w:r>
            <w:r w:rsidRPr="00691132">
              <w:rPr>
                <w:i/>
                <w:iCs/>
                <w:highlight w:val="yellow"/>
                <w:lang w:val="en-AU"/>
              </w:rPr>
              <w:t>Water Research</w:t>
            </w:r>
            <w:r w:rsidRPr="00691132">
              <w:rPr>
                <w:highlight w:val="yellow"/>
                <w:lang w:val="en-AU"/>
              </w:rPr>
              <w:t xml:space="preserve"> 141:126–134.</w:t>
            </w:r>
          </w:p>
          <w:p w14:paraId="40D12B89" w14:textId="77777777" w:rsidR="00E10217" w:rsidRPr="00691132" w:rsidRDefault="00E10217" w:rsidP="00E10217">
            <w:pPr>
              <w:pStyle w:val="BodyText"/>
              <w:spacing w:before="114" w:line="252" w:lineRule="auto"/>
              <w:ind w:right="755"/>
              <w:rPr>
                <w:highlight w:val="yellow"/>
                <w:lang w:val="en-AU"/>
              </w:rPr>
            </w:pPr>
            <w:r w:rsidRPr="00691132">
              <w:rPr>
                <w:highlight w:val="yellow"/>
                <w:lang w:val="en-AU"/>
              </w:rPr>
              <w:t xml:space="preserve">Nanayakkara BS, O'Brien CL, Gordon DM (2019). Diversity and distribution of Klebsiella capsules in Escherichia coli. </w:t>
            </w:r>
            <w:r w:rsidRPr="00691132">
              <w:rPr>
                <w:i/>
                <w:iCs/>
                <w:highlight w:val="yellow"/>
                <w:lang w:val="en-AU"/>
              </w:rPr>
              <w:t>Environmental Microbiology Reports</w:t>
            </w:r>
            <w:r w:rsidRPr="00691132">
              <w:rPr>
                <w:highlight w:val="yellow"/>
                <w:lang w:val="en-AU"/>
              </w:rPr>
              <w:t xml:space="preserve"> 11:107–117.</w:t>
            </w:r>
          </w:p>
          <w:p w14:paraId="337FEABB" w14:textId="77777777" w:rsidR="00E10217" w:rsidRDefault="00E10217" w:rsidP="00E10217">
            <w:pPr>
              <w:pStyle w:val="BodyText"/>
              <w:spacing w:before="114" w:line="252" w:lineRule="auto"/>
              <w:ind w:right="755"/>
              <w:rPr>
                <w:lang w:val="en-AU"/>
              </w:rPr>
            </w:pPr>
            <w:r w:rsidRPr="00691132">
              <w:rPr>
                <w:highlight w:val="yellow"/>
                <w:lang w:val="en-AU"/>
              </w:rPr>
              <w:t xml:space="preserve">Nisar MA, Ross KE, Brown MH, Bentham R, Hinds J, Whiley H (2022). Molecular screening and characterization of Legionella pneumophila associated free-living amoebae in domestic and hospital water systems. </w:t>
            </w:r>
            <w:r w:rsidRPr="00691132">
              <w:rPr>
                <w:i/>
                <w:iCs/>
                <w:highlight w:val="yellow"/>
                <w:lang w:val="en-AU"/>
              </w:rPr>
              <w:t>Water Research</w:t>
            </w:r>
            <w:r w:rsidRPr="00691132">
              <w:rPr>
                <w:highlight w:val="yellow"/>
                <w:lang w:val="en-AU"/>
              </w:rPr>
              <w:t xml:space="preserve"> 226:119238.</w:t>
            </w:r>
          </w:p>
          <w:p w14:paraId="4D5CD81B" w14:textId="77777777" w:rsidR="00E10217" w:rsidRDefault="00E10217" w:rsidP="00E10217">
            <w:pPr>
              <w:pStyle w:val="BodyText"/>
              <w:spacing w:before="114" w:line="252" w:lineRule="auto"/>
              <w:ind w:right="755"/>
              <w:rPr>
                <w:i/>
              </w:rPr>
            </w:pPr>
            <w:r w:rsidRPr="00691132">
              <w:rPr>
                <w:lang w:val="en-AU"/>
              </w:rPr>
              <w:t>NRMMC</w:t>
            </w:r>
            <w:r>
              <w:t xml:space="preserve"> (National Resource Management Ministerial Council), EPHC (Environment Protection and</w:t>
            </w:r>
            <w:r>
              <w:rPr>
                <w:spacing w:val="-4"/>
              </w:rPr>
              <w:t xml:space="preserve"> </w:t>
            </w:r>
            <w:r>
              <w:t>Heritage</w:t>
            </w:r>
            <w:r>
              <w:rPr>
                <w:spacing w:val="-4"/>
              </w:rPr>
              <w:t xml:space="preserve"> </w:t>
            </w:r>
            <w:r>
              <w:t>Council)</w:t>
            </w:r>
            <w:r>
              <w:rPr>
                <w:spacing w:val="-4"/>
              </w:rPr>
              <w:t xml:space="preserve"> </w:t>
            </w:r>
            <w:r>
              <w:t>and</w:t>
            </w:r>
            <w:r>
              <w:rPr>
                <w:spacing w:val="-4"/>
              </w:rPr>
              <w:t xml:space="preserve"> </w:t>
            </w:r>
            <w:r>
              <w:t>AHMC</w:t>
            </w:r>
            <w:r>
              <w:rPr>
                <w:spacing w:val="-4"/>
              </w:rPr>
              <w:t xml:space="preserve"> </w:t>
            </w:r>
            <w:r>
              <w:t>(Australian</w:t>
            </w:r>
            <w:r>
              <w:rPr>
                <w:spacing w:val="-4"/>
              </w:rPr>
              <w:t xml:space="preserve"> </w:t>
            </w:r>
            <w:r>
              <w:t>Health</w:t>
            </w:r>
            <w:r>
              <w:rPr>
                <w:spacing w:val="-4"/>
              </w:rPr>
              <w:t xml:space="preserve"> </w:t>
            </w:r>
            <w:r>
              <w:t>Ministers’</w:t>
            </w:r>
            <w:r>
              <w:rPr>
                <w:spacing w:val="-4"/>
              </w:rPr>
              <w:t xml:space="preserve"> </w:t>
            </w:r>
            <w:r>
              <w:t>Conference)</w:t>
            </w:r>
            <w:r>
              <w:rPr>
                <w:spacing w:val="-4"/>
              </w:rPr>
              <w:t xml:space="preserve"> </w:t>
            </w:r>
            <w:r>
              <w:t>(2006).</w:t>
            </w:r>
            <w:r>
              <w:rPr>
                <w:spacing w:val="-4"/>
              </w:rPr>
              <w:t xml:space="preserve"> </w:t>
            </w:r>
            <w:r>
              <w:t>Australian Guidelines for Water Recycling: Managing health and environmental risks (Phase 1).</w:t>
            </w:r>
            <w:r>
              <w:rPr>
                <w:spacing w:val="-1"/>
              </w:rPr>
              <w:t xml:space="preserve"> </w:t>
            </w:r>
            <w:r>
              <w:rPr>
                <w:i/>
              </w:rPr>
              <w:t>Note that this</w:t>
            </w:r>
            <w:r>
              <w:rPr>
                <w:i/>
                <w:spacing w:val="-7"/>
              </w:rPr>
              <w:t xml:space="preserve"> </w:t>
            </w:r>
            <w:r>
              <w:rPr>
                <w:i/>
              </w:rPr>
              <w:t>publication</w:t>
            </w:r>
            <w:r>
              <w:rPr>
                <w:i/>
                <w:spacing w:val="-7"/>
              </w:rPr>
              <w:t xml:space="preserve"> </w:t>
            </w:r>
            <w:r>
              <w:rPr>
                <w:i/>
              </w:rPr>
              <w:t>is</w:t>
            </w:r>
            <w:r>
              <w:rPr>
                <w:i/>
                <w:spacing w:val="-6"/>
              </w:rPr>
              <w:t xml:space="preserve"> </w:t>
            </w:r>
            <w:r>
              <w:rPr>
                <w:i/>
              </w:rPr>
              <w:t>under</w:t>
            </w:r>
            <w:r>
              <w:rPr>
                <w:i/>
                <w:spacing w:val="-7"/>
              </w:rPr>
              <w:t xml:space="preserve"> </w:t>
            </w:r>
            <w:r>
              <w:rPr>
                <w:i/>
              </w:rPr>
              <w:t>revision</w:t>
            </w:r>
            <w:r>
              <w:rPr>
                <w:i/>
                <w:spacing w:val="-7"/>
              </w:rPr>
              <w:t xml:space="preserve"> </w:t>
            </w:r>
            <w:r>
              <w:rPr>
                <w:i/>
              </w:rPr>
              <w:t>by</w:t>
            </w:r>
            <w:r>
              <w:rPr>
                <w:i/>
                <w:spacing w:val="-6"/>
              </w:rPr>
              <w:t xml:space="preserve"> </w:t>
            </w:r>
            <w:r>
              <w:rPr>
                <w:i/>
              </w:rPr>
              <w:t>the</w:t>
            </w:r>
            <w:r>
              <w:rPr>
                <w:i/>
                <w:spacing w:val="-7"/>
              </w:rPr>
              <w:t xml:space="preserve"> </w:t>
            </w:r>
            <w:r>
              <w:rPr>
                <w:i/>
              </w:rPr>
              <w:t>Environmental</w:t>
            </w:r>
            <w:r>
              <w:rPr>
                <w:i/>
                <w:spacing w:val="-7"/>
              </w:rPr>
              <w:t xml:space="preserve"> </w:t>
            </w:r>
            <w:r>
              <w:rPr>
                <w:i/>
              </w:rPr>
              <w:t>Health</w:t>
            </w:r>
            <w:r>
              <w:rPr>
                <w:i/>
                <w:spacing w:val="-6"/>
              </w:rPr>
              <w:t xml:space="preserve"> </w:t>
            </w:r>
            <w:r>
              <w:rPr>
                <w:i/>
              </w:rPr>
              <w:t>Standing</w:t>
            </w:r>
            <w:r>
              <w:rPr>
                <w:i/>
                <w:spacing w:val="-7"/>
              </w:rPr>
              <w:t xml:space="preserve"> </w:t>
            </w:r>
            <w:r>
              <w:rPr>
                <w:i/>
              </w:rPr>
              <w:t>Committee</w:t>
            </w:r>
            <w:r>
              <w:rPr>
                <w:i/>
                <w:spacing w:val="-7"/>
              </w:rPr>
              <w:t xml:space="preserve"> </w:t>
            </w:r>
            <w:r>
              <w:rPr>
                <w:i/>
                <w:spacing w:val="-2"/>
              </w:rPr>
              <w:t>(enHealth).</w:t>
            </w:r>
          </w:p>
          <w:p w14:paraId="7DDB6B48" w14:textId="77777777" w:rsidR="00E10217" w:rsidRDefault="00E10217" w:rsidP="00E10217">
            <w:pPr>
              <w:pStyle w:val="BodyText"/>
              <w:spacing w:before="116" w:line="252" w:lineRule="auto"/>
              <w:ind w:right="142"/>
            </w:pPr>
            <w:r>
              <w:t>NRMMC (National Resource Management Ministerial Council), EPHC (Environment Protection and Heritage Council) and NHMRC (National Health and Medical Research Council) (2008). Australian</w:t>
            </w:r>
            <w:r>
              <w:rPr>
                <w:spacing w:val="-8"/>
              </w:rPr>
              <w:t xml:space="preserve"> </w:t>
            </w:r>
            <w:r>
              <w:t>Guidelines</w:t>
            </w:r>
            <w:r>
              <w:rPr>
                <w:spacing w:val="-8"/>
              </w:rPr>
              <w:t xml:space="preserve"> </w:t>
            </w:r>
            <w:r>
              <w:t>for</w:t>
            </w:r>
            <w:r>
              <w:rPr>
                <w:spacing w:val="-8"/>
              </w:rPr>
              <w:t xml:space="preserve"> </w:t>
            </w:r>
            <w:r>
              <w:t>Water</w:t>
            </w:r>
            <w:r>
              <w:rPr>
                <w:spacing w:val="-9"/>
              </w:rPr>
              <w:t xml:space="preserve"> </w:t>
            </w:r>
            <w:r>
              <w:t>Recycling:</w:t>
            </w:r>
            <w:r>
              <w:rPr>
                <w:spacing w:val="-8"/>
              </w:rPr>
              <w:t xml:space="preserve"> </w:t>
            </w:r>
            <w:r>
              <w:t>Augmentation</w:t>
            </w:r>
            <w:r>
              <w:rPr>
                <w:spacing w:val="-8"/>
              </w:rPr>
              <w:t xml:space="preserve"> </w:t>
            </w:r>
            <w:r>
              <w:t>of</w:t>
            </w:r>
            <w:r>
              <w:rPr>
                <w:spacing w:val="-8"/>
              </w:rPr>
              <w:t xml:space="preserve"> </w:t>
            </w:r>
            <w:r>
              <w:t>Drinking</w:t>
            </w:r>
            <w:r>
              <w:rPr>
                <w:spacing w:val="-9"/>
              </w:rPr>
              <w:t xml:space="preserve"> </w:t>
            </w:r>
            <w:r>
              <w:t>Water</w:t>
            </w:r>
            <w:r>
              <w:rPr>
                <w:spacing w:val="-8"/>
              </w:rPr>
              <w:t xml:space="preserve"> </w:t>
            </w:r>
            <w:r>
              <w:t>Supplies</w:t>
            </w:r>
            <w:r>
              <w:rPr>
                <w:spacing w:val="-8"/>
              </w:rPr>
              <w:t xml:space="preserve"> </w:t>
            </w:r>
            <w:r>
              <w:t>(Phase</w:t>
            </w:r>
            <w:r>
              <w:rPr>
                <w:spacing w:val="-8"/>
              </w:rPr>
              <w:t xml:space="preserve"> </w:t>
            </w:r>
            <w:r>
              <w:t>2). Australian Government, Canberra.</w:t>
            </w:r>
          </w:p>
          <w:p w14:paraId="65AFA370" w14:textId="77777777" w:rsidR="00E10217" w:rsidRDefault="00E10217" w:rsidP="00E10217">
            <w:pPr>
              <w:pStyle w:val="BodyText"/>
              <w:spacing w:before="116" w:line="252" w:lineRule="auto"/>
              <w:ind w:right="142"/>
            </w:pPr>
            <w:r>
              <w:t xml:space="preserve">Petterson S, Roser D, Deere D (2015). Characterizing the concentration of </w:t>
            </w:r>
            <w:r>
              <w:rPr>
                <w:i/>
              </w:rPr>
              <w:t xml:space="preserve">Cryptosporidium </w:t>
            </w:r>
            <w:r>
              <w:t>in Australian</w:t>
            </w:r>
            <w:r>
              <w:rPr>
                <w:spacing w:val="-7"/>
              </w:rPr>
              <w:t xml:space="preserve"> </w:t>
            </w:r>
            <w:r>
              <w:t>surface</w:t>
            </w:r>
            <w:r>
              <w:rPr>
                <w:spacing w:val="-7"/>
              </w:rPr>
              <w:t xml:space="preserve"> </w:t>
            </w:r>
            <w:r>
              <w:t>waters</w:t>
            </w:r>
            <w:r>
              <w:rPr>
                <w:spacing w:val="-7"/>
              </w:rPr>
              <w:t xml:space="preserve"> </w:t>
            </w:r>
            <w:r>
              <w:t>for</w:t>
            </w:r>
            <w:r>
              <w:rPr>
                <w:spacing w:val="-7"/>
              </w:rPr>
              <w:t xml:space="preserve"> </w:t>
            </w:r>
            <w:r>
              <w:t>setting</w:t>
            </w:r>
            <w:r>
              <w:rPr>
                <w:spacing w:val="-7"/>
              </w:rPr>
              <w:t xml:space="preserve"> </w:t>
            </w:r>
            <w:r>
              <w:t>health-based</w:t>
            </w:r>
            <w:r>
              <w:rPr>
                <w:spacing w:val="-7"/>
              </w:rPr>
              <w:t xml:space="preserve"> </w:t>
            </w:r>
            <w:r>
              <w:t>targets</w:t>
            </w:r>
            <w:r>
              <w:rPr>
                <w:spacing w:val="-7"/>
              </w:rPr>
              <w:t xml:space="preserve"> </w:t>
            </w:r>
            <w:r>
              <w:t>for</w:t>
            </w:r>
            <w:r>
              <w:rPr>
                <w:spacing w:val="-7"/>
              </w:rPr>
              <w:t xml:space="preserve"> </w:t>
            </w:r>
            <w:r>
              <w:t>drinking</w:t>
            </w:r>
            <w:r>
              <w:rPr>
                <w:spacing w:val="-7"/>
              </w:rPr>
              <w:t xml:space="preserve"> </w:t>
            </w:r>
            <w:r>
              <w:t>water</w:t>
            </w:r>
            <w:r>
              <w:rPr>
                <w:spacing w:val="-7"/>
              </w:rPr>
              <w:t xml:space="preserve"> </w:t>
            </w:r>
            <w:r>
              <w:t>treatment.</w:t>
            </w:r>
            <w:r>
              <w:rPr>
                <w:spacing w:val="-8"/>
              </w:rPr>
              <w:t xml:space="preserve"> </w:t>
            </w:r>
            <w:r>
              <w:rPr>
                <w:i/>
              </w:rPr>
              <w:t xml:space="preserve">Journal of water and health </w:t>
            </w:r>
            <w:r>
              <w:t>13(3): 879-896.</w:t>
            </w:r>
          </w:p>
          <w:p w14:paraId="1E1DEA50" w14:textId="77777777" w:rsidR="00E10217" w:rsidRDefault="00E10217" w:rsidP="00E10217">
            <w:pPr>
              <w:pStyle w:val="BodyText"/>
              <w:spacing w:before="116" w:line="252" w:lineRule="auto"/>
              <w:ind w:right="142"/>
            </w:pPr>
          </w:p>
          <w:p w14:paraId="7CB2C4BE" w14:textId="77777777" w:rsidR="00E10217" w:rsidRDefault="00E10217" w:rsidP="00E10217">
            <w:pPr>
              <w:pStyle w:val="BodyText"/>
            </w:pPr>
            <w:r w:rsidRPr="00691132">
              <w:rPr>
                <w:highlight w:val="yellow"/>
              </w:rPr>
              <w:t xml:space="preserve">Proctor C, Garner E, Hamilton KA, Ashbolt NJ, Caverly LJ, Falkinham III JO, Haas CN, Prevost M, Prevots DR, Pruden A, Raskin L </w:t>
            </w:r>
            <w:r w:rsidRPr="00691132">
              <w:rPr>
                <w:highlight w:val="yellow"/>
              </w:rPr>
              <w:lastRenderedPageBreak/>
              <w:t xml:space="preserve">(2022). Tenets of a holistic approach to drinking water-associated pathogen research, management, and communication. </w:t>
            </w:r>
            <w:r w:rsidRPr="00691132">
              <w:rPr>
                <w:i/>
                <w:iCs/>
                <w:highlight w:val="yellow"/>
              </w:rPr>
              <w:t>Water Research</w:t>
            </w:r>
            <w:r w:rsidRPr="00691132">
              <w:rPr>
                <w:highlight w:val="yellow"/>
              </w:rPr>
              <w:t xml:space="preserve"> 211:117997.</w:t>
            </w:r>
          </w:p>
          <w:p w14:paraId="7132AA60" w14:textId="77777777" w:rsidR="00E10217" w:rsidRDefault="00E10217" w:rsidP="00E10217">
            <w:pPr>
              <w:pStyle w:val="BodyText"/>
            </w:pPr>
          </w:p>
          <w:p w14:paraId="3FBF20BB" w14:textId="77777777" w:rsidR="00E10217" w:rsidRDefault="00E10217" w:rsidP="00E10217">
            <w:pPr>
              <w:pStyle w:val="BodyText"/>
            </w:pPr>
            <w:r>
              <w:t>Regli</w:t>
            </w:r>
            <w:r w:rsidRPr="00E637E4">
              <w:t xml:space="preserve"> </w:t>
            </w:r>
            <w:r>
              <w:t>S,</w:t>
            </w:r>
            <w:r w:rsidRPr="00E637E4">
              <w:t xml:space="preserve"> </w:t>
            </w:r>
            <w:r>
              <w:t>Rose</w:t>
            </w:r>
            <w:r w:rsidRPr="00E637E4">
              <w:t xml:space="preserve"> </w:t>
            </w:r>
            <w:r>
              <w:t>JB,</w:t>
            </w:r>
            <w:r w:rsidRPr="00E637E4">
              <w:t xml:space="preserve"> </w:t>
            </w:r>
            <w:r>
              <w:t>Haas</w:t>
            </w:r>
            <w:r w:rsidRPr="00E637E4">
              <w:t xml:space="preserve"> </w:t>
            </w:r>
            <w:r>
              <w:t>CN,</w:t>
            </w:r>
            <w:r w:rsidRPr="00E637E4">
              <w:t xml:space="preserve"> </w:t>
            </w:r>
            <w:r>
              <w:t>Gerba</w:t>
            </w:r>
            <w:r w:rsidRPr="00E637E4">
              <w:t xml:space="preserve"> </w:t>
            </w:r>
            <w:r>
              <w:t>CP</w:t>
            </w:r>
            <w:r w:rsidRPr="00E637E4">
              <w:t xml:space="preserve"> </w:t>
            </w:r>
            <w:r>
              <w:t>(1991).</w:t>
            </w:r>
            <w:r w:rsidRPr="00E637E4">
              <w:t xml:space="preserve"> </w:t>
            </w:r>
            <w:r>
              <w:t>Modeling</w:t>
            </w:r>
            <w:r w:rsidRPr="00E637E4">
              <w:t xml:space="preserve"> </w:t>
            </w:r>
            <w:r>
              <w:t>the</w:t>
            </w:r>
            <w:r w:rsidRPr="00E637E4">
              <w:t xml:space="preserve"> </w:t>
            </w:r>
            <w:r>
              <w:t>risk</w:t>
            </w:r>
            <w:r w:rsidRPr="00E637E4">
              <w:t xml:space="preserve"> </w:t>
            </w:r>
            <w:r>
              <w:t>from</w:t>
            </w:r>
            <w:r w:rsidRPr="00E637E4">
              <w:t xml:space="preserve"> </w:t>
            </w:r>
            <w:r w:rsidRPr="00E637E4">
              <w:rPr>
                <w:i/>
                <w:iCs/>
              </w:rPr>
              <w:t>Giardia</w:t>
            </w:r>
            <w:r w:rsidRPr="00E637E4">
              <w:t xml:space="preserve"> </w:t>
            </w:r>
            <w:r>
              <w:t>and</w:t>
            </w:r>
            <w:r w:rsidRPr="00E637E4">
              <w:t xml:space="preserve"> </w:t>
            </w:r>
            <w:r>
              <w:t>viruses</w:t>
            </w:r>
            <w:r w:rsidRPr="00E637E4">
              <w:t xml:space="preserve"> in</w:t>
            </w:r>
          </w:p>
          <w:p w14:paraId="22578984" w14:textId="77777777" w:rsidR="00E10217" w:rsidRDefault="00E10217" w:rsidP="00E10217">
            <w:pPr>
              <w:ind w:left="142"/>
              <w:rPr>
                <w:sz w:val="19"/>
              </w:rPr>
            </w:pPr>
            <w:r>
              <w:rPr>
                <w:sz w:val="19"/>
              </w:rPr>
              <w:t>drinking</w:t>
            </w:r>
            <w:r w:rsidRPr="00E637E4">
              <w:rPr>
                <w:sz w:val="19"/>
                <w:szCs w:val="19"/>
              </w:rPr>
              <w:t xml:space="preserve"> </w:t>
            </w:r>
            <w:r>
              <w:rPr>
                <w:sz w:val="19"/>
              </w:rPr>
              <w:t>water.</w:t>
            </w:r>
            <w:r w:rsidRPr="00E637E4">
              <w:rPr>
                <w:sz w:val="19"/>
                <w:szCs w:val="19"/>
              </w:rPr>
              <w:t xml:space="preserve"> </w:t>
            </w:r>
            <w:r>
              <w:rPr>
                <w:i/>
                <w:sz w:val="19"/>
              </w:rPr>
              <w:t>Journal</w:t>
            </w:r>
            <w:r w:rsidRPr="00E637E4">
              <w:rPr>
                <w:i/>
                <w:iCs/>
                <w:sz w:val="19"/>
                <w:szCs w:val="19"/>
              </w:rPr>
              <w:t xml:space="preserve"> </w:t>
            </w:r>
            <w:r>
              <w:rPr>
                <w:i/>
                <w:sz w:val="19"/>
              </w:rPr>
              <w:t>of</w:t>
            </w:r>
            <w:r w:rsidRPr="00E637E4">
              <w:rPr>
                <w:i/>
                <w:iCs/>
                <w:sz w:val="19"/>
                <w:szCs w:val="19"/>
              </w:rPr>
              <w:t xml:space="preserve"> </w:t>
            </w:r>
            <w:r>
              <w:rPr>
                <w:i/>
                <w:sz w:val="19"/>
              </w:rPr>
              <w:t>American</w:t>
            </w:r>
            <w:r w:rsidRPr="00E637E4">
              <w:rPr>
                <w:i/>
                <w:iCs/>
                <w:sz w:val="19"/>
                <w:szCs w:val="19"/>
              </w:rPr>
              <w:t xml:space="preserve"> </w:t>
            </w:r>
            <w:r>
              <w:rPr>
                <w:i/>
                <w:sz w:val="19"/>
              </w:rPr>
              <w:t>Water</w:t>
            </w:r>
            <w:r w:rsidRPr="00E637E4">
              <w:rPr>
                <w:i/>
                <w:iCs/>
                <w:sz w:val="19"/>
                <w:szCs w:val="19"/>
              </w:rPr>
              <w:t xml:space="preserve"> </w:t>
            </w:r>
            <w:r>
              <w:rPr>
                <w:i/>
                <w:sz w:val="19"/>
              </w:rPr>
              <w:t>Works</w:t>
            </w:r>
            <w:r w:rsidRPr="00E637E4">
              <w:rPr>
                <w:i/>
                <w:iCs/>
                <w:sz w:val="19"/>
                <w:szCs w:val="19"/>
              </w:rPr>
              <w:t xml:space="preserve"> </w:t>
            </w:r>
            <w:r>
              <w:rPr>
                <w:i/>
                <w:sz w:val="19"/>
              </w:rPr>
              <w:t>Association</w:t>
            </w:r>
            <w:r w:rsidRPr="00E637E4">
              <w:rPr>
                <w:sz w:val="19"/>
                <w:szCs w:val="19"/>
              </w:rPr>
              <w:t xml:space="preserve"> </w:t>
            </w:r>
            <w:r>
              <w:rPr>
                <w:sz w:val="19"/>
              </w:rPr>
              <w:t>83(11):</w:t>
            </w:r>
            <w:r w:rsidRPr="00E637E4">
              <w:rPr>
                <w:sz w:val="19"/>
                <w:szCs w:val="19"/>
              </w:rPr>
              <w:t xml:space="preserve"> </w:t>
            </w:r>
            <w:r>
              <w:rPr>
                <w:sz w:val="19"/>
              </w:rPr>
              <w:t>76-</w:t>
            </w:r>
            <w:r w:rsidRPr="00E637E4">
              <w:rPr>
                <w:sz w:val="19"/>
                <w:szCs w:val="19"/>
              </w:rPr>
              <w:t>84.</w:t>
            </w:r>
          </w:p>
          <w:p w14:paraId="13434FCB" w14:textId="77777777" w:rsidR="00E10217" w:rsidRPr="00691132" w:rsidRDefault="00E10217" w:rsidP="00E10217">
            <w:pPr>
              <w:pStyle w:val="BodyText"/>
              <w:spacing w:before="126"/>
              <w:rPr>
                <w:highlight w:val="yellow"/>
                <w:lang w:val="en-AU"/>
              </w:rPr>
            </w:pPr>
            <w:r w:rsidRPr="00691132">
              <w:rPr>
                <w:highlight w:val="yellow"/>
                <w:lang w:val="en-AU"/>
              </w:rPr>
              <w:t>Roser DJ, Ashbolt NJ (2007). Source Water Quality Assessment and the Management of Pathogens in Surface Catchments and Aquifers. Research Report 29. CRC for Water Quality and Treatment, Salisbury, SA.</w:t>
            </w:r>
          </w:p>
          <w:p w14:paraId="1858D320" w14:textId="77777777" w:rsidR="00E10217" w:rsidRPr="00691132" w:rsidRDefault="00E10217" w:rsidP="00E10217">
            <w:pPr>
              <w:pStyle w:val="BodyText"/>
              <w:spacing w:before="126"/>
              <w:rPr>
                <w:highlight w:val="yellow"/>
                <w:lang w:val="en-AU"/>
              </w:rPr>
            </w:pPr>
            <w:r w:rsidRPr="00691132">
              <w:rPr>
                <w:highlight w:val="yellow"/>
                <w:lang w:val="en-AU"/>
              </w:rPr>
              <w:t xml:space="preserve">Sammon NB, Harrower KM, Fabbro LD, Reed RH (2010). Incidence and Distribution of Microfungi in a Treated Municipal Water Supply System in Sub-Tropical Australia. </w:t>
            </w:r>
            <w:r w:rsidRPr="00691132">
              <w:rPr>
                <w:i/>
                <w:iCs/>
                <w:highlight w:val="yellow"/>
                <w:lang w:val="en-AU"/>
              </w:rPr>
              <w:t>International Journal of Environmental Research and Public Health</w:t>
            </w:r>
            <w:r w:rsidRPr="00691132">
              <w:rPr>
                <w:highlight w:val="yellow"/>
                <w:lang w:val="en-AU"/>
              </w:rPr>
              <w:t xml:space="preserve"> 7(4):1597–1611. https://doi.org/10.3390/ijerph7041597</w:t>
            </w:r>
          </w:p>
          <w:p w14:paraId="22A824D4" w14:textId="77777777" w:rsidR="00E10217" w:rsidRPr="00691132" w:rsidRDefault="00E10217" w:rsidP="00E10217">
            <w:pPr>
              <w:pStyle w:val="BodyText"/>
              <w:spacing w:before="126"/>
              <w:rPr>
                <w:highlight w:val="yellow"/>
                <w:lang w:val="en-AU"/>
              </w:rPr>
            </w:pPr>
            <w:r w:rsidRPr="00691132">
              <w:rPr>
                <w:highlight w:val="yellow"/>
                <w:lang w:val="en-AU"/>
              </w:rPr>
              <w:t xml:space="preserve">Sammon NB, Harrower KM, Fabbro LD, Reed RH (2011). Three Potential Sources of Microfungi in a Treated Municipal Water Supply System in Sub-Tropical Australia. </w:t>
            </w:r>
            <w:r w:rsidRPr="00691132">
              <w:rPr>
                <w:i/>
                <w:iCs/>
                <w:highlight w:val="yellow"/>
                <w:lang w:val="en-AU"/>
              </w:rPr>
              <w:t>International Journal of Environmental Research and Public Health</w:t>
            </w:r>
            <w:r w:rsidRPr="00691132">
              <w:rPr>
                <w:highlight w:val="yellow"/>
                <w:lang w:val="en-AU"/>
              </w:rPr>
              <w:t xml:space="preserve"> 8(3):713–732. https://doi.org/10.3390/ijerph8030713</w:t>
            </w:r>
          </w:p>
          <w:p w14:paraId="2799A751" w14:textId="77777777" w:rsidR="00E10217" w:rsidRPr="00691132" w:rsidRDefault="00E10217" w:rsidP="00E10217">
            <w:pPr>
              <w:pStyle w:val="BodyText"/>
              <w:spacing w:before="126"/>
              <w:rPr>
                <w:highlight w:val="yellow"/>
                <w:lang w:val="en-AU"/>
              </w:rPr>
            </w:pPr>
            <w:r w:rsidRPr="00691132">
              <w:rPr>
                <w:highlight w:val="yellow"/>
                <w:lang w:val="en-AU"/>
              </w:rPr>
              <w:t xml:space="preserve">Signor RS, Roser DJ, Ashbolt NJ, Ball JE (2005). Quantifying the impact of runoff events on microbiological contaminant concentrations entering surface drinking source waters. </w:t>
            </w:r>
            <w:r w:rsidRPr="00691132">
              <w:rPr>
                <w:i/>
                <w:iCs/>
                <w:highlight w:val="yellow"/>
                <w:lang w:val="en-AU"/>
              </w:rPr>
              <w:t>Journal of Water and Health</w:t>
            </w:r>
            <w:r w:rsidRPr="00691132">
              <w:rPr>
                <w:highlight w:val="yellow"/>
                <w:lang w:val="en-AU"/>
              </w:rPr>
              <w:t xml:space="preserve"> 3:453–468.</w:t>
            </w:r>
          </w:p>
          <w:p w14:paraId="4CB4A125" w14:textId="77777777" w:rsidR="00E10217" w:rsidRDefault="00E10217" w:rsidP="00E10217">
            <w:pPr>
              <w:pStyle w:val="BodyText"/>
              <w:spacing w:before="126"/>
              <w:rPr>
                <w:lang w:val="en-AU"/>
              </w:rPr>
            </w:pPr>
            <w:r w:rsidRPr="00691132">
              <w:rPr>
                <w:highlight w:val="yellow"/>
                <w:lang w:val="en-AU"/>
              </w:rPr>
              <w:t xml:space="preserve">Signor RS, Ashbolt NJ, Roser DJ (2007). Microbial risk implications of rainfall-induced runoff events entering a reservoir used as a drinking-water source. </w:t>
            </w:r>
            <w:r w:rsidRPr="00691132">
              <w:rPr>
                <w:i/>
                <w:iCs/>
                <w:highlight w:val="yellow"/>
                <w:lang w:val="en-AU"/>
              </w:rPr>
              <w:t>Journal of Water Supply: Research and Technology AQUA</w:t>
            </w:r>
            <w:r w:rsidRPr="00691132">
              <w:rPr>
                <w:highlight w:val="yellow"/>
                <w:lang w:val="en-AU"/>
              </w:rPr>
              <w:t xml:space="preserve"> 56(8):515–531.</w:t>
            </w:r>
          </w:p>
          <w:p w14:paraId="4896F6A9" w14:textId="77777777" w:rsidR="00E10217" w:rsidRDefault="00E10217" w:rsidP="00E10217">
            <w:pPr>
              <w:pStyle w:val="BodyText"/>
              <w:spacing w:before="126"/>
              <w:rPr>
                <w:i/>
              </w:rPr>
            </w:pPr>
            <w:r>
              <w:t>Sinclair</w:t>
            </w:r>
            <w:r>
              <w:rPr>
                <w:spacing w:val="-2"/>
              </w:rPr>
              <w:t xml:space="preserve"> </w:t>
            </w:r>
            <w:r>
              <w:t>M</w:t>
            </w:r>
            <w:r>
              <w:rPr>
                <w:spacing w:val="-1"/>
              </w:rPr>
              <w:t xml:space="preserve"> </w:t>
            </w:r>
            <w:r>
              <w:t>(2019).</w:t>
            </w:r>
            <w:r>
              <w:rPr>
                <w:spacing w:val="-1"/>
              </w:rPr>
              <w:t xml:space="preserve"> </w:t>
            </w:r>
            <w:r>
              <w:t>Discussion</w:t>
            </w:r>
            <w:r>
              <w:rPr>
                <w:spacing w:val="-1"/>
              </w:rPr>
              <w:t xml:space="preserve"> </w:t>
            </w:r>
            <w:r>
              <w:t>Report:</w:t>
            </w:r>
            <w:r>
              <w:rPr>
                <w:spacing w:val="-2"/>
              </w:rPr>
              <w:t xml:space="preserve"> </w:t>
            </w:r>
            <w:r>
              <w:t>Identification</w:t>
            </w:r>
            <w:r>
              <w:rPr>
                <w:spacing w:val="-1"/>
              </w:rPr>
              <w:t xml:space="preserve"> </w:t>
            </w:r>
            <w:r>
              <w:t>and</w:t>
            </w:r>
            <w:r>
              <w:rPr>
                <w:spacing w:val="-1"/>
              </w:rPr>
              <w:t xml:space="preserve"> </w:t>
            </w:r>
            <w:r>
              <w:t>management</w:t>
            </w:r>
            <w:r>
              <w:rPr>
                <w:spacing w:val="-1"/>
              </w:rPr>
              <w:t xml:space="preserve"> </w:t>
            </w:r>
            <w:r>
              <w:t>of</w:t>
            </w:r>
            <w:r>
              <w:rPr>
                <w:spacing w:val="-1"/>
              </w:rPr>
              <w:t xml:space="preserve"> </w:t>
            </w:r>
            <w:r>
              <w:t>environmental</w:t>
            </w:r>
            <w:r>
              <w:rPr>
                <w:spacing w:val="-3"/>
              </w:rPr>
              <w:t xml:space="preserve"> </w:t>
            </w:r>
            <w:r>
              <w:rPr>
                <w:i/>
              </w:rPr>
              <w:t>E.</w:t>
            </w:r>
            <w:r>
              <w:rPr>
                <w:i/>
                <w:spacing w:val="-1"/>
              </w:rPr>
              <w:t xml:space="preserve"> </w:t>
            </w:r>
            <w:r>
              <w:rPr>
                <w:i/>
                <w:spacing w:val="-4"/>
              </w:rPr>
              <w:t>coli</w:t>
            </w:r>
          </w:p>
          <w:p w14:paraId="628192A6" w14:textId="77777777" w:rsidR="00E10217" w:rsidRDefault="00E10217" w:rsidP="00E10217">
            <w:pPr>
              <w:pStyle w:val="BodyText"/>
              <w:spacing w:before="12"/>
            </w:pPr>
            <w:r>
              <w:t>Blooms,</w:t>
            </w:r>
            <w:r>
              <w:rPr>
                <w:spacing w:val="-10"/>
              </w:rPr>
              <w:t xml:space="preserve"> </w:t>
            </w:r>
            <w:r>
              <w:t>Water</w:t>
            </w:r>
            <w:r>
              <w:rPr>
                <w:spacing w:val="-7"/>
              </w:rPr>
              <w:t xml:space="preserve"> </w:t>
            </w:r>
            <w:r>
              <w:t>RA</w:t>
            </w:r>
            <w:r>
              <w:rPr>
                <w:spacing w:val="-7"/>
              </w:rPr>
              <w:t xml:space="preserve"> </w:t>
            </w:r>
            <w:r>
              <w:t>Project</w:t>
            </w:r>
            <w:r>
              <w:rPr>
                <w:spacing w:val="-7"/>
              </w:rPr>
              <w:t xml:space="preserve"> </w:t>
            </w:r>
            <w:r>
              <w:t>#1101,</w:t>
            </w:r>
            <w:r>
              <w:rPr>
                <w:spacing w:val="-8"/>
              </w:rPr>
              <w:t xml:space="preserve"> </w:t>
            </w:r>
            <w:r>
              <w:t>Water</w:t>
            </w:r>
            <w:r>
              <w:rPr>
                <w:spacing w:val="-7"/>
              </w:rPr>
              <w:t xml:space="preserve"> </w:t>
            </w:r>
            <w:r>
              <w:t>Research</w:t>
            </w:r>
            <w:r>
              <w:rPr>
                <w:spacing w:val="-7"/>
              </w:rPr>
              <w:t xml:space="preserve"> </w:t>
            </w:r>
            <w:r>
              <w:t>Australia</w:t>
            </w:r>
            <w:r>
              <w:rPr>
                <w:spacing w:val="-7"/>
              </w:rPr>
              <w:t xml:space="preserve"> </w:t>
            </w:r>
            <w:r>
              <w:rPr>
                <w:spacing w:val="-2"/>
              </w:rPr>
              <w:t>Limited.</w:t>
            </w:r>
          </w:p>
          <w:p w14:paraId="1FE3E1AB" w14:textId="77777777" w:rsidR="00E10217" w:rsidRDefault="00E10217" w:rsidP="00E10217">
            <w:pPr>
              <w:pStyle w:val="BodyText"/>
              <w:spacing w:before="125" w:line="252" w:lineRule="auto"/>
            </w:pPr>
            <w:r>
              <w:t>Storey</w:t>
            </w:r>
            <w:r>
              <w:rPr>
                <w:spacing w:val="-8"/>
              </w:rPr>
              <w:t xml:space="preserve"> </w:t>
            </w:r>
            <w:r>
              <w:t>MV,</w:t>
            </w:r>
            <w:r>
              <w:rPr>
                <w:spacing w:val="-8"/>
              </w:rPr>
              <w:t xml:space="preserve"> </w:t>
            </w:r>
            <w:r>
              <w:t>Kaucner</w:t>
            </w:r>
            <w:r>
              <w:rPr>
                <w:spacing w:val="-8"/>
              </w:rPr>
              <w:t xml:space="preserve"> </w:t>
            </w:r>
            <w:r>
              <w:t>C</w:t>
            </w:r>
            <w:r>
              <w:rPr>
                <w:spacing w:val="-8"/>
              </w:rPr>
              <w:t xml:space="preserve"> </w:t>
            </w:r>
            <w:r>
              <w:t>(2009).</w:t>
            </w:r>
            <w:r>
              <w:rPr>
                <w:spacing w:val="-8"/>
              </w:rPr>
              <w:t xml:space="preserve"> </w:t>
            </w:r>
            <w:r>
              <w:t>Understanding</w:t>
            </w:r>
            <w:r>
              <w:rPr>
                <w:spacing w:val="-8"/>
              </w:rPr>
              <w:t xml:space="preserve"> </w:t>
            </w:r>
            <w:r>
              <w:t>the</w:t>
            </w:r>
            <w:r>
              <w:rPr>
                <w:spacing w:val="-8"/>
              </w:rPr>
              <w:t xml:space="preserve"> </w:t>
            </w:r>
            <w:r>
              <w:t>growth</w:t>
            </w:r>
            <w:r>
              <w:rPr>
                <w:spacing w:val="-8"/>
              </w:rPr>
              <w:t xml:space="preserve"> </w:t>
            </w:r>
            <w:r>
              <w:t>of</w:t>
            </w:r>
            <w:r>
              <w:rPr>
                <w:spacing w:val="-8"/>
              </w:rPr>
              <w:t xml:space="preserve"> </w:t>
            </w:r>
            <w:r>
              <w:t>opportunistic</w:t>
            </w:r>
            <w:r>
              <w:rPr>
                <w:spacing w:val="-8"/>
              </w:rPr>
              <w:t xml:space="preserve"> </w:t>
            </w:r>
            <w:r>
              <w:t>pathogens</w:t>
            </w:r>
            <w:r>
              <w:rPr>
                <w:spacing w:val="-8"/>
              </w:rPr>
              <w:t xml:space="preserve"> </w:t>
            </w:r>
            <w:r>
              <w:t>in distribution</w:t>
            </w:r>
            <w:r>
              <w:rPr>
                <w:spacing w:val="-9"/>
              </w:rPr>
              <w:t xml:space="preserve"> </w:t>
            </w:r>
            <w:r>
              <w:t>systems.</w:t>
            </w:r>
            <w:r>
              <w:rPr>
                <w:spacing w:val="-7"/>
              </w:rPr>
              <w:t xml:space="preserve"> </w:t>
            </w:r>
            <w:r>
              <w:t>Adelaide,</w:t>
            </w:r>
            <w:r>
              <w:rPr>
                <w:spacing w:val="-7"/>
              </w:rPr>
              <w:t xml:space="preserve"> </w:t>
            </w:r>
            <w:r>
              <w:t>Water</w:t>
            </w:r>
            <w:r>
              <w:rPr>
                <w:spacing w:val="-7"/>
              </w:rPr>
              <w:t xml:space="preserve"> </w:t>
            </w:r>
            <w:r>
              <w:t>Quality</w:t>
            </w:r>
            <w:r>
              <w:rPr>
                <w:spacing w:val="-7"/>
              </w:rPr>
              <w:t xml:space="preserve"> </w:t>
            </w:r>
            <w:r>
              <w:t>Research</w:t>
            </w:r>
            <w:r>
              <w:rPr>
                <w:spacing w:val="-7"/>
              </w:rPr>
              <w:t xml:space="preserve"> </w:t>
            </w:r>
            <w:r>
              <w:t>Australia.</w:t>
            </w:r>
            <w:r>
              <w:rPr>
                <w:spacing w:val="-7"/>
              </w:rPr>
              <w:t xml:space="preserve"> </w:t>
            </w:r>
            <w:r>
              <w:t>ISBN:</w:t>
            </w:r>
            <w:r>
              <w:rPr>
                <w:spacing w:val="-6"/>
              </w:rPr>
              <w:t xml:space="preserve"> </w:t>
            </w:r>
            <w:r>
              <w:rPr>
                <w:spacing w:val="-2"/>
              </w:rPr>
              <w:t>9781876616298.</w:t>
            </w:r>
          </w:p>
          <w:p w14:paraId="04551E2A" w14:textId="77777777" w:rsidR="00E10217" w:rsidRPr="00691132" w:rsidRDefault="00E10217" w:rsidP="00E10217">
            <w:pPr>
              <w:pStyle w:val="BodyText"/>
              <w:spacing w:before="115" w:line="252" w:lineRule="auto"/>
              <w:rPr>
                <w:highlight w:val="yellow"/>
                <w:lang w:val="en-AU"/>
              </w:rPr>
            </w:pPr>
            <w:r w:rsidRPr="00691132">
              <w:rPr>
                <w:highlight w:val="yellow"/>
                <w:lang w:val="en-AU"/>
              </w:rPr>
              <w:t xml:space="preserve">Storey MV, Kaucner CE, Angles ML, Blackbeard JR, Ashbolt NJ (2008). Opportunistic pathogens in drinking and recycled water distribution systems. </w:t>
            </w:r>
            <w:r w:rsidRPr="00691132">
              <w:rPr>
                <w:i/>
                <w:iCs/>
                <w:highlight w:val="yellow"/>
                <w:lang w:val="en-AU"/>
              </w:rPr>
              <w:t>Water</w:t>
            </w:r>
            <w:r w:rsidRPr="00691132">
              <w:rPr>
                <w:highlight w:val="yellow"/>
                <w:lang w:val="en-AU"/>
              </w:rPr>
              <w:t xml:space="preserve"> (Australian Water Association) 35:38–45.</w:t>
            </w:r>
          </w:p>
          <w:p w14:paraId="5072D7D8" w14:textId="77777777" w:rsidR="00E10217" w:rsidRPr="00982EF0" w:rsidRDefault="00E10217" w:rsidP="00E10217">
            <w:pPr>
              <w:pStyle w:val="BodyText"/>
              <w:spacing w:before="115" w:line="252" w:lineRule="auto"/>
              <w:rPr>
                <w:lang w:val="en-AU"/>
              </w:rPr>
            </w:pPr>
            <w:r w:rsidRPr="00691132">
              <w:rPr>
                <w:highlight w:val="yellow"/>
                <w:lang w:val="en-AU"/>
              </w:rPr>
              <w:t xml:space="preserve">Thomas V, McDonnell G, Denyer SP, Maillard J-Y (2010). Free-living amoebae and their intracellular pathogenic microorganisms: risks for water quality. </w:t>
            </w:r>
            <w:r w:rsidRPr="00691132">
              <w:rPr>
                <w:i/>
                <w:iCs/>
                <w:highlight w:val="yellow"/>
                <w:lang w:val="en-AU"/>
              </w:rPr>
              <w:t>FEMS Microbiology Reviews</w:t>
            </w:r>
            <w:r w:rsidRPr="00691132">
              <w:rPr>
                <w:highlight w:val="yellow"/>
                <w:lang w:val="en-AU"/>
              </w:rPr>
              <w:t xml:space="preserve"> 34(3):231–259. https://doi.org/10.1111/j.1574-6976.2009.00190.x</w:t>
            </w:r>
          </w:p>
          <w:p w14:paraId="60CF6836" w14:textId="77777777" w:rsidR="00E10217" w:rsidRDefault="00E10217" w:rsidP="00E10217">
            <w:pPr>
              <w:pStyle w:val="BodyText"/>
              <w:spacing w:before="115" w:line="252" w:lineRule="auto"/>
            </w:pPr>
            <w:r>
              <w:t>United</w:t>
            </w:r>
            <w:r>
              <w:rPr>
                <w:spacing w:val="-10"/>
              </w:rPr>
              <w:t xml:space="preserve"> </w:t>
            </w:r>
            <w:r>
              <w:t>States</w:t>
            </w:r>
            <w:r>
              <w:rPr>
                <w:spacing w:val="-10"/>
              </w:rPr>
              <w:t xml:space="preserve"> </w:t>
            </w:r>
            <w:r>
              <w:t>Environmental</w:t>
            </w:r>
            <w:r>
              <w:rPr>
                <w:spacing w:val="-10"/>
              </w:rPr>
              <w:t xml:space="preserve"> </w:t>
            </w:r>
            <w:r>
              <w:t>Protection</w:t>
            </w:r>
            <w:r>
              <w:rPr>
                <w:spacing w:val="-10"/>
              </w:rPr>
              <w:t xml:space="preserve"> </w:t>
            </w:r>
            <w:r>
              <w:t>Agency</w:t>
            </w:r>
            <w:r>
              <w:rPr>
                <w:spacing w:val="-10"/>
              </w:rPr>
              <w:t xml:space="preserve"> </w:t>
            </w:r>
            <w:r>
              <w:t>(USEPA)</w:t>
            </w:r>
            <w:r>
              <w:rPr>
                <w:spacing w:val="-10"/>
              </w:rPr>
              <w:t xml:space="preserve"> </w:t>
            </w:r>
            <w:r>
              <w:t>(1999).</w:t>
            </w:r>
            <w:r>
              <w:rPr>
                <w:spacing w:val="-10"/>
              </w:rPr>
              <w:t xml:space="preserve"> </w:t>
            </w:r>
            <w:r>
              <w:t>Alternative</w:t>
            </w:r>
            <w:r>
              <w:rPr>
                <w:spacing w:val="-10"/>
              </w:rPr>
              <w:t xml:space="preserve"> </w:t>
            </w:r>
            <w:r>
              <w:t>disinfectants</w:t>
            </w:r>
            <w:r>
              <w:rPr>
                <w:spacing w:val="-10"/>
              </w:rPr>
              <w:t xml:space="preserve"> </w:t>
            </w:r>
            <w:r>
              <w:t>and oxidants guidance manual. Washington DC, United States of America.</w:t>
            </w:r>
          </w:p>
          <w:p w14:paraId="0FDDCB4B" w14:textId="77777777" w:rsidR="00E10217" w:rsidRDefault="00E10217" w:rsidP="00E10217">
            <w:pPr>
              <w:pStyle w:val="BodyText"/>
              <w:spacing w:before="114" w:line="252" w:lineRule="auto"/>
            </w:pPr>
            <w:r>
              <w:lastRenderedPageBreak/>
              <w:t>United</w:t>
            </w:r>
            <w:r>
              <w:rPr>
                <w:spacing w:val="-10"/>
              </w:rPr>
              <w:t xml:space="preserve"> </w:t>
            </w:r>
            <w:r>
              <w:t>States</w:t>
            </w:r>
            <w:r>
              <w:rPr>
                <w:spacing w:val="-10"/>
              </w:rPr>
              <w:t xml:space="preserve"> </w:t>
            </w:r>
            <w:r>
              <w:t>Environmental</w:t>
            </w:r>
            <w:r>
              <w:rPr>
                <w:spacing w:val="-10"/>
              </w:rPr>
              <w:t xml:space="preserve"> </w:t>
            </w:r>
            <w:r>
              <w:t>Protection</w:t>
            </w:r>
            <w:r>
              <w:rPr>
                <w:spacing w:val="-10"/>
              </w:rPr>
              <w:t xml:space="preserve"> </w:t>
            </w:r>
            <w:r>
              <w:t>Agency</w:t>
            </w:r>
            <w:r>
              <w:rPr>
                <w:spacing w:val="-10"/>
              </w:rPr>
              <w:t xml:space="preserve"> </w:t>
            </w:r>
            <w:r>
              <w:t>(USEPA)</w:t>
            </w:r>
            <w:r>
              <w:rPr>
                <w:spacing w:val="-10"/>
              </w:rPr>
              <w:t xml:space="preserve"> </w:t>
            </w:r>
            <w:r>
              <w:t>(2005).</w:t>
            </w:r>
            <w:r>
              <w:rPr>
                <w:spacing w:val="-10"/>
              </w:rPr>
              <w:t xml:space="preserve"> </w:t>
            </w:r>
            <w:r>
              <w:t>Membrane</w:t>
            </w:r>
            <w:r>
              <w:rPr>
                <w:spacing w:val="-10"/>
              </w:rPr>
              <w:t xml:space="preserve"> </w:t>
            </w:r>
            <w:r>
              <w:t>Filtration</w:t>
            </w:r>
            <w:r>
              <w:rPr>
                <w:spacing w:val="-10"/>
              </w:rPr>
              <w:t xml:space="preserve"> </w:t>
            </w:r>
            <w:r>
              <w:t>Guidance Manual. EPA 815-R-06-009. Washington DC, United States of America.</w:t>
            </w:r>
          </w:p>
          <w:p w14:paraId="4ACCB065" w14:textId="77777777" w:rsidR="00E10217" w:rsidRDefault="00E10217" w:rsidP="00E10217">
            <w:pPr>
              <w:pStyle w:val="BodyText"/>
              <w:spacing w:before="115" w:line="252" w:lineRule="auto"/>
              <w:ind w:right="151"/>
            </w:pPr>
            <w:r>
              <w:t>United</w:t>
            </w:r>
            <w:r>
              <w:rPr>
                <w:spacing w:val="-8"/>
              </w:rPr>
              <w:t xml:space="preserve"> </w:t>
            </w:r>
            <w:r>
              <w:t>States</w:t>
            </w:r>
            <w:r>
              <w:rPr>
                <w:spacing w:val="-8"/>
              </w:rPr>
              <w:t xml:space="preserve"> </w:t>
            </w:r>
            <w:r>
              <w:t>Environmental</w:t>
            </w:r>
            <w:r>
              <w:rPr>
                <w:spacing w:val="-8"/>
              </w:rPr>
              <w:t xml:space="preserve"> </w:t>
            </w:r>
            <w:r>
              <w:t>Protection</w:t>
            </w:r>
            <w:r>
              <w:rPr>
                <w:spacing w:val="-8"/>
              </w:rPr>
              <w:t xml:space="preserve"> </w:t>
            </w:r>
            <w:r>
              <w:t>Agency</w:t>
            </w:r>
            <w:r>
              <w:rPr>
                <w:spacing w:val="-8"/>
              </w:rPr>
              <w:t xml:space="preserve"> </w:t>
            </w:r>
            <w:r>
              <w:t>(USEPA)</w:t>
            </w:r>
            <w:r>
              <w:rPr>
                <w:spacing w:val="-8"/>
              </w:rPr>
              <w:t xml:space="preserve"> </w:t>
            </w:r>
            <w:r>
              <w:t>(2010).</w:t>
            </w:r>
            <w:r>
              <w:rPr>
                <w:spacing w:val="-8"/>
              </w:rPr>
              <w:t xml:space="preserve"> </w:t>
            </w:r>
            <w:r>
              <w:t>Long</w:t>
            </w:r>
            <w:r>
              <w:rPr>
                <w:spacing w:val="-8"/>
              </w:rPr>
              <w:t xml:space="preserve"> </w:t>
            </w:r>
            <w:r>
              <w:t>term</w:t>
            </w:r>
            <w:r>
              <w:rPr>
                <w:spacing w:val="-8"/>
              </w:rPr>
              <w:t xml:space="preserve"> </w:t>
            </w:r>
            <w:r>
              <w:t>2</w:t>
            </w:r>
            <w:r>
              <w:rPr>
                <w:spacing w:val="-8"/>
              </w:rPr>
              <w:t xml:space="preserve"> </w:t>
            </w:r>
            <w:r>
              <w:t>enhanced</w:t>
            </w:r>
            <w:r>
              <w:rPr>
                <w:spacing w:val="-8"/>
              </w:rPr>
              <w:t xml:space="preserve"> </w:t>
            </w:r>
            <w:r>
              <w:t>surface water treatment rule toolbox guidance manual. Washington DC, United States of America.</w:t>
            </w:r>
          </w:p>
          <w:p w14:paraId="2997FCB7" w14:textId="77777777" w:rsidR="00E10217" w:rsidRDefault="00E10217" w:rsidP="00E10217">
            <w:pPr>
              <w:pStyle w:val="BodyText"/>
              <w:spacing w:before="114" w:line="252" w:lineRule="auto"/>
            </w:pPr>
            <w:r>
              <w:t>United States Environmental Protection Agency (USEPA) (2006). National Primary Drinking Water</w:t>
            </w:r>
            <w:r>
              <w:rPr>
                <w:spacing w:val="-11"/>
              </w:rPr>
              <w:t xml:space="preserve"> </w:t>
            </w:r>
            <w:r>
              <w:t>Regulations:</w:t>
            </w:r>
            <w:r>
              <w:rPr>
                <w:spacing w:val="-11"/>
              </w:rPr>
              <w:t xml:space="preserve"> </w:t>
            </w:r>
            <w:r>
              <w:t>Long</w:t>
            </w:r>
            <w:r>
              <w:rPr>
                <w:spacing w:val="-11"/>
              </w:rPr>
              <w:t xml:space="preserve"> </w:t>
            </w:r>
            <w:r>
              <w:t>Term</w:t>
            </w:r>
            <w:r>
              <w:rPr>
                <w:spacing w:val="-11"/>
              </w:rPr>
              <w:t xml:space="preserve"> </w:t>
            </w:r>
            <w:r>
              <w:t>2</w:t>
            </w:r>
            <w:r>
              <w:rPr>
                <w:spacing w:val="-11"/>
              </w:rPr>
              <w:t xml:space="preserve"> </w:t>
            </w:r>
            <w:r>
              <w:t>Enhanced</w:t>
            </w:r>
            <w:r>
              <w:rPr>
                <w:spacing w:val="-11"/>
              </w:rPr>
              <w:t xml:space="preserve"> </w:t>
            </w:r>
            <w:r>
              <w:t>Surface</w:t>
            </w:r>
            <w:r>
              <w:rPr>
                <w:spacing w:val="-11"/>
              </w:rPr>
              <w:t xml:space="preserve"> </w:t>
            </w:r>
            <w:r>
              <w:t>Water</w:t>
            </w:r>
            <w:r>
              <w:rPr>
                <w:spacing w:val="-11"/>
              </w:rPr>
              <w:t xml:space="preserve"> </w:t>
            </w:r>
            <w:r>
              <w:t>Treatment</w:t>
            </w:r>
            <w:r>
              <w:rPr>
                <w:spacing w:val="-11"/>
              </w:rPr>
              <w:t xml:space="preserve"> </w:t>
            </w:r>
            <w:r>
              <w:t>Rule;</w:t>
            </w:r>
            <w:r>
              <w:rPr>
                <w:spacing w:val="-11"/>
              </w:rPr>
              <w:t xml:space="preserve"> </w:t>
            </w:r>
            <w:r>
              <w:t>Final</w:t>
            </w:r>
            <w:r>
              <w:rPr>
                <w:spacing w:val="-11"/>
              </w:rPr>
              <w:t xml:space="preserve"> </w:t>
            </w:r>
            <w:r>
              <w:t>Rule.</w:t>
            </w:r>
            <w:r>
              <w:rPr>
                <w:spacing w:val="-11"/>
              </w:rPr>
              <w:t xml:space="preserve"> </w:t>
            </w:r>
            <w:r>
              <w:t>Federal Register, 71:3:653, 5 January 2006. Washington DC, United States of America.</w:t>
            </w:r>
          </w:p>
          <w:p w14:paraId="46C6D325" w14:textId="77777777" w:rsidR="00E10217" w:rsidRDefault="00E10217" w:rsidP="00E10217">
            <w:pPr>
              <w:pStyle w:val="BodyText"/>
              <w:spacing w:before="116" w:line="252" w:lineRule="auto"/>
              <w:ind w:right="225"/>
            </w:pPr>
            <w:r>
              <w:t>Victorian Department of Health (2013). Guidelines for validating treatment processes for pathogen</w:t>
            </w:r>
            <w:r>
              <w:rPr>
                <w:spacing w:val="-8"/>
              </w:rPr>
              <w:t xml:space="preserve"> </w:t>
            </w:r>
            <w:r>
              <w:t>reduction:</w:t>
            </w:r>
            <w:r>
              <w:rPr>
                <w:spacing w:val="-8"/>
              </w:rPr>
              <w:t xml:space="preserve"> </w:t>
            </w:r>
            <w:r>
              <w:t>Supporting</w:t>
            </w:r>
            <w:r>
              <w:rPr>
                <w:spacing w:val="-8"/>
              </w:rPr>
              <w:t xml:space="preserve"> </w:t>
            </w:r>
            <w:r>
              <w:t>Class</w:t>
            </w:r>
            <w:r>
              <w:rPr>
                <w:spacing w:val="-8"/>
              </w:rPr>
              <w:t xml:space="preserve"> </w:t>
            </w:r>
            <w:r>
              <w:t>A</w:t>
            </w:r>
            <w:r>
              <w:rPr>
                <w:spacing w:val="-8"/>
              </w:rPr>
              <w:t xml:space="preserve"> </w:t>
            </w:r>
            <w:r>
              <w:t>recycled</w:t>
            </w:r>
            <w:r>
              <w:rPr>
                <w:spacing w:val="-8"/>
              </w:rPr>
              <w:t xml:space="preserve"> </w:t>
            </w:r>
            <w:r>
              <w:t>water</w:t>
            </w:r>
            <w:r>
              <w:rPr>
                <w:spacing w:val="-8"/>
              </w:rPr>
              <w:t xml:space="preserve"> </w:t>
            </w:r>
            <w:r>
              <w:t>schemes</w:t>
            </w:r>
            <w:r>
              <w:rPr>
                <w:spacing w:val="-8"/>
              </w:rPr>
              <w:t xml:space="preserve"> </w:t>
            </w:r>
            <w:r>
              <w:t>in</w:t>
            </w:r>
            <w:r>
              <w:rPr>
                <w:spacing w:val="-8"/>
              </w:rPr>
              <w:t xml:space="preserve"> </w:t>
            </w:r>
            <w:r>
              <w:t>Victoria,</w:t>
            </w:r>
            <w:r>
              <w:rPr>
                <w:spacing w:val="-8"/>
              </w:rPr>
              <w:t xml:space="preserve"> </w:t>
            </w:r>
            <w:r>
              <w:t>State</w:t>
            </w:r>
            <w:r>
              <w:rPr>
                <w:spacing w:val="-8"/>
              </w:rPr>
              <w:t xml:space="preserve"> </w:t>
            </w:r>
            <w:r>
              <w:t>Government of Victoria, Australia.</w:t>
            </w:r>
          </w:p>
          <w:p w14:paraId="549F040A" w14:textId="77777777" w:rsidR="00E10217" w:rsidRDefault="00E10217" w:rsidP="00E10217">
            <w:pPr>
              <w:pStyle w:val="BodyText"/>
              <w:spacing w:before="115" w:line="252" w:lineRule="auto"/>
            </w:pPr>
            <w:r>
              <w:t>Walker</w:t>
            </w:r>
            <w:r>
              <w:rPr>
                <w:spacing w:val="-2"/>
              </w:rPr>
              <w:t xml:space="preserve"> </w:t>
            </w:r>
            <w:r>
              <w:t>E,</w:t>
            </w:r>
            <w:r>
              <w:rPr>
                <w:spacing w:val="-2"/>
              </w:rPr>
              <w:t xml:space="preserve"> </w:t>
            </w:r>
            <w:r>
              <w:t>Canning</w:t>
            </w:r>
            <w:r>
              <w:rPr>
                <w:spacing w:val="-2"/>
              </w:rPr>
              <w:t xml:space="preserve"> </w:t>
            </w:r>
            <w:r>
              <w:t>A,</w:t>
            </w:r>
            <w:r>
              <w:rPr>
                <w:spacing w:val="-2"/>
              </w:rPr>
              <w:t xml:space="preserve"> </w:t>
            </w:r>
            <w:r>
              <w:t>Angles</w:t>
            </w:r>
            <w:r>
              <w:rPr>
                <w:spacing w:val="-2"/>
              </w:rPr>
              <w:t xml:space="preserve"> </w:t>
            </w:r>
            <w:r>
              <w:t>M,</w:t>
            </w:r>
            <w:r>
              <w:rPr>
                <w:spacing w:val="-2"/>
              </w:rPr>
              <w:t xml:space="preserve"> </w:t>
            </w:r>
            <w:r>
              <w:t>Ball</w:t>
            </w:r>
            <w:r>
              <w:rPr>
                <w:spacing w:val="-2"/>
              </w:rPr>
              <w:t xml:space="preserve"> </w:t>
            </w:r>
            <w:r>
              <w:t>A,</w:t>
            </w:r>
            <w:r>
              <w:rPr>
                <w:spacing w:val="-2"/>
              </w:rPr>
              <w:t xml:space="preserve"> </w:t>
            </w:r>
            <w:r>
              <w:t>Stevens</w:t>
            </w:r>
            <w:r>
              <w:rPr>
                <w:spacing w:val="-2"/>
              </w:rPr>
              <w:t xml:space="preserve"> </w:t>
            </w:r>
            <w:r>
              <w:t>M,</w:t>
            </w:r>
            <w:r>
              <w:rPr>
                <w:spacing w:val="-2"/>
              </w:rPr>
              <w:t xml:space="preserve"> </w:t>
            </w:r>
            <w:r>
              <w:t>Ryan</w:t>
            </w:r>
            <w:r>
              <w:rPr>
                <w:spacing w:val="-2"/>
              </w:rPr>
              <w:t xml:space="preserve"> </w:t>
            </w:r>
            <w:r>
              <w:t>G,</w:t>
            </w:r>
            <w:r>
              <w:rPr>
                <w:spacing w:val="-2"/>
              </w:rPr>
              <w:t xml:space="preserve"> </w:t>
            </w:r>
            <w:r>
              <w:t>Liston</w:t>
            </w:r>
            <w:r>
              <w:rPr>
                <w:spacing w:val="-2"/>
              </w:rPr>
              <w:t xml:space="preserve"> </w:t>
            </w:r>
            <w:r>
              <w:t>C,</w:t>
            </w:r>
            <w:r>
              <w:rPr>
                <w:spacing w:val="-2"/>
              </w:rPr>
              <w:t xml:space="preserve"> </w:t>
            </w:r>
            <w:r>
              <w:t>Deere</w:t>
            </w:r>
            <w:r>
              <w:rPr>
                <w:spacing w:val="-2"/>
              </w:rPr>
              <w:t xml:space="preserve"> </w:t>
            </w:r>
            <w:r>
              <w:t>D</w:t>
            </w:r>
            <w:r>
              <w:rPr>
                <w:spacing w:val="-2"/>
              </w:rPr>
              <w:t xml:space="preserve"> </w:t>
            </w:r>
            <w:r>
              <w:t>(2015).</w:t>
            </w:r>
            <w:r>
              <w:rPr>
                <w:spacing w:val="-2"/>
              </w:rPr>
              <w:t xml:space="preserve"> </w:t>
            </w:r>
            <w:r>
              <w:t>Semi Quantitative Assessment of Microbial Source Risk. Australian Experience from Pilots of Implementing</w:t>
            </w:r>
            <w:r>
              <w:rPr>
                <w:spacing w:val="-13"/>
              </w:rPr>
              <w:t xml:space="preserve"> </w:t>
            </w:r>
            <w:r>
              <w:t>a</w:t>
            </w:r>
            <w:r>
              <w:rPr>
                <w:spacing w:val="-13"/>
              </w:rPr>
              <w:t xml:space="preserve"> </w:t>
            </w:r>
            <w:r>
              <w:t>Health</w:t>
            </w:r>
            <w:r>
              <w:rPr>
                <w:spacing w:val="-13"/>
              </w:rPr>
              <w:t xml:space="preserve"> </w:t>
            </w:r>
            <w:r>
              <w:t>Based</w:t>
            </w:r>
            <w:r>
              <w:rPr>
                <w:spacing w:val="-13"/>
              </w:rPr>
              <w:t xml:space="preserve"> </w:t>
            </w:r>
            <w:r>
              <w:t>Target</w:t>
            </w:r>
            <w:r>
              <w:rPr>
                <w:spacing w:val="-13"/>
              </w:rPr>
              <w:t xml:space="preserve"> </w:t>
            </w:r>
            <w:r>
              <w:t>for</w:t>
            </w:r>
            <w:r>
              <w:rPr>
                <w:spacing w:val="-13"/>
              </w:rPr>
              <w:t xml:space="preserve"> </w:t>
            </w:r>
            <w:r>
              <w:t>Microbial</w:t>
            </w:r>
            <w:r>
              <w:rPr>
                <w:spacing w:val="-13"/>
              </w:rPr>
              <w:t xml:space="preserve"> </w:t>
            </w:r>
            <w:r>
              <w:t>Water</w:t>
            </w:r>
            <w:r>
              <w:rPr>
                <w:spacing w:val="-13"/>
              </w:rPr>
              <w:t xml:space="preserve"> </w:t>
            </w:r>
            <w:r>
              <w:t>Quality,</w:t>
            </w:r>
            <w:r>
              <w:rPr>
                <w:spacing w:val="-13"/>
              </w:rPr>
              <w:t xml:space="preserve"> </w:t>
            </w:r>
            <w:r>
              <w:t>Occasional</w:t>
            </w:r>
            <w:r>
              <w:rPr>
                <w:spacing w:val="-13"/>
              </w:rPr>
              <w:t xml:space="preserve"> </w:t>
            </w:r>
            <w:r>
              <w:t>Paper,</w:t>
            </w:r>
            <w:r>
              <w:rPr>
                <w:spacing w:val="-13"/>
              </w:rPr>
              <w:t xml:space="preserve"> </w:t>
            </w:r>
            <w:r>
              <w:t>Water Research Australia.</w:t>
            </w:r>
          </w:p>
          <w:p w14:paraId="736AC60D" w14:textId="77777777" w:rsidR="00E10217" w:rsidRDefault="00E10217" w:rsidP="00E10217">
            <w:pPr>
              <w:pStyle w:val="BodyText"/>
              <w:spacing w:before="116" w:line="252" w:lineRule="auto"/>
              <w:ind w:right="142"/>
            </w:pPr>
            <w:r>
              <w:t>Walker</w:t>
            </w:r>
            <w:r>
              <w:rPr>
                <w:spacing w:val="-7"/>
              </w:rPr>
              <w:t xml:space="preserve"> </w:t>
            </w:r>
            <w:r>
              <w:t>R</w:t>
            </w:r>
            <w:r>
              <w:rPr>
                <w:spacing w:val="-7"/>
              </w:rPr>
              <w:t xml:space="preserve"> </w:t>
            </w:r>
            <w:r>
              <w:t>(2016).</w:t>
            </w:r>
            <w:r>
              <w:rPr>
                <w:spacing w:val="-7"/>
              </w:rPr>
              <w:t xml:space="preserve"> </w:t>
            </w:r>
            <w:r>
              <w:t>The</w:t>
            </w:r>
            <w:r>
              <w:rPr>
                <w:spacing w:val="-7"/>
              </w:rPr>
              <w:t xml:space="preserve"> </w:t>
            </w:r>
            <w:r>
              <w:t>water</w:t>
            </w:r>
            <w:r>
              <w:rPr>
                <w:spacing w:val="-7"/>
              </w:rPr>
              <w:t xml:space="preserve"> </w:t>
            </w:r>
            <w:r>
              <w:t>safety</w:t>
            </w:r>
            <w:r>
              <w:rPr>
                <w:spacing w:val="-7"/>
              </w:rPr>
              <w:t xml:space="preserve"> </w:t>
            </w:r>
            <w:r>
              <w:t>continuum:</w:t>
            </w:r>
            <w:r>
              <w:rPr>
                <w:spacing w:val="-7"/>
              </w:rPr>
              <w:t xml:space="preserve"> </w:t>
            </w:r>
            <w:r>
              <w:t>A</w:t>
            </w:r>
            <w:r>
              <w:rPr>
                <w:spacing w:val="-7"/>
              </w:rPr>
              <w:t xml:space="preserve"> </w:t>
            </w:r>
            <w:r>
              <w:t>practical</w:t>
            </w:r>
            <w:r>
              <w:rPr>
                <w:spacing w:val="-7"/>
              </w:rPr>
              <w:t xml:space="preserve"> </w:t>
            </w:r>
            <w:r>
              <w:t>way</w:t>
            </w:r>
            <w:r>
              <w:rPr>
                <w:spacing w:val="-7"/>
              </w:rPr>
              <w:t xml:space="preserve"> </w:t>
            </w:r>
            <w:r>
              <w:t>to</w:t>
            </w:r>
            <w:r>
              <w:rPr>
                <w:spacing w:val="-7"/>
              </w:rPr>
              <w:t xml:space="preserve"> </w:t>
            </w:r>
            <w:r>
              <w:t>implement</w:t>
            </w:r>
            <w:r>
              <w:rPr>
                <w:spacing w:val="-7"/>
              </w:rPr>
              <w:t xml:space="preserve"> </w:t>
            </w:r>
            <w:r>
              <w:t>a</w:t>
            </w:r>
            <w:r>
              <w:rPr>
                <w:spacing w:val="-7"/>
              </w:rPr>
              <w:t xml:space="preserve"> </w:t>
            </w:r>
            <w:r>
              <w:t xml:space="preserve">health-based target for microbial water quality, </w:t>
            </w:r>
            <w:r>
              <w:rPr>
                <w:i/>
              </w:rPr>
              <w:t xml:space="preserve">Water e-Journal </w:t>
            </w:r>
            <w:r>
              <w:t>1(1).</w:t>
            </w:r>
          </w:p>
          <w:p w14:paraId="623CD96E" w14:textId="77777777" w:rsidR="00E10217" w:rsidRDefault="00E10217" w:rsidP="00E10217">
            <w:pPr>
              <w:pStyle w:val="BodyText"/>
              <w:spacing w:before="114" w:line="252" w:lineRule="auto"/>
              <w:rPr>
                <w:color w:val="231F20"/>
                <w:w w:val="110"/>
              </w:rPr>
            </w:pPr>
            <w:r w:rsidRPr="00691132">
              <w:rPr>
                <w:color w:val="231F20"/>
                <w:w w:val="110"/>
                <w:highlight w:val="yellow"/>
              </w:rPr>
              <w:t xml:space="preserve">Wan Q, Wen G, Cui Y (2023). Occurrence and control of fungi in water: New challenges in biological risk and safety assurance. </w:t>
            </w:r>
            <w:r w:rsidRPr="00691132">
              <w:rPr>
                <w:i/>
                <w:iCs/>
                <w:color w:val="231F20"/>
                <w:w w:val="110"/>
                <w:highlight w:val="yellow"/>
              </w:rPr>
              <w:t>Science of the Total Environment</w:t>
            </w:r>
            <w:r w:rsidRPr="00691132">
              <w:rPr>
                <w:color w:val="231F20"/>
                <w:w w:val="110"/>
                <w:highlight w:val="yellow"/>
              </w:rPr>
              <w:t xml:space="preserve"> 860:160536.</w:t>
            </w:r>
          </w:p>
          <w:p w14:paraId="536E42C7" w14:textId="77777777" w:rsidR="00E10217" w:rsidRDefault="00E10217" w:rsidP="00E10217">
            <w:pPr>
              <w:pStyle w:val="BodyText"/>
              <w:spacing w:before="114" w:line="252" w:lineRule="auto"/>
            </w:pPr>
            <w:r>
              <w:t>Water</w:t>
            </w:r>
            <w:r>
              <w:rPr>
                <w:spacing w:val="-7"/>
              </w:rPr>
              <w:t xml:space="preserve"> </w:t>
            </w:r>
            <w:r>
              <w:t>Research</w:t>
            </w:r>
            <w:r>
              <w:rPr>
                <w:spacing w:val="-7"/>
              </w:rPr>
              <w:t xml:space="preserve"> </w:t>
            </w:r>
            <w:r>
              <w:t>Australia</w:t>
            </w:r>
            <w:r>
              <w:rPr>
                <w:spacing w:val="-7"/>
              </w:rPr>
              <w:t xml:space="preserve"> </w:t>
            </w:r>
            <w:r>
              <w:t>(2015).</w:t>
            </w:r>
            <w:r>
              <w:rPr>
                <w:spacing w:val="-7"/>
              </w:rPr>
              <w:t xml:space="preserve"> </w:t>
            </w:r>
            <w:r>
              <w:t>Good</w:t>
            </w:r>
            <w:r>
              <w:rPr>
                <w:spacing w:val="-7"/>
              </w:rPr>
              <w:t xml:space="preserve"> </w:t>
            </w:r>
            <w:r>
              <w:t>practice</w:t>
            </w:r>
            <w:r>
              <w:rPr>
                <w:spacing w:val="-7"/>
              </w:rPr>
              <w:t xml:space="preserve"> </w:t>
            </w:r>
            <w:r>
              <w:t>guide</w:t>
            </w:r>
            <w:r>
              <w:rPr>
                <w:spacing w:val="-7"/>
              </w:rPr>
              <w:t xml:space="preserve"> </w:t>
            </w:r>
            <w:r>
              <w:t>to</w:t>
            </w:r>
            <w:r>
              <w:rPr>
                <w:spacing w:val="-7"/>
              </w:rPr>
              <w:t xml:space="preserve"> </w:t>
            </w:r>
            <w:r>
              <w:t>the</w:t>
            </w:r>
            <w:r>
              <w:rPr>
                <w:spacing w:val="-7"/>
              </w:rPr>
              <w:t xml:space="preserve"> </w:t>
            </w:r>
            <w:r>
              <w:t>operation</w:t>
            </w:r>
            <w:r>
              <w:rPr>
                <w:spacing w:val="-7"/>
              </w:rPr>
              <w:t xml:space="preserve"> </w:t>
            </w:r>
            <w:r>
              <w:t>of</w:t>
            </w:r>
            <w:r>
              <w:rPr>
                <w:spacing w:val="-7"/>
              </w:rPr>
              <w:t xml:space="preserve"> </w:t>
            </w:r>
            <w:r>
              <w:t>drinking</w:t>
            </w:r>
            <w:r>
              <w:rPr>
                <w:spacing w:val="-7"/>
              </w:rPr>
              <w:t xml:space="preserve"> </w:t>
            </w:r>
            <w:r>
              <w:t>water</w:t>
            </w:r>
            <w:r>
              <w:rPr>
                <w:spacing w:val="-7"/>
              </w:rPr>
              <w:t xml:space="preserve"> </w:t>
            </w:r>
            <w:r>
              <w:t>supply systems for the management of microbial risk. Final Report Project 1074, Water Research Australia Limited.</w:t>
            </w:r>
          </w:p>
          <w:p w14:paraId="4804A2C3" w14:textId="77777777" w:rsidR="00E10217" w:rsidRDefault="00E10217" w:rsidP="00E10217">
            <w:pPr>
              <w:spacing w:before="115" w:line="252" w:lineRule="auto"/>
              <w:ind w:left="142" w:right="358"/>
              <w:rPr>
                <w:i/>
                <w:sz w:val="19"/>
              </w:rPr>
            </w:pPr>
            <w:r>
              <w:rPr>
                <w:sz w:val="19"/>
              </w:rPr>
              <w:t>Water Research Australia (2021). Good Practice Guide to Sanitary Surveys and Operational Monitoring</w:t>
            </w:r>
            <w:r>
              <w:rPr>
                <w:spacing w:val="-6"/>
                <w:sz w:val="19"/>
              </w:rPr>
              <w:t xml:space="preserve"> </w:t>
            </w:r>
            <w:r>
              <w:rPr>
                <w:sz w:val="19"/>
              </w:rPr>
              <w:t>to</w:t>
            </w:r>
            <w:r>
              <w:rPr>
                <w:spacing w:val="-6"/>
                <w:sz w:val="19"/>
              </w:rPr>
              <w:t xml:space="preserve"> </w:t>
            </w:r>
            <w:r>
              <w:rPr>
                <w:sz w:val="19"/>
              </w:rPr>
              <w:t>Support</w:t>
            </w:r>
            <w:r>
              <w:rPr>
                <w:spacing w:val="-6"/>
                <w:sz w:val="19"/>
              </w:rPr>
              <w:t xml:space="preserve"> </w:t>
            </w:r>
            <w:r>
              <w:rPr>
                <w:sz w:val="19"/>
              </w:rPr>
              <w:t>the</w:t>
            </w:r>
            <w:r>
              <w:rPr>
                <w:spacing w:val="-6"/>
                <w:sz w:val="19"/>
              </w:rPr>
              <w:t xml:space="preserve"> </w:t>
            </w:r>
            <w:r>
              <w:rPr>
                <w:sz w:val="19"/>
              </w:rPr>
              <w:t>Management</w:t>
            </w:r>
            <w:r>
              <w:rPr>
                <w:spacing w:val="-6"/>
                <w:sz w:val="19"/>
              </w:rPr>
              <w:t xml:space="preserve"> </w:t>
            </w:r>
            <w:r>
              <w:rPr>
                <w:sz w:val="19"/>
              </w:rPr>
              <w:t>of</w:t>
            </w:r>
            <w:r>
              <w:rPr>
                <w:spacing w:val="-6"/>
                <w:sz w:val="19"/>
              </w:rPr>
              <w:t xml:space="preserve"> </w:t>
            </w:r>
            <w:r>
              <w:rPr>
                <w:sz w:val="19"/>
              </w:rPr>
              <w:t>Drinking</w:t>
            </w:r>
            <w:r>
              <w:rPr>
                <w:spacing w:val="-6"/>
                <w:sz w:val="19"/>
              </w:rPr>
              <w:t xml:space="preserve"> </w:t>
            </w:r>
            <w:r>
              <w:rPr>
                <w:sz w:val="19"/>
              </w:rPr>
              <w:t>Water</w:t>
            </w:r>
            <w:r>
              <w:rPr>
                <w:spacing w:val="-6"/>
                <w:sz w:val="19"/>
              </w:rPr>
              <w:t xml:space="preserve"> </w:t>
            </w:r>
            <w:r>
              <w:rPr>
                <w:sz w:val="19"/>
              </w:rPr>
              <w:t>Catchments.</w:t>
            </w:r>
            <w:r>
              <w:rPr>
                <w:spacing w:val="-6"/>
                <w:sz w:val="19"/>
              </w:rPr>
              <w:t xml:space="preserve"> </w:t>
            </w:r>
            <w:r>
              <w:rPr>
                <w:sz w:val="19"/>
              </w:rPr>
              <w:t>Final</w:t>
            </w:r>
            <w:r>
              <w:rPr>
                <w:spacing w:val="-6"/>
                <w:sz w:val="19"/>
              </w:rPr>
              <w:t xml:space="preserve"> </w:t>
            </w:r>
            <w:r>
              <w:rPr>
                <w:sz w:val="19"/>
              </w:rPr>
              <w:t>Report</w:t>
            </w:r>
            <w:r>
              <w:rPr>
                <w:spacing w:val="-6"/>
                <w:sz w:val="19"/>
              </w:rPr>
              <w:t xml:space="preserve"> </w:t>
            </w:r>
            <w:r>
              <w:rPr>
                <w:sz w:val="19"/>
              </w:rPr>
              <w:t xml:space="preserve">Project 1109, Water Research Australia Limited. </w:t>
            </w:r>
            <w:r>
              <w:rPr>
                <w:i/>
                <w:sz w:val="19"/>
              </w:rPr>
              <w:t>Please note that project reports are currently only available to WaterRA members.</w:t>
            </w:r>
          </w:p>
          <w:p w14:paraId="74E4DDD7" w14:textId="77777777" w:rsidR="00E10217" w:rsidRDefault="00E10217" w:rsidP="00E10217">
            <w:pPr>
              <w:pStyle w:val="BodyText"/>
              <w:spacing w:before="115" w:line="252" w:lineRule="auto"/>
              <w:rPr>
                <w:strike/>
              </w:rPr>
            </w:pPr>
            <w:r w:rsidRPr="00691132">
              <w:rPr>
                <w:strike/>
                <w:spacing w:val="-4"/>
              </w:rPr>
              <w:t>Water</w:t>
            </w:r>
            <w:r w:rsidRPr="00691132">
              <w:rPr>
                <w:strike/>
                <w:spacing w:val="-9"/>
              </w:rPr>
              <w:t xml:space="preserve"> </w:t>
            </w:r>
            <w:r w:rsidRPr="00691132">
              <w:rPr>
                <w:strike/>
                <w:spacing w:val="-4"/>
              </w:rPr>
              <w:t>Services</w:t>
            </w:r>
            <w:r w:rsidRPr="00691132">
              <w:rPr>
                <w:strike/>
                <w:spacing w:val="-9"/>
              </w:rPr>
              <w:t xml:space="preserve"> </w:t>
            </w:r>
            <w:r w:rsidRPr="00691132">
              <w:rPr>
                <w:strike/>
                <w:spacing w:val="-4"/>
              </w:rPr>
              <w:t>Association</w:t>
            </w:r>
            <w:r w:rsidRPr="00691132">
              <w:rPr>
                <w:strike/>
                <w:spacing w:val="-9"/>
              </w:rPr>
              <w:t xml:space="preserve"> </w:t>
            </w:r>
            <w:r w:rsidRPr="00691132">
              <w:rPr>
                <w:strike/>
                <w:spacing w:val="-4"/>
              </w:rPr>
              <w:t>of</w:t>
            </w:r>
            <w:r w:rsidRPr="00691132">
              <w:rPr>
                <w:strike/>
                <w:spacing w:val="-9"/>
              </w:rPr>
              <w:t xml:space="preserve"> </w:t>
            </w:r>
            <w:r w:rsidRPr="00691132">
              <w:rPr>
                <w:strike/>
                <w:spacing w:val="-4"/>
              </w:rPr>
              <w:t>Australia</w:t>
            </w:r>
            <w:r w:rsidRPr="00691132">
              <w:rPr>
                <w:strike/>
                <w:spacing w:val="-9"/>
              </w:rPr>
              <w:t xml:space="preserve"> </w:t>
            </w:r>
            <w:r w:rsidRPr="00691132">
              <w:rPr>
                <w:strike/>
                <w:spacing w:val="-4"/>
              </w:rPr>
              <w:t>(WSAA)</w:t>
            </w:r>
            <w:r w:rsidRPr="00691132">
              <w:rPr>
                <w:strike/>
                <w:spacing w:val="-9"/>
              </w:rPr>
              <w:t xml:space="preserve"> </w:t>
            </w:r>
            <w:r w:rsidRPr="00691132">
              <w:rPr>
                <w:strike/>
                <w:spacing w:val="-4"/>
              </w:rPr>
              <w:t>(2015).</w:t>
            </w:r>
            <w:r w:rsidRPr="00691132">
              <w:rPr>
                <w:strike/>
                <w:spacing w:val="-9"/>
              </w:rPr>
              <w:t xml:space="preserve"> </w:t>
            </w:r>
            <w:r w:rsidRPr="00691132">
              <w:rPr>
                <w:strike/>
                <w:spacing w:val="-4"/>
              </w:rPr>
              <w:t>Manual</w:t>
            </w:r>
            <w:r w:rsidRPr="00691132">
              <w:rPr>
                <w:strike/>
                <w:spacing w:val="-9"/>
              </w:rPr>
              <w:t xml:space="preserve"> </w:t>
            </w:r>
            <w:r w:rsidRPr="00691132">
              <w:rPr>
                <w:strike/>
                <w:spacing w:val="-4"/>
              </w:rPr>
              <w:t>for</w:t>
            </w:r>
            <w:r w:rsidRPr="00691132">
              <w:rPr>
                <w:strike/>
                <w:spacing w:val="-9"/>
              </w:rPr>
              <w:t xml:space="preserve"> </w:t>
            </w:r>
            <w:r w:rsidRPr="00691132">
              <w:rPr>
                <w:strike/>
                <w:spacing w:val="-4"/>
              </w:rPr>
              <w:t>the</w:t>
            </w:r>
            <w:r w:rsidRPr="00691132">
              <w:rPr>
                <w:strike/>
                <w:spacing w:val="-9"/>
              </w:rPr>
              <w:t xml:space="preserve"> </w:t>
            </w:r>
            <w:r w:rsidRPr="00691132">
              <w:rPr>
                <w:strike/>
                <w:spacing w:val="-4"/>
              </w:rPr>
              <w:t>application</w:t>
            </w:r>
            <w:r w:rsidRPr="00691132">
              <w:rPr>
                <w:strike/>
                <w:spacing w:val="-9"/>
              </w:rPr>
              <w:t xml:space="preserve"> </w:t>
            </w:r>
            <w:r w:rsidRPr="00691132">
              <w:rPr>
                <w:strike/>
                <w:spacing w:val="-4"/>
              </w:rPr>
              <w:t>of</w:t>
            </w:r>
            <w:r w:rsidRPr="00691132">
              <w:rPr>
                <w:strike/>
                <w:spacing w:val="-9"/>
              </w:rPr>
              <w:t xml:space="preserve"> </w:t>
            </w:r>
            <w:r w:rsidRPr="00691132">
              <w:rPr>
                <w:strike/>
                <w:spacing w:val="-4"/>
              </w:rPr>
              <w:t xml:space="preserve">health-based </w:t>
            </w:r>
            <w:r w:rsidRPr="00691132">
              <w:rPr>
                <w:strike/>
              </w:rPr>
              <w:t>targets</w:t>
            </w:r>
            <w:r w:rsidRPr="00691132">
              <w:rPr>
                <w:strike/>
                <w:spacing w:val="-1"/>
              </w:rPr>
              <w:t xml:space="preserve"> </w:t>
            </w:r>
            <w:r w:rsidRPr="00691132">
              <w:rPr>
                <w:strike/>
              </w:rPr>
              <w:t>for</w:t>
            </w:r>
            <w:r w:rsidRPr="00691132">
              <w:rPr>
                <w:strike/>
                <w:spacing w:val="-1"/>
              </w:rPr>
              <w:t xml:space="preserve"> </w:t>
            </w:r>
            <w:r w:rsidRPr="00691132">
              <w:rPr>
                <w:strike/>
              </w:rPr>
              <w:t>drinking</w:t>
            </w:r>
            <w:r w:rsidRPr="00691132">
              <w:rPr>
                <w:strike/>
                <w:spacing w:val="-1"/>
              </w:rPr>
              <w:t xml:space="preserve"> </w:t>
            </w:r>
            <w:r w:rsidRPr="00691132">
              <w:rPr>
                <w:strike/>
              </w:rPr>
              <w:t>water</w:t>
            </w:r>
            <w:r w:rsidRPr="00691132">
              <w:rPr>
                <w:strike/>
                <w:spacing w:val="-1"/>
              </w:rPr>
              <w:t xml:space="preserve"> </w:t>
            </w:r>
            <w:r w:rsidRPr="00691132">
              <w:rPr>
                <w:strike/>
              </w:rPr>
              <w:t>safety.</w:t>
            </w:r>
            <w:r w:rsidRPr="00691132">
              <w:rPr>
                <w:strike/>
                <w:spacing w:val="-1"/>
              </w:rPr>
              <w:t xml:space="preserve"> </w:t>
            </w:r>
            <w:r w:rsidRPr="00691132">
              <w:rPr>
                <w:strike/>
              </w:rPr>
              <w:t>Water</w:t>
            </w:r>
            <w:r w:rsidRPr="00691132">
              <w:rPr>
                <w:strike/>
                <w:spacing w:val="-1"/>
              </w:rPr>
              <w:t xml:space="preserve"> </w:t>
            </w:r>
            <w:r w:rsidRPr="00691132">
              <w:rPr>
                <w:strike/>
              </w:rPr>
              <w:t>Services</w:t>
            </w:r>
            <w:r w:rsidRPr="00691132">
              <w:rPr>
                <w:strike/>
                <w:spacing w:val="-1"/>
              </w:rPr>
              <w:t xml:space="preserve"> </w:t>
            </w:r>
            <w:r w:rsidRPr="00691132">
              <w:rPr>
                <w:strike/>
              </w:rPr>
              <w:t>Association</w:t>
            </w:r>
            <w:r w:rsidRPr="00691132">
              <w:rPr>
                <w:strike/>
                <w:spacing w:val="-1"/>
              </w:rPr>
              <w:t xml:space="preserve"> </w:t>
            </w:r>
            <w:r w:rsidRPr="00691132">
              <w:rPr>
                <w:strike/>
              </w:rPr>
              <w:t>of</w:t>
            </w:r>
            <w:r w:rsidRPr="00691132">
              <w:rPr>
                <w:strike/>
                <w:spacing w:val="-1"/>
              </w:rPr>
              <w:t xml:space="preserve"> </w:t>
            </w:r>
            <w:r w:rsidRPr="00691132">
              <w:rPr>
                <w:strike/>
              </w:rPr>
              <w:t>Australia,</w:t>
            </w:r>
            <w:r w:rsidRPr="00691132">
              <w:rPr>
                <w:strike/>
                <w:spacing w:val="-1"/>
              </w:rPr>
              <w:t xml:space="preserve"> </w:t>
            </w:r>
            <w:r w:rsidRPr="00691132">
              <w:rPr>
                <w:strike/>
              </w:rPr>
              <w:t>ISBN</w:t>
            </w:r>
            <w:r w:rsidRPr="00691132">
              <w:rPr>
                <w:strike/>
                <w:spacing w:val="-1"/>
              </w:rPr>
              <w:t xml:space="preserve"> </w:t>
            </w:r>
            <w:r w:rsidRPr="00691132">
              <w:rPr>
                <w:strike/>
              </w:rPr>
              <w:t>1</w:t>
            </w:r>
            <w:r w:rsidRPr="00691132">
              <w:rPr>
                <w:strike/>
                <w:spacing w:val="-1"/>
              </w:rPr>
              <w:t xml:space="preserve"> </w:t>
            </w:r>
            <w:r w:rsidRPr="00691132">
              <w:rPr>
                <w:strike/>
              </w:rPr>
              <w:t>920760</w:t>
            </w:r>
            <w:r w:rsidRPr="00691132">
              <w:rPr>
                <w:strike/>
                <w:spacing w:val="-1"/>
              </w:rPr>
              <w:t xml:space="preserve"> </w:t>
            </w:r>
            <w:r w:rsidRPr="00691132">
              <w:rPr>
                <w:strike/>
              </w:rPr>
              <w:t>68</w:t>
            </w:r>
            <w:r w:rsidRPr="00691132">
              <w:rPr>
                <w:strike/>
                <w:spacing w:val="-1"/>
              </w:rPr>
              <w:t xml:space="preserve"> </w:t>
            </w:r>
            <w:r w:rsidRPr="00691132">
              <w:rPr>
                <w:strike/>
              </w:rPr>
              <w:t>7</w:t>
            </w:r>
          </w:p>
          <w:p w14:paraId="0B1F7A7E" w14:textId="77777777" w:rsidR="00E10217" w:rsidRDefault="00E10217" w:rsidP="00E10217">
            <w:pPr>
              <w:pStyle w:val="BodyText"/>
              <w:spacing w:before="115" w:line="252" w:lineRule="auto"/>
            </w:pPr>
            <w:r>
              <w:rPr>
                <w:spacing w:val="-2"/>
              </w:rPr>
              <w:t xml:space="preserve">WaterVal (2017a). WaterVal Chlorine disinfection Validation protocol. Australian Watersecure </w:t>
            </w:r>
            <w:r>
              <w:t>Innovations Ltd 2017.</w:t>
            </w:r>
          </w:p>
          <w:p w14:paraId="51AAF124" w14:textId="77777777" w:rsidR="00E10217" w:rsidRDefault="00E10217" w:rsidP="00E10217">
            <w:pPr>
              <w:pStyle w:val="BodyText"/>
              <w:spacing w:before="114" w:line="252" w:lineRule="auto"/>
              <w:ind w:right="151"/>
            </w:pPr>
            <w:r>
              <w:rPr>
                <w:spacing w:val="-2"/>
              </w:rPr>
              <w:t xml:space="preserve">WaterVal (2017b). WaterVal Ultraviolet disinfection: Guidance document. Australian Watersecure </w:t>
            </w:r>
            <w:r>
              <w:t>Innovations Ltd 2017.</w:t>
            </w:r>
          </w:p>
          <w:p w14:paraId="25F1C2DA" w14:textId="77777777" w:rsidR="00E10217" w:rsidRDefault="00E10217" w:rsidP="00E10217">
            <w:pPr>
              <w:pStyle w:val="BodyText"/>
              <w:spacing w:before="115" w:line="252" w:lineRule="auto"/>
            </w:pPr>
            <w:r>
              <w:rPr>
                <w:spacing w:val="-2"/>
              </w:rPr>
              <w:t xml:space="preserve">Waterval (2017c). WaterVal Ozone disinfection: Validation protocol. Australian Watersecure </w:t>
            </w:r>
            <w:r>
              <w:t>Innovations Ltd 2017.</w:t>
            </w:r>
          </w:p>
          <w:p w14:paraId="46CCF7B1" w14:textId="77777777" w:rsidR="00E10217" w:rsidRDefault="00E10217" w:rsidP="00E10217">
            <w:pPr>
              <w:pStyle w:val="BodyText"/>
              <w:spacing w:before="114" w:line="252" w:lineRule="auto"/>
            </w:pPr>
            <w:r>
              <w:lastRenderedPageBreak/>
              <w:t>Waterval</w:t>
            </w:r>
            <w:r>
              <w:rPr>
                <w:spacing w:val="-15"/>
              </w:rPr>
              <w:t xml:space="preserve"> </w:t>
            </w:r>
            <w:r>
              <w:t>(2017d).</w:t>
            </w:r>
            <w:r>
              <w:rPr>
                <w:spacing w:val="-14"/>
              </w:rPr>
              <w:t xml:space="preserve"> </w:t>
            </w:r>
            <w:r>
              <w:t>WaterVal</w:t>
            </w:r>
            <w:r>
              <w:rPr>
                <w:spacing w:val="-14"/>
              </w:rPr>
              <w:t xml:space="preserve"> </w:t>
            </w:r>
            <w:r>
              <w:t>Reverse</w:t>
            </w:r>
            <w:r>
              <w:rPr>
                <w:spacing w:val="-14"/>
              </w:rPr>
              <w:t xml:space="preserve"> </w:t>
            </w:r>
            <w:r>
              <w:t>Osmosis</w:t>
            </w:r>
            <w:r>
              <w:rPr>
                <w:spacing w:val="-15"/>
              </w:rPr>
              <w:t xml:space="preserve"> </w:t>
            </w:r>
            <w:r>
              <w:t>and</w:t>
            </w:r>
            <w:r>
              <w:rPr>
                <w:spacing w:val="-14"/>
              </w:rPr>
              <w:t xml:space="preserve"> </w:t>
            </w:r>
            <w:r>
              <w:t>nanofiltration:</w:t>
            </w:r>
            <w:r>
              <w:rPr>
                <w:spacing w:val="-14"/>
              </w:rPr>
              <w:t xml:space="preserve"> </w:t>
            </w:r>
            <w:r>
              <w:t>Validation</w:t>
            </w:r>
            <w:r>
              <w:rPr>
                <w:spacing w:val="-14"/>
              </w:rPr>
              <w:t xml:space="preserve"> </w:t>
            </w:r>
            <w:r>
              <w:t>protocol.</w:t>
            </w:r>
            <w:r>
              <w:rPr>
                <w:spacing w:val="-15"/>
              </w:rPr>
              <w:t xml:space="preserve"> </w:t>
            </w:r>
            <w:r>
              <w:t>Australian Watersecure Innovations Ltd 2017.</w:t>
            </w:r>
          </w:p>
          <w:p w14:paraId="40471A9E" w14:textId="77777777" w:rsidR="00E10217" w:rsidRDefault="00E10217" w:rsidP="00E10217">
            <w:pPr>
              <w:pStyle w:val="BodyText"/>
              <w:spacing w:before="114" w:line="252" w:lineRule="auto"/>
            </w:pPr>
            <w:r w:rsidRPr="00691132">
              <w:rPr>
                <w:highlight w:val="yellow"/>
              </w:rPr>
              <w:t xml:space="preserve">Whiley H, Keegan A, Fallowfield H, Bentham R (2014). Detection of Legionella, L. pneumophila and Mycobacterium avium complex (MAC) along potable water distribution pipelines. </w:t>
            </w:r>
            <w:r w:rsidRPr="00691132">
              <w:rPr>
                <w:i/>
                <w:iCs/>
                <w:highlight w:val="yellow"/>
              </w:rPr>
              <w:t>International Journal of Environmental Research and Public Health</w:t>
            </w:r>
            <w:r w:rsidRPr="00691132">
              <w:rPr>
                <w:highlight w:val="yellow"/>
              </w:rPr>
              <w:t xml:space="preserve"> 11(7):7393–7405.</w:t>
            </w:r>
          </w:p>
          <w:p w14:paraId="02D4E6A9" w14:textId="77777777" w:rsidR="00E10217" w:rsidRDefault="00E10217" w:rsidP="00E10217">
            <w:pPr>
              <w:spacing w:before="115" w:line="252" w:lineRule="auto"/>
              <w:ind w:left="142"/>
              <w:rPr>
                <w:sz w:val="19"/>
              </w:rPr>
            </w:pPr>
            <w:r>
              <w:rPr>
                <w:sz w:val="19"/>
              </w:rPr>
              <w:t>World</w:t>
            </w:r>
            <w:r>
              <w:rPr>
                <w:spacing w:val="-8"/>
                <w:sz w:val="19"/>
              </w:rPr>
              <w:t xml:space="preserve"> </w:t>
            </w:r>
            <w:r>
              <w:rPr>
                <w:sz w:val="19"/>
              </w:rPr>
              <w:t>Health</w:t>
            </w:r>
            <w:r>
              <w:rPr>
                <w:spacing w:val="-8"/>
                <w:sz w:val="19"/>
              </w:rPr>
              <w:t xml:space="preserve"> </w:t>
            </w:r>
            <w:r>
              <w:rPr>
                <w:sz w:val="19"/>
              </w:rPr>
              <w:t>Organization</w:t>
            </w:r>
            <w:r>
              <w:rPr>
                <w:spacing w:val="-8"/>
                <w:sz w:val="19"/>
              </w:rPr>
              <w:t xml:space="preserve"> </w:t>
            </w:r>
            <w:r>
              <w:rPr>
                <w:sz w:val="19"/>
              </w:rPr>
              <w:t>(WHO)</w:t>
            </w:r>
            <w:r>
              <w:rPr>
                <w:spacing w:val="-8"/>
                <w:sz w:val="19"/>
              </w:rPr>
              <w:t xml:space="preserve"> </w:t>
            </w:r>
            <w:r>
              <w:rPr>
                <w:sz w:val="19"/>
              </w:rPr>
              <w:t>(1996).</w:t>
            </w:r>
            <w:r>
              <w:rPr>
                <w:spacing w:val="-8"/>
                <w:sz w:val="19"/>
              </w:rPr>
              <w:t xml:space="preserve"> </w:t>
            </w:r>
            <w:r>
              <w:rPr>
                <w:i/>
                <w:sz w:val="19"/>
              </w:rPr>
              <w:t>Guidelines</w:t>
            </w:r>
            <w:r>
              <w:rPr>
                <w:i/>
                <w:spacing w:val="-8"/>
                <w:sz w:val="19"/>
              </w:rPr>
              <w:t xml:space="preserve"> </w:t>
            </w:r>
            <w:r>
              <w:rPr>
                <w:i/>
                <w:sz w:val="19"/>
              </w:rPr>
              <w:t>for</w:t>
            </w:r>
            <w:r>
              <w:rPr>
                <w:i/>
                <w:spacing w:val="-8"/>
                <w:sz w:val="19"/>
              </w:rPr>
              <w:t xml:space="preserve"> </w:t>
            </w:r>
            <w:r>
              <w:rPr>
                <w:i/>
                <w:sz w:val="19"/>
              </w:rPr>
              <w:t>drinking-water</w:t>
            </w:r>
            <w:r>
              <w:rPr>
                <w:i/>
                <w:spacing w:val="-8"/>
                <w:sz w:val="19"/>
              </w:rPr>
              <w:t xml:space="preserve"> </w:t>
            </w:r>
            <w:r>
              <w:rPr>
                <w:i/>
                <w:sz w:val="19"/>
              </w:rPr>
              <w:t>quality</w:t>
            </w:r>
            <w:r>
              <w:rPr>
                <w:sz w:val="19"/>
              </w:rPr>
              <w:t>,</w:t>
            </w:r>
            <w:r>
              <w:rPr>
                <w:spacing w:val="-8"/>
                <w:sz w:val="19"/>
              </w:rPr>
              <w:t xml:space="preserve"> </w:t>
            </w:r>
            <w:r>
              <w:rPr>
                <w:sz w:val="19"/>
              </w:rPr>
              <w:t>second</w:t>
            </w:r>
            <w:r>
              <w:rPr>
                <w:spacing w:val="-8"/>
                <w:sz w:val="19"/>
              </w:rPr>
              <w:t xml:space="preserve"> </w:t>
            </w:r>
            <w:r>
              <w:rPr>
                <w:sz w:val="19"/>
              </w:rPr>
              <w:t>edition. Geneva, Switzerland.</w:t>
            </w:r>
          </w:p>
          <w:p w14:paraId="3CA18AE8" w14:textId="77777777" w:rsidR="00E10217" w:rsidRDefault="00E10217" w:rsidP="00E10217">
            <w:pPr>
              <w:pStyle w:val="BodyText"/>
              <w:spacing w:before="115" w:line="252" w:lineRule="auto"/>
            </w:pPr>
            <w:r>
              <w:t>World</w:t>
            </w:r>
            <w:r>
              <w:rPr>
                <w:spacing w:val="-10"/>
              </w:rPr>
              <w:t xml:space="preserve"> </w:t>
            </w:r>
            <w:r>
              <w:t>Health</w:t>
            </w:r>
            <w:r>
              <w:rPr>
                <w:spacing w:val="-10"/>
              </w:rPr>
              <w:t xml:space="preserve"> </w:t>
            </w:r>
            <w:r>
              <w:t>Organization</w:t>
            </w:r>
            <w:r>
              <w:rPr>
                <w:spacing w:val="-10"/>
              </w:rPr>
              <w:t xml:space="preserve"> </w:t>
            </w:r>
            <w:r>
              <w:t>(WHO)</w:t>
            </w:r>
            <w:r>
              <w:rPr>
                <w:spacing w:val="-10"/>
              </w:rPr>
              <w:t xml:space="preserve"> </w:t>
            </w:r>
            <w:r>
              <w:t>(2011a).</w:t>
            </w:r>
            <w:r>
              <w:rPr>
                <w:spacing w:val="-10"/>
              </w:rPr>
              <w:t xml:space="preserve"> </w:t>
            </w:r>
            <w:r>
              <w:t>Guidelines</w:t>
            </w:r>
            <w:r>
              <w:rPr>
                <w:spacing w:val="-10"/>
              </w:rPr>
              <w:t xml:space="preserve"> </w:t>
            </w:r>
            <w:r>
              <w:t>for</w:t>
            </w:r>
            <w:r>
              <w:rPr>
                <w:spacing w:val="-10"/>
              </w:rPr>
              <w:t xml:space="preserve"> </w:t>
            </w:r>
            <w:r>
              <w:t>drinking-water</w:t>
            </w:r>
            <w:r>
              <w:rPr>
                <w:spacing w:val="-10"/>
              </w:rPr>
              <w:t xml:space="preserve"> </w:t>
            </w:r>
            <w:r>
              <w:t>quality.</w:t>
            </w:r>
            <w:r>
              <w:rPr>
                <w:spacing w:val="-10"/>
              </w:rPr>
              <w:t xml:space="preserve"> </w:t>
            </w:r>
            <w:r>
              <w:t>World</w:t>
            </w:r>
            <w:r>
              <w:rPr>
                <w:spacing w:val="-10"/>
              </w:rPr>
              <w:t xml:space="preserve"> </w:t>
            </w:r>
            <w:r>
              <w:t>Health Organization. Geneva, Switzerland. 216: 303-304.</w:t>
            </w:r>
          </w:p>
          <w:p w14:paraId="1C5AB1E4" w14:textId="77777777" w:rsidR="00E10217" w:rsidRDefault="00E10217" w:rsidP="00E10217">
            <w:pPr>
              <w:pStyle w:val="BodyText"/>
              <w:spacing w:before="114" w:line="252" w:lineRule="auto"/>
            </w:pPr>
            <w:r>
              <w:t>World</w:t>
            </w:r>
            <w:r>
              <w:rPr>
                <w:spacing w:val="-10"/>
              </w:rPr>
              <w:t xml:space="preserve"> </w:t>
            </w:r>
            <w:r>
              <w:t>Health</w:t>
            </w:r>
            <w:r>
              <w:rPr>
                <w:spacing w:val="-10"/>
              </w:rPr>
              <w:t xml:space="preserve"> </w:t>
            </w:r>
            <w:r>
              <w:t>Organization</w:t>
            </w:r>
            <w:r>
              <w:rPr>
                <w:spacing w:val="-10"/>
              </w:rPr>
              <w:t xml:space="preserve"> </w:t>
            </w:r>
            <w:r>
              <w:t>(WHO)</w:t>
            </w:r>
            <w:r>
              <w:rPr>
                <w:spacing w:val="-10"/>
              </w:rPr>
              <w:t xml:space="preserve"> </w:t>
            </w:r>
            <w:r>
              <w:t>(2011b).</w:t>
            </w:r>
            <w:r>
              <w:rPr>
                <w:spacing w:val="-10"/>
              </w:rPr>
              <w:t xml:space="preserve"> </w:t>
            </w:r>
            <w:r>
              <w:t>Safe</w:t>
            </w:r>
            <w:r>
              <w:rPr>
                <w:spacing w:val="-10"/>
              </w:rPr>
              <w:t xml:space="preserve"> </w:t>
            </w:r>
            <w:r>
              <w:t>Drinking-water</w:t>
            </w:r>
            <w:r>
              <w:rPr>
                <w:spacing w:val="-10"/>
              </w:rPr>
              <w:t xml:space="preserve"> </w:t>
            </w:r>
            <w:r>
              <w:t>from</w:t>
            </w:r>
            <w:r>
              <w:rPr>
                <w:spacing w:val="-10"/>
              </w:rPr>
              <w:t xml:space="preserve"> </w:t>
            </w:r>
            <w:r>
              <w:t>Desalination,</w:t>
            </w:r>
            <w:r>
              <w:rPr>
                <w:spacing w:val="-10"/>
              </w:rPr>
              <w:t xml:space="preserve"> </w:t>
            </w:r>
            <w:r>
              <w:t>World</w:t>
            </w:r>
            <w:r>
              <w:rPr>
                <w:spacing w:val="-10"/>
              </w:rPr>
              <w:t xml:space="preserve"> </w:t>
            </w:r>
            <w:r>
              <w:t>Health Organization. Geneva, Switzerland.</w:t>
            </w:r>
          </w:p>
          <w:p w14:paraId="5E672682" w14:textId="77777777" w:rsidR="00E10217" w:rsidRDefault="00E10217" w:rsidP="00E10217">
            <w:pPr>
              <w:pStyle w:val="BodyText"/>
            </w:pPr>
          </w:p>
          <w:p w14:paraId="363D2949" w14:textId="77777777" w:rsidR="00E10217" w:rsidRDefault="00E10217" w:rsidP="00E10217">
            <w:pPr>
              <w:pStyle w:val="BodyText"/>
            </w:pPr>
            <w:r>
              <w:t>World</w:t>
            </w:r>
            <w:r w:rsidRPr="00E637E4">
              <w:t xml:space="preserve"> </w:t>
            </w:r>
            <w:r>
              <w:t>Health</w:t>
            </w:r>
            <w:r w:rsidRPr="00E637E4">
              <w:t xml:space="preserve"> </w:t>
            </w:r>
            <w:r>
              <w:t>Organization</w:t>
            </w:r>
            <w:r w:rsidRPr="00E637E4">
              <w:t xml:space="preserve"> </w:t>
            </w:r>
            <w:r>
              <w:t>(WHO)</w:t>
            </w:r>
            <w:r w:rsidRPr="00E637E4">
              <w:t xml:space="preserve"> </w:t>
            </w:r>
            <w:r>
              <w:t>(2011c).</w:t>
            </w:r>
            <w:r w:rsidRPr="00E637E4">
              <w:t xml:space="preserve"> </w:t>
            </w:r>
            <w:r>
              <w:t>Water</w:t>
            </w:r>
            <w:r w:rsidRPr="00E637E4">
              <w:t xml:space="preserve"> </w:t>
            </w:r>
            <w:r>
              <w:t>safety</w:t>
            </w:r>
            <w:r w:rsidRPr="00E637E4">
              <w:t xml:space="preserve"> </w:t>
            </w:r>
            <w:r>
              <w:t>in</w:t>
            </w:r>
            <w:r w:rsidRPr="00E637E4">
              <w:t xml:space="preserve"> </w:t>
            </w:r>
            <w:r>
              <w:t>buildings.</w:t>
            </w:r>
            <w:r w:rsidRPr="00E637E4">
              <w:t xml:space="preserve"> </w:t>
            </w:r>
            <w:r>
              <w:t>World</w:t>
            </w:r>
            <w:r w:rsidRPr="00E637E4">
              <w:t xml:space="preserve"> </w:t>
            </w:r>
            <w:r>
              <w:t>Health</w:t>
            </w:r>
            <w:r w:rsidRPr="00E637E4">
              <w:t xml:space="preserve"> Organization.</w:t>
            </w:r>
          </w:p>
          <w:p w14:paraId="6365AA1D" w14:textId="77777777" w:rsidR="00E10217" w:rsidRDefault="00E10217" w:rsidP="00E10217">
            <w:pPr>
              <w:pStyle w:val="BodyText"/>
            </w:pPr>
            <w:bookmarkStart w:id="0" w:name="Australian-drinking-water-guidelines-6-V"/>
            <w:bookmarkEnd w:id="0"/>
            <w:r>
              <w:t>Geneva,</w:t>
            </w:r>
            <w:r w:rsidRPr="00E637E4">
              <w:t xml:space="preserve"> Switzerland.</w:t>
            </w:r>
          </w:p>
          <w:p w14:paraId="4E3BF725" w14:textId="77777777" w:rsidR="00E10217" w:rsidRDefault="00E10217" w:rsidP="00E10217">
            <w:pPr>
              <w:pStyle w:val="BodyText"/>
              <w:spacing w:before="126" w:line="252" w:lineRule="auto"/>
            </w:pPr>
            <w:r>
              <w:t>World</w:t>
            </w:r>
            <w:r>
              <w:rPr>
                <w:spacing w:val="-10"/>
              </w:rPr>
              <w:t xml:space="preserve"> </w:t>
            </w:r>
            <w:r>
              <w:t>Health</w:t>
            </w:r>
            <w:r>
              <w:rPr>
                <w:spacing w:val="-10"/>
              </w:rPr>
              <w:t xml:space="preserve"> </w:t>
            </w:r>
            <w:r>
              <w:t>Organization</w:t>
            </w:r>
            <w:r>
              <w:rPr>
                <w:spacing w:val="-10"/>
              </w:rPr>
              <w:t xml:space="preserve"> </w:t>
            </w:r>
            <w:r>
              <w:t>(WHO)</w:t>
            </w:r>
            <w:r>
              <w:rPr>
                <w:spacing w:val="-10"/>
              </w:rPr>
              <w:t xml:space="preserve"> </w:t>
            </w:r>
            <w:r>
              <w:t>(2014).</w:t>
            </w:r>
            <w:r>
              <w:rPr>
                <w:spacing w:val="-10"/>
              </w:rPr>
              <w:t xml:space="preserve"> </w:t>
            </w:r>
            <w:r>
              <w:t>Water</w:t>
            </w:r>
            <w:r>
              <w:rPr>
                <w:spacing w:val="-10"/>
              </w:rPr>
              <w:t xml:space="preserve"> </w:t>
            </w:r>
            <w:r>
              <w:t>Safety</w:t>
            </w:r>
            <w:r>
              <w:rPr>
                <w:spacing w:val="-10"/>
              </w:rPr>
              <w:t xml:space="preserve"> </w:t>
            </w:r>
            <w:r>
              <w:t>in</w:t>
            </w:r>
            <w:r>
              <w:rPr>
                <w:spacing w:val="-10"/>
              </w:rPr>
              <w:t xml:space="preserve"> </w:t>
            </w:r>
            <w:r>
              <w:t>Distribution</w:t>
            </w:r>
            <w:r>
              <w:rPr>
                <w:spacing w:val="-10"/>
              </w:rPr>
              <w:t xml:space="preserve"> </w:t>
            </w:r>
            <w:r>
              <w:t>Systems.</w:t>
            </w:r>
            <w:r>
              <w:rPr>
                <w:spacing w:val="-10"/>
              </w:rPr>
              <w:t xml:space="preserve"> </w:t>
            </w:r>
            <w:r>
              <w:t>World</w:t>
            </w:r>
            <w:r>
              <w:rPr>
                <w:spacing w:val="-10"/>
              </w:rPr>
              <w:t xml:space="preserve"> </w:t>
            </w:r>
            <w:r>
              <w:t>Health Organization. Geneva, Switzerland.</w:t>
            </w:r>
          </w:p>
          <w:p w14:paraId="6D8533C2" w14:textId="77777777" w:rsidR="00E10217" w:rsidRDefault="00E10217" w:rsidP="00E10217">
            <w:pPr>
              <w:pStyle w:val="BodyText"/>
              <w:spacing w:before="114" w:line="252" w:lineRule="auto"/>
            </w:pPr>
            <w:r>
              <w:t>World</w:t>
            </w:r>
            <w:r>
              <w:rPr>
                <w:spacing w:val="-9"/>
              </w:rPr>
              <w:t xml:space="preserve"> </w:t>
            </w:r>
            <w:r>
              <w:t>Health</w:t>
            </w:r>
            <w:r>
              <w:rPr>
                <w:spacing w:val="-9"/>
              </w:rPr>
              <w:t xml:space="preserve"> </w:t>
            </w:r>
            <w:r>
              <w:t>Organization</w:t>
            </w:r>
            <w:r>
              <w:rPr>
                <w:spacing w:val="-9"/>
              </w:rPr>
              <w:t xml:space="preserve"> </w:t>
            </w:r>
            <w:r>
              <w:t>(WHO)</w:t>
            </w:r>
            <w:r>
              <w:rPr>
                <w:spacing w:val="-9"/>
              </w:rPr>
              <w:t xml:space="preserve"> </w:t>
            </w:r>
            <w:r>
              <w:t>(2016).</w:t>
            </w:r>
            <w:r>
              <w:rPr>
                <w:spacing w:val="-9"/>
              </w:rPr>
              <w:t xml:space="preserve"> </w:t>
            </w:r>
            <w:r>
              <w:t>Quantitative</w:t>
            </w:r>
            <w:r>
              <w:rPr>
                <w:spacing w:val="-9"/>
              </w:rPr>
              <w:t xml:space="preserve"> </w:t>
            </w:r>
            <w:r>
              <w:t>Microbial</w:t>
            </w:r>
            <w:r>
              <w:rPr>
                <w:spacing w:val="-9"/>
              </w:rPr>
              <w:t xml:space="preserve"> </w:t>
            </w:r>
            <w:r>
              <w:t>Risk</w:t>
            </w:r>
            <w:r>
              <w:rPr>
                <w:spacing w:val="-9"/>
              </w:rPr>
              <w:t xml:space="preserve"> </w:t>
            </w:r>
            <w:r>
              <w:t>Assessment</w:t>
            </w:r>
            <w:r>
              <w:rPr>
                <w:spacing w:val="-9"/>
              </w:rPr>
              <w:t xml:space="preserve"> </w:t>
            </w:r>
            <w:r>
              <w:t>for</w:t>
            </w:r>
            <w:r>
              <w:rPr>
                <w:spacing w:val="-9"/>
              </w:rPr>
              <w:t xml:space="preserve"> </w:t>
            </w:r>
            <w:r>
              <w:t>Water Safety Management. Geneva, World Health Organization, Geneva, Switzerland.</w:t>
            </w:r>
          </w:p>
          <w:p w14:paraId="2A1F9A34" w14:textId="77777777" w:rsidR="00E10217" w:rsidRDefault="00E10217" w:rsidP="00E10217">
            <w:pPr>
              <w:pStyle w:val="BodyText"/>
              <w:spacing w:before="115" w:line="252" w:lineRule="auto"/>
            </w:pPr>
            <w:r>
              <w:t>World Health Organization (WHO) (2016). Protecting surface water for health. Identifying, assessing</w:t>
            </w:r>
            <w:r>
              <w:rPr>
                <w:spacing w:val="-8"/>
              </w:rPr>
              <w:t xml:space="preserve"> </w:t>
            </w:r>
            <w:r>
              <w:t>and</w:t>
            </w:r>
            <w:r>
              <w:rPr>
                <w:spacing w:val="-8"/>
              </w:rPr>
              <w:t xml:space="preserve"> </w:t>
            </w:r>
            <w:r>
              <w:t>managing</w:t>
            </w:r>
            <w:r>
              <w:rPr>
                <w:spacing w:val="-8"/>
              </w:rPr>
              <w:t xml:space="preserve"> </w:t>
            </w:r>
            <w:r>
              <w:t>drinking-water</w:t>
            </w:r>
            <w:r>
              <w:rPr>
                <w:spacing w:val="-8"/>
              </w:rPr>
              <w:t xml:space="preserve"> </w:t>
            </w:r>
            <w:r>
              <w:t>quality</w:t>
            </w:r>
            <w:r>
              <w:rPr>
                <w:spacing w:val="-8"/>
              </w:rPr>
              <w:t xml:space="preserve"> </w:t>
            </w:r>
            <w:r>
              <w:t>risks</w:t>
            </w:r>
            <w:r>
              <w:rPr>
                <w:spacing w:val="-8"/>
              </w:rPr>
              <w:t xml:space="preserve"> </w:t>
            </w:r>
            <w:r>
              <w:t>in</w:t>
            </w:r>
            <w:r>
              <w:rPr>
                <w:spacing w:val="-8"/>
              </w:rPr>
              <w:t xml:space="preserve"> </w:t>
            </w:r>
            <w:r>
              <w:t>surface-water</w:t>
            </w:r>
            <w:r>
              <w:rPr>
                <w:spacing w:val="-8"/>
              </w:rPr>
              <w:t xml:space="preserve"> </w:t>
            </w:r>
            <w:r>
              <w:t>catchments.</w:t>
            </w:r>
            <w:r>
              <w:rPr>
                <w:spacing w:val="-8"/>
              </w:rPr>
              <w:t xml:space="preserve"> </w:t>
            </w:r>
            <w:r>
              <w:t>Edited</w:t>
            </w:r>
            <w:r>
              <w:rPr>
                <w:spacing w:val="-8"/>
              </w:rPr>
              <w:t xml:space="preserve"> </w:t>
            </w:r>
            <w:r>
              <w:t xml:space="preserve">by Rickert B, Chorus I, Schmoll O. ISBN 978 92 4 151055. World Health Organization. Geneva, </w:t>
            </w:r>
            <w:r>
              <w:rPr>
                <w:spacing w:val="-2"/>
              </w:rPr>
              <w:t>Switzerland.</w:t>
            </w:r>
          </w:p>
          <w:p w14:paraId="196B9921" w14:textId="77777777" w:rsidR="00E10217" w:rsidRDefault="00E10217" w:rsidP="00E10217">
            <w:pPr>
              <w:pStyle w:val="BodyText"/>
              <w:spacing w:before="116" w:line="252" w:lineRule="auto"/>
            </w:pPr>
            <w:r>
              <w:t>World</w:t>
            </w:r>
            <w:r>
              <w:rPr>
                <w:spacing w:val="-9"/>
              </w:rPr>
              <w:t xml:space="preserve"> </w:t>
            </w:r>
            <w:r>
              <w:t>Health</w:t>
            </w:r>
            <w:r>
              <w:rPr>
                <w:spacing w:val="-9"/>
              </w:rPr>
              <w:t xml:space="preserve"> </w:t>
            </w:r>
            <w:r>
              <w:t>Organization</w:t>
            </w:r>
            <w:r>
              <w:rPr>
                <w:spacing w:val="-9"/>
              </w:rPr>
              <w:t xml:space="preserve"> </w:t>
            </w:r>
            <w:r>
              <w:t>(WHO)</w:t>
            </w:r>
            <w:r>
              <w:rPr>
                <w:spacing w:val="-9"/>
              </w:rPr>
              <w:t xml:space="preserve"> </w:t>
            </w:r>
            <w:r>
              <w:t>(2017).</w:t>
            </w:r>
            <w:r>
              <w:rPr>
                <w:spacing w:val="-9"/>
              </w:rPr>
              <w:t xml:space="preserve"> </w:t>
            </w:r>
            <w:r>
              <w:t>Guidelines</w:t>
            </w:r>
            <w:r>
              <w:rPr>
                <w:spacing w:val="-9"/>
              </w:rPr>
              <w:t xml:space="preserve"> </w:t>
            </w:r>
            <w:r>
              <w:t>for</w:t>
            </w:r>
            <w:r>
              <w:rPr>
                <w:spacing w:val="-9"/>
              </w:rPr>
              <w:t xml:space="preserve"> </w:t>
            </w:r>
            <w:r>
              <w:t>drinking-water</w:t>
            </w:r>
            <w:r>
              <w:rPr>
                <w:spacing w:val="-9"/>
              </w:rPr>
              <w:t xml:space="preserve"> </w:t>
            </w:r>
            <w:r>
              <w:t>quality,</w:t>
            </w:r>
            <w:r>
              <w:rPr>
                <w:spacing w:val="-9"/>
              </w:rPr>
              <w:t xml:space="preserve"> </w:t>
            </w:r>
            <w:r>
              <w:t>4</w:t>
            </w:r>
            <w:r>
              <w:rPr>
                <w:position w:val="6"/>
                <w:sz w:val="11"/>
              </w:rPr>
              <w:t>th</w:t>
            </w:r>
            <w:r>
              <w:rPr>
                <w:spacing w:val="15"/>
                <w:position w:val="6"/>
                <w:sz w:val="11"/>
              </w:rPr>
              <w:t xml:space="preserve"> </w:t>
            </w:r>
            <w:r>
              <w:t>edition, incorporating the 1st addendum. World Health Organization, Geneva, Switzerland.</w:t>
            </w:r>
          </w:p>
          <w:p w14:paraId="0FAC7A5E" w14:textId="41BA7765" w:rsidR="00E10217" w:rsidRDefault="00E10217" w:rsidP="006F2556">
            <w:pPr>
              <w:pStyle w:val="BodyText"/>
              <w:spacing w:before="116" w:line="252" w:lineRule="auto"/>
            </w:pPr>
            <w:r w:rsidRPr="00691132">
              <w:rPr>
                <w:highlight w:val="yellow"/>
              </w:rPr>
              <w:t xml:space="preserve">Zhao HX, Zhang TY, Wang H, Hu CY, Tang YL, Xu B (2022). Occurrence of fungal spores in drinking water: A review of pathogenicity, odor, chlorine resistance and control strategies. </w:t>
            </w:r>
            <w:r w:rsidRPr="00691132">
              <w:rPr>
                <w:i/>
                <w:iCs/>
                <w:highlight w:val="yellow"/>
              </w:rPr>
              <w:t>Science of the Total Environment</w:t>
            </w:r>
            <w:r w:rsidRPr="00691132">
              <w:rPr>
                <w:highlight w:val="yellow"/>
              </w:rPr>
              <w:t xml:space="preserve"> 853:158626.</w:t>
            </w:r>
          </w:p>
        </w:tc>
      </w:tr>
    </w:tbl>
    <w:p w14:paraId="53BEC9F4" w14:textId="77777777" w:rsidR="00925BBB" w:rsidRDefault="00925BBB" w:rsidP="00E23CF6"/>
    <w:p w14:paraId="78660127" w14:textId="77777777" w:rsidR="006D66E2" w:rsidRDefault="006D66E2" w:rsidP="00E23CF6"/>
    <w:p w14:paraId="57D54924" w14:textId="77777777" w:rsidR="00B86B6E" w:rsidRDefault="00B86B6E" w:rsidP="00E23CF6">
      <w:pPr>
        <w:sectPr w:rsidR="00B86B6E" w:rsidSect="00025B76">
          <w:headerReference w:type="default" r:id="rId43"/>
          <w:footerReference w:type="default" r:id="rId44"/>
          <w:headerReference w:type="first" r:id="rId45"/>
          <w:footerReference w:type="first" r:id="rId46"/>
          <w:pgSz w:w="16838" w:h="11906" w:orient="landscape" w:code="9"/>
          <w:pgMar w:top="907" w:right="2517" w:bottom="1134" w:left="2268" w:header="454" w:footer="720" w:gutter="0"/>
          <w:cols w:space="708"/>
          <w:titlePg/>
          <w:docGrid w:linePitch="360"/>
        </w:sectPr>
      </w:pPr>
    </w:p>
    <w:p w14:paraId="6BDDC0EE" w14:textId="0B3D9680" w:rsidR="00063CB8" w:rsidRPr="006E444F" w:rsidRDefault="00063CB8" w:rsidP="00063CB8">
      <w:pPr>
        <w:pStyle w:val="Heading2"/>
        <w:rPr>
          <w:sz w:val="26"/>
        </w:rPr>
      </w:pPr>
      <w:r w:rsidRPr="006E444F">
        <w:rPr>
          <w:sz w:val="26"/>
        </w:rPr>
        <w:lastRenderedPageBreak/>
        <w:t xml:space="preserve">Table </w:t>
      </w:r>
      <w:r w:rsidR="00EB03B9">
        <w:rPr>
          <w:sz w:val="26"/>
        </w:rPr>
        <w:t>2</w:t>
      </w:r>
      <w:r w:rsidRPr="006E444F">
        <w:rPr>
          <w:sz w:val="26"/>
        </w:rPr>
        <w:t>: Proposed amendments to Appendix 3 – Derivation of microbial treatment targets for enteric pathogens</w:t>
      </w:r>
    </w:p>
    <w:tbl>
      <w:tblPr>
        <w:tblStyle w:val="TableGrid"/>
        <w:tblpPr w:leftFromText="180" w:rightFromText="180" w:vertAnchor="text" w:horzAnchor="margin" w:tblpXSpec="center" w:tblpY="1"/>
        <w:tblOverlap w:val="never"/>
        <w:tblW w:w="16155" w:type="dxa"/>
        <w:tblLook w:val="04A0" w:firstRow="1" w:lastRow="0" w:firstColumn="1" w:lastColumn="0" w:noHBand="0" w:noVBand="1"/>
      </w:tblPr>
      <w:tblGrid>
        <w:gridCol w:w="600"/>
        <w:gridCol w:w="2705"/>
        <w:gridCol w:w="6180"/>
        <w:gridCol w:w="6670"/>
      </w:tblGrid>
      <w:tr w:rsidR="00063CB8" w:rsidRPr="00D31CA2" w14:paraId="568FBABB" w14:textId="77777777" w:rsidTr="5F7A3D59">
        <w:trPr>
          <w:tblHeader/>
        </w:trPr>
        <w:tc>
          <w:tcPr>
            <w:tcW w:w="600" w:type="dxa"/>
            <w:shd w:val="clear" w:color="auto" w:fill="C7E2ED" w:themeFill="background2"/>
          </w:tcPr>
          <w:p w14:paraId="353F4E0B" w14:textId="77777777" w:rsidR="00063CB8" w:rsidRPr="0017456F" w:rsidRDefault="00063CB8" w:rsidP="00496A0C">
            <w:pPr>
              <w:rPr>
                <w:b/>
                <w:bCs/>
                <w:color w:val="auto"/>
                <w:sz w:val="22"/>
                <w:szCs w:val="22"/>
              </w:rPr>
            </w:pPr>
            <w:r w:rsidRPr="0017456F">
              <w:rPr>
                <w:b/>
                <w:bCs/>
                <w:color w:val="auto"/>
                <w:sz w:val="22"/>
                <w:szCs w:val="22"/>
              </w:rPr>
              <w:t>No.</w:t>
            </w:r>
          </w:p>
        </w:tc>
        <w:tc>
          <w:tcPr>
            <w:tcW w:w="2705" w:type="dxa"/>
            <w:shd w:val="clear" w:color="auto" w:fill="C7E2ED" w:themeFill="background2"/>
          </w:tcPr>
          <w:p w14:paraId="58A1BEE8" w14:textId="77777777" w:rsidR="00063CB8" w:rsidRPr="0017456F" w:rsidRDefault="00063CB8" w:rsidP="00496A0C">
            <w:pPr>
              <w:rPr>
                <w:b/>
                <w:bCs/>
                <w:color w:val="auto"/>
                <w:sz w:val="22"/>
                <w:szCs w:val="22"/>
              </w:rPr>
            </w:pPr>
            <w:r w:rsidRPr="0017456F">
              <w:rPr>
                <w:b/>
                <w:bCs/>
                <w:color w:val="auto"/>
                <w:sz w:val="22"/>
                <w:szCs w:val="22"/>
              </w:rPr>
              <w:t>Section of Guidelines</w:t>
            </w:r>
          </w:p>
        </w:tc>
        <w:tc>
          <w:tcPr>
            <w:tcW w:w="6180" w:type="dxa"/>
            <w:shd w:val="clear" w:color="auto" w:fill="C7E2ED" w:themeFill="background2"/>
          </w:tcPr>
          <w:p w14:paraId="5025ABFD" w14:textId="77777777" w:rsidR="00063CB8" w:rsidRPr="0017456F" w:rsidRDefault="00063CB8" w:rsidP="00496A0C">
            <w:pPr>
              <w:rPr>
                <w:b/>
                <w:bCs/>
                <w:color w:val="auto"/>
                <w:sz w:val="22"/>
                <w:szCs w:val="22"/>
              </w:rPr>
            </w:pPr>
            <w:r w:rsidRPr="0017456F">
              <w:rPr>
                <w:b/>
                <w:bCs/>
                <w:color w:val="auto"/>
                <w:sz w:val="22"/>
                <w:szCs w:val="22"/>
              </w:rPr>
              <w:t>Current Guidelines text (Version 4.0)</w:t>
            </w:r>
          </w:p>
        </w:tc>
        <w:tc>
          <w:tcPr>
            <w:tcW w:w="6670" w:type="dxa"/>
            <w:shd w:val="clear" w:color="auto" w:fill="C7E2ED" w:themeFill="background2"/>
          </w:tcPr>
          <w:p w14:paraId="5043DD5B" w14:textId="77777777" w:rsidR="00063CB8" w:rsidRPr="0017456F" w:rsidRDefault="00063CB8" w:rsidP="00496A0C">
            <w:pPr>
              <w:rPr>
                <w:b/>
                <w:bCs/>
                <w:color w:val="auto"/>
                <w:sz w:val="22"/>
                <w:szCs w:val="22"/>
              </w:rPr>
            </w:pPr>
            <w:r w:rsidRPr="0017456F">
              <w:rPr>
                <w:b/>
                <w:bCs/>
                <w:color w:val="auto"/>
                <w:sz w:val="22"/>
                <w:szCs w:val="22"/>
              </w:rPr>
              <w:t>Proposed Guidelines text (Version 4.1)</w:t>
            </w:r>
          </w:p>
        </w:tc>
      </w:tr>
      <w:tr w:rsidR="00063CB8" w:rsidRPr="00D31CA2" w14:paraId="661264B1" w14:textId="77777777" w:rsidTr="5F7A3D59">
        <w:tc>
          <w:tcPr>
            <w:tcW w:w="600" w:type="dxa"/>
          </w:tcPr>
          <w:p w14:paraId="62FB8D7F" w14:textId="77777777" w:rsidR="00063CB8" w:rsidRPr="00C42AA6" w:rsidRDefault="00063CB8" w:rsidP="00496A0C">
            <w:pPr>
              <w:rPr>
                <w:color w:val="FFFFFF" w:themeColor="background1"/>
                <w:szCs w:val="20"/>
              </w:rPr>
            </w:pPr>
            <w:r w:rsidRPr="00C42AA6">
              <w:rPr>
                <w:color w:val="auto"/>
                <w:szCs w:val="20"/>
              </w:rPr>
              <w:t>1</w:t>
            </w:r>
          </w:p>
        </w:tc>
        <w:tc>
          <w:tcPr>
            <w:tcW w:w="2705" w:type="dxa"/>
          </w:tcPr>
          <w:p w14:paraId="67701AC0" w14:textId="1196BA55" w:rsidR="00063CB8" w:rsidRPr="004F208D" w:rsidRDefault="00781566" w:rsidP="00496A0C">
            <w:r>
              <w:t xml:space="preserve">Visit </w:t>
            </w:r>
            <w:hyperlink r:id="rId47" w:history="1">
              <w:r w:rsidR="00063CB8" w:rsidRPr="004F208D">
                <w:rPr>
                  <w:rStyle w:val="Hyperlink"/>
                  <w:spacing w:val="-4"/>
                </w:rPr>
                <w:t>A3.5</w:t>
              </w:r>
              <w:r w:rsidR="00063CB8" w:rsidRPr="004F208D">
                <w:rPr>
                  <w:rStyle w:val="Hyperlink"/>
                </w:rPr>
                <w:tab/>
                <w:t xml:space="preserve"> Selection</w:t>
              </w:r>
              <w:r w:rsidR="00063CB8" w:rsidRPr="004F208D">
                <w:rPr>
                  <w:rStyle w:val="Hyperlink"/>
                  <w:spacing w:val="-7"/>
                </w:rPr>
                <w:t xml:space="preserve"> </w:t>
              </w:r>
              <w:r w:rsidR="00063CB8" w:rsidRPr="004F208D">
                <w:rPr>
                  <w:rStyle w:val="Hyperlink"/>
                </w:rPr>
                <w:t>of</w:t>
              </w:r>
              <w:r w:rsidR="00063CB8" w:rsidRPr="004F208D">
                <w:rPr>
                  <w:rStyle w:val="Hyperlink"/>
                  <w:spacing w:val="-7"/>
                </w:rPr>
                <w:t xml:space="preserve"> </w:t>
              </w:r>
              <w:r w:rsidR="00063CB8" w:rsidRPr="004F208D">
                <w:rPr>
                  <w:rStyle w:val="Hyperlink"/>
                </w:rPr>
                <w:t>reference</w:t>
              </w:r>
              <w:r w:rsidR="00063CB8" w:rsidRPr="004F208D">
                <w:rPr>
                  <w:rStyle w:val="Hyperlink"/>
                  <w:spacing w:val="-6"/>
                </w:rPr>
                <w:t xml:space="preserve"> </w:t>
              </w:r>
              <w:r w:rsidR="00063CB8" w:rsidRPr="004F208D">
                <w:rPr>
                  <w:rStyle w:val="Hyperlink"/>
                  <w:spacing w:val="-2"/>
                </w:rPr>
                <w:t>pathogens</w:t>
              </w:r>
            </w:hyperlink>
            <w:r>
              <w:t xml:space="preserve"> of the Guidelines</w:t>
            </w:r>
          </w:p>
          <w:p w14:paraId="52BF1AE1" w14:textId="77777777" w:rsidR="00063CB8" w:rsidRPr="00E048F9" w:rsidRDefault="00063CB8" w:rsidP="00496A0C">
            <w:pPr>
              <w:rPr>
                <w:b/>
                <w:bCs/>
                <w:color w:val="FFFFFF" w:themeColor="background1"/>
                <w:szCs w:val="20"/>
              </w:rPr>
            </w:pPr>
            <w:r w:rsidRPr="00E048F9">
              <w:rPr>
                <w:b/>
                <w:bCs/>
                <w:color w:val="auto"/>
                <w:szCs w:val="20"/>
              </w:rPr>
              <w:t>(</w:t>
            </w:r>
            <w:r>
              <w:rPr>
                <w:b/>
                <w:bCs/>
                <w:color w:val="auto"/>
                <w:szCs w:val="20"/>
              </w:rPr>
              <w:t>p</w:t>
            </w:r>
            <w:r w:rsidRPr="00E048F9">
              <w:rPr>
                <w:b/>
                <w:bCs/>
                <w:color w:val="auto"/>
                <w:szCs w:val="20"/>
              </w:rPr>
              <w:t>1205 in PDF)</w:t>
            </w:r>
          </w:p>
        </w:tc>
        <w:tc>
          <w:tcPr>
            <w:tcW w:w="6180" w:type="dxa"/>
          </w:tcPr>
          <w:p w14:paraId="08770F7F" w14:textId="77777777" w:rsidR="00063CB8" w:rsidRPr="002B5BCB" w:rsidRDefault="00063CB8" w:rsidP="00496A0C">
            <w:pPr>
              <w:rPr>
                <w:color w:val="auto"/>
                <w:szCs w:val="20"/>
              </w:rPr>
            </w:pPr>
            <w:r w:rsidRPr="002B5BCB">
              <w:rPr>
                <w:color w:val="auto"/>
                <w:szCs w:val="20"/>
              </w:rPr>
              <w:t>The calculation of LRVs cannot reasonably be undertaken for all enteric pathogens in drinking water. Reference pathogens (for protozoa, bacteria and viruses) are selected as a conservative model for the group of microorganisms that they represent. If the drinking water is protected from the reference pathogen, then it is assumed that the drinking water is protected from all pathogens in that group.</w:t>
            </w:r>
          </w:p>
        </w:tc>
        <w:tc>
          <w:tcPr>
            <w:tcW w:w="6670" w:type="dxa"/>
          </w:tcPr>
          <w:p w14:paraId="5A9A21E0" w14:textId="77777777" w:rsidR="00063CB8" w:rsidRPr="002B5BCB" w:rsidRDefault="00063CB8" w:rsidP="00496A0C">
            <w:pPr>
              <w:rPr>
                <w:color w:val="auto"/>
                <w:szCs w:val="20"/>
              </w:rPr>
            </w:pPr>
            <w:r>
              <w:t xml:space="preserve">The calculation of LRVs cannot reasonably be undertaken for all enteric pathogens in drinking water. Reference pathogens (for </w:t>
            </w:r>
            <w:r w:rsidRPr="00020309">
              <w:rPr>
                <w:b/>
                <w:bCs/>
                <w:highlight w:val="yellow"/>
              </w:rPr>
              <w:t>parasitic</w:t>
            </w:r>
            <w:r>
              <w:t xml:space="preserve"> protozoa, bacteria and viruses) are selected as a conservative model </w:t>
            </w:r>
            <w:r w:rsidRPr="00A4511B">
              <w:rPr>
                <w:b/>
                <w:bCs/>
                <w:highlight w:val="yellow"/>
              </w:rPr>
              <w:t>and geographically representative</w:t>
            </w:r>
            <w:r>
              <w:t xml:space="preserve"> for the group of microorganisms that they represent. If the drinking water is protected from the reference pathogen, then it is assumed that the drinking water is protected from all pathogens</w:t>
            </w:r>
            <w:r>
              <w:rPr>
                <w:spacing w:val="-6"/>
              </w:rPr>
              <w:t xml:space="preserve"> </w:t>
            </w:r>
            <w:r>
              <w:t>in</w:t>
            </w:r>
            <w:r>
              <w:rPr>
                <w:spacing w:val="-6"/>
              </w:rPr>
              <w:t xml:space="preserve"> </w:t>
            </w:r>
            <w:r>
              <w:t>that</w:t>
            </w:r>
            <w:r>
              <w:rPr>
                <w:spacing w:val="-6"/>
              </w:rPr>
              <w:t xml:space="preserve"> </w:t>
            </w:r>
            <w:r>
              <w:t>group.</w:t>
            </w:r>
          </w:p>
        </w:tc>
      </w:tr>
      <w:tr w:rsidR="00063CB8" w:rsidRPr="002B5BCB" w14:paraId="6EF4ADEB" w14:textId="77777777" w:rsidTr="5F7A3D59">
        <w:tc>
          <w:tcPr>
            <w:tcW w:w="600" w:type="dxa"/>
          </w:tcPr>
          <w:p w14:paraId="6AADBDBA" w14:textId="77777777" w:rsidR="00063CB8" w:rsidRPr="002B5BCB" w:rsidRDefault="00063CB8" w:rsidP="00496A0C">
            <w:pPr>
              <w:rPr>
                <w:color w:val="auto"/>
                <w:szCs w:val="20"/>
              </w:rPr>
            </w:pPr>
            <w:r>
              <w:rPr>
                <w:color w:val="auto"/>
                <w:szCs w:val="20"/>
              </w:rPr>
              <w:t>2</w:t>
            </w:r>
          </w:p>
        </w:tc>
        <w:tc>
          <w:tcPr>
            <w:tcW w:w="2705" w:type="dxa"/>
          </w:tcPr>
          <w:p w14:paraId="26548A33" w14:textId="584E36B2" w:rsidR="00063CB8" w:rsidRPr="00692412" w:rsidRDefault="007078F7" w:rsidP="00496A0C">
            <w:pPr>
              <w:rPr>
                <w:rStyle w:val="Hyperlink"/>
              </w:rPr>
            </w:pPr>
            <w:r>
              <w:rPr>
                <w:rFonts w:eastAsiaTheme="minorEastAsia" w:cs="Times New Roman"/>
                <w:lang w:eastAsia="en-AU"/>
              </w:rPr>
              <w:t>Visit</w:t>
            </w:r>
            <w:r w:rsidR="00F94A6C">
              <w:rPr>
                <w:rFonts w:eastAsiaTheme="minorEastAsia" w:cs="Times New Roman"/>
                <w:lang w:eastAsia="en-AU"/>
              </w:rPr>
              <w:t xml:space="preserve"> A3.5 Selection of reference pathogens, </w:t>
            </w:r>
            <w:hyperlink r:id="rId48" w:history="1">
              <w:r w:rsidR="00063CB8" w:rsidRPr="00663185">
                <w:rPr>
                  <w:rStyle w:val="Hyperlink"/>
                  <w:rFonts w:eastAsiaTheme="minorEastAsia" w:cs="Times New Roman"/>
                  <w:lang w:eastAsia="en-AU"/>
                </w:rPr>
                <w:t>Table A3.1 Case numbers and mortality for selected pathogens causing acute gastroenteritis</w:t>
              </w:r>
            </w:hyperlink>
            <w:r w:rsidR="00781566">
              <w:t xml:space="preserve"> of the Guidelines</w:t>
            </w:r>
          </w:p>
          <w:p w14:paraId="14468326" w14:textId="77777777" w:rsidR="00063CB8" w:rsidRPr="00692412" w:rsidRDefault="00063CB8" w:rsidP="00496A0C">
            <w:pPr>
              <w:rPr>
                <w:rStyle w:val="Hyperlink"/>
              </w:rPr>
            </w:pPr>
            <w:r w:rsidRPr="00615373">
              <w:rPr>
                <w:b/>
                <w:bCs/>
                <w:color w:val="auto"/>
                <w:szCs w:val="20"/>
              </w:rPr>
              <w:t>(p1205 in PDF)</w:t>
            </w:r>
            <w:r w:rsidRPr="00692412">
              <w:rPr>
                <w:rStyle w:val="Hyperlink"/>
              </w:rPr>
              <w:t xml:space="preserve"> </w:t>
            </w:r>
          </w:p>
        </w:tc>
        <w:tc>
          <w:tcPr>
            <w:tcW w:w="6180" w:type="dxa"/>
          </w:tcPr>
          <w:p w14:paraId="0CC25837" w14:textId="0B81C806" w:rsidR="00B42A66" w:rsidRDefault="00B42A66" w:rsidP="00496A0C">
            <w:pPr>
              <w:rPr>
                <w:i/>
                <w:iCs/>
                <w:color w:val="auto"/>
                <w:szCs w:val="20"/>
              </w:rPr>
            </w:pPr>
            <w:r>
              <w:rPr>
                <w:i/>
                <w:iCs/>
                <w:color w:val="auto"/>
                <w:szCs w:val="20"/>
              </w:rPr>
              <w:t>[</w:t>
            </w:r>
            <w:r w:rsidRPr="00B42A66">
              <w:rPr>
                <w:i/>
                <w:iCs/>
                <w:color w:val="auto"/>
                <w:szCs w:val="20"/>
              </w:rPr>
              <w:t>First column</w:t>
            </w:r>
            <w:r>
              <w:rPr>
                <w:i/>
                <w:iCs/>
                <w:color w:val="auto"/>
                <w:szCs w:val="20"/>
              </w:rPr>
              <w:t xml:space="preserve">, </w:t>
            </w:r>
            <w:r w:rsidR="00F71186">
              <w:rPr>
                <w:i/>
                <w:iCs/>
                <w:color w:val="auto"/>
                <w:szCs w:val="20"/>
              </w:rPr>
              <w:t>first r</w:t>
            </w:r>
            <w:r w:rsidRPr="00B42A66">
              <w:rPr>
                <w:i/>
                <w:iCs/>
                <w:color w:val="auto"/>
                <w:szCs w:val="20"/>
              </w:rPr>
              <w:t>ow</w:t>
            </w:r>
            <w:r>
              <w:rPr>
                <w:i/>
                <w:iCs/>
                <w:color w:val="auto"/>
                <w:szCs w:val="20"/>
              </w:rPr>
              <w:t>]</w:t>
            </w:r>
          </w:p>
          <w:p w14:paraId="20A72619" w14:textId="2955A5F0" w:rsidR="00F71186" w:rsidRPr="00F71186" w:rsidRDefault="00F71186" w:rsidP="00496A0C">
            <w:pPr>
              <w:rPr>
                <w:color w:val="auto"/>
                <w:szCs w:val="20"/>
              </w:rPr>
            </w:pPr>
            <w:r w:rsidRPr="00F71186">
              <w:rPr>
                <w:color w:val="auto"/>
                <w:szCs w:val="20"/>
              </w:rPr>
              <w:t>Pathogen</w:t>
            </w:r>
          </w:p>
          <w:p w14:paraId="2D5C2F01" w14:textId="53E96FFC" w:rsidR="00B42A66" w:rsidRPr="002B5BCB" w:rsidRDefault="00B42A66" w:rsidP="00496A0C">
            <w:pPr>
              <w:rPr>
                <w:color w:val="auto"/>
                <w:szCs w:val="20"/>
              </w:rPr>
            </w:pPr>
          </w:p>
        </w:tc>
        <w:tc>
          <w:tcPr>
            <w:tcW w:w="6670" w:type="dxa"/>
          </w:tcPr>
          <w:p w14:paraId="588AA7E0" w14:textId="77777777" w:rsidR="00F71186" w:rsidRDefault="00F71186" w:rsidP="00F71186">
            <w:pPr>
              <w:rPr>
                <w:i/>
                <w:iCs/>
                <w:color w:val="auto"/>
                <w:szCs w:val="20"/>
              </w:rPr>
            </w:pPr>
            <w:r>
              <w:rPr>
                <w:i/>
                <w:iCs/>
                <w:color w:val="auto"/>
                <w:szCs w:val="20"/>
              </w:rPr>
              <w:t>[</w:t>
            </w:r>
            <w:r w:rsidRPr="00B42A66">
              <w:rPr>
                <w:i/>
                <w:iCs/>
                <w:color w:val="auto"/>
                <w:szCs w:val="20"/>
              </w:rPr>
              <w:t>First column</w:t>
            </w:r>
            <w:r>
              <w:rPr>
                <w:i/>
                <w:iCs/>
                <w:color w:val="auto"/>
                <w:szCs w:val="20"/>
              </w:rPr>
              <w:t>, first r</w:t>
            </w:r>
            <w:r w:rsidRPr="00B42A66">
              <w:rPr>
                <w:i/>
                <w:iCs/>
                <w:color w:val="auto"/>
                <w:szCs w:val="20"/>
              </w:rPr>
              <w:t>ow</w:t>
            </w:r>
            <w:r>
              <w:rPr>
                <w:i/>
                <w:iCs/>
                <w:color w:val="auto"/>
                <w:szCs w:val="20"/>
              </w:rPr>
              <w:t>]</w:t>
            </w:r>
          </w:p>
          <w:p w14:paraId="5A57152B" w14:textId="2146B31C" w:rsidR="00F71186" w:rsidRPr="00F71186" w:rsidRDefault="00F71186" w:rsidP="00F71186">
            <w:pPr>
              <w:rPr>
                <w:color w:val="auto"/>
                <w:szCs w:val="20"/>
              </w:rPr>
            </w:pPr>
            <w:r w:rsidRPr="00F71186">
              <w:rPr>
                <w:color w:val="auto"/>
                <w:szCs w:val="20"/>
              </w:rPr>
              <w:t>Pathogen</w:t>
            </w:r>
            <w:r>
              <w:rPr>
                <w:color w:val="auto"/>
                <w:szCs w:val="20"/>
              </w:rPr>
              <w:t xml:space="preserve"> </w:t>
            </w:r>
            <w:r w:rsidRPr="00F71186">
              <w:rPr>
                <w:color w:val="auto"/>
                <w:szCs w:val="20"/>
                <w:highlight w:val="yellow"/>
              </w:rPr>
              <w:t>group</w:t>
            </w:r>
          </w:p>
          <w:p w14:paraId="09D5ED13" w14:textId="77777777" w:rsidR="00063CB8" w:rsidRPr="002B5BCB" w:rsidRDefault="00063CB8" w:rsidP="00496A0C">
            <w:pPr>
              <w:rPr>
                <w:color w:val="auto"/>
                <w:szCs w:val="20"/>
              </w:rPr>
            </w:pPr>
          </w:p>
        </w:tc>
      </w:tr>
      <w:tr w:rsidR="00063CB8" w:rsidRPr="002B5BCB" w14:paraId="539D5799" w14:textId="77777777" w:rsidTr="5F7A3D59">
        <w:tc>
          <w:tcPr>
            <w:tcW w:w="600" w:type="dxa"/>
          </w:tcPr>
          <w:p w14:paraId="3BC0FD2B" w14:textId="77777777" w:rsidR="00063CB8" w:rsidRPr="002B5BCB" w:rsidRDefault="00063CB8" w:rsidP="00496A0C">
            <w:pPr>
              <w:rPr>
                <w:color w:val="auto"/>
                <w:szCs w:val="20"/>
              </w:rPr>
            </w:pPr>
            <w:r>
              <w:rPr>
                <w:color w:val="auto"/>
                <w:szCs w:val="20"/>
              </w:rPr>
              <w:t>3</w:t>
            </w:r>
          </w:p>
        </w:tc>
        <w:tc>
          <w:tcPr>
            <w:tcW w:w="2705" w:type="dxa"/>
          </w:tcPr>
          <w:p w14:paraId="75BD2A91" w14:textId="4BEBCA69" w:rsidR="00063CB8" w:rsidRPr="004F208D" w:rsidRDefault="00F94A6C" w:rsidP="00496A0C">
            <w:r>
              <w:t xml:space="preserve">Visit </w:t>
            </w:r>
            <w:hyperlink r:id="rId49" w:history="1">
              <w:r w:rsidR="00063CB8" w:rsidRPr="004F208D">
                <w:rPr>
                  <w:rStyle w:val="Hyperlink"/>
                  <w:spacing w:val="-4"/>
                </w:rPr>
                <w:t>A3.5</w:t>
              </w:r>
              <w:r w:rsidR="00063CB8" w:rsidRPr="004F208D">
                <w:rPr>
                  <w:rStyle w:val="Hyperlink"/>
                </w:rPr>
                <w:tab/>
                <w:t xml:space="preserve"> Selection</w:t>
              </w:r>
              <w:r w:rsidR="00063CB8" w:rsidRPr="004F208D">
                <w:rPr>
                  <w:rStyle w:val="Hyperlink"/>
                  <w:spacing w:val="-7"/>
                </w:rPr>
                <w:t xml:space="preserve"> </w:t>
              </w:r>
              <w:r w:rsidR="00063CB8" w:rsidRPr="004F208D">
                <w:rPr>
                  <w:rStyle w:val="Hyperlink"/>
                </w:rPr>
                <w:t>of</w:t>
              </w:r>
              <w:r w:rsidR="00063CB8" w:rsidRPr="004F208D">
                <w:rPr>
                  <w:rStyle w:val="Hyperlink"/>
                  <w:spacing w:val="-7"/>
                </w:rPr>
                <w:t xml:space="preserve"> </w:t>
              </w:r>
              <w:r w:rsidR="00063CB8" w:rsidRPr="004F208D">
                <w:rPr>
                  <w:rStyle w:val="Hyperlink"/>
                </w:rPr>
                <w:t>reference</w:t>
              </w:r>
              <w:r w:rsidR="00063CB8" w:rsidRPr="004F208D">
                <w:rPr>
                  <w:rStyle w:val="Hyperlink"/>
                  <w:spacing w:val="-6"/>
                </w:rPr>
                <w:t xml:space="preserve"> </w:t>
              </w:r>
              <w:r w:rsidR="00063CB8" w:rsidRPr="004F208D">
                <w:rPr>
                  <w:rStyle w:val="Hyperlink"/>
                  <w:spacing w:val="-2"/>
                </w:rPr>
                <w:t>pathogens</w:t>
              </w:r>
            </w:hyperlink>
            <w:r>
              <w:t xml:space="preserve"> of the Guidelines</w:t>
            </w:r>
          </w:p>
          <w:p w14:paraId="7516F59B" w14:textId="77777777" w:rsidR="00063CB8" w:rsidRPr="00692412" w:rsidRDefault="00063CB8" w:rsidP="00496A0C">
            <w:pPr>
              <w:rPr>
                <w:rStyle w:val="Hyperlink"/>
              </w:rPr>
            </w:pPr>
            <w:r w:rsidRPr="00E048F9">
              <w:rPr>
                <w:b/>
                <w:bCs/>
                <w:color w:val="auto"/>
                <w:szCs w:val="20"/>
              </w:rPr>
              <w:t>(</w:t>
            </w:r>
            <w:r>
              <w:rPr>
                <w:b/>
                <w:bCs/>
                <w:color w:val="auto"/>
                <w:szCs w:val="20"/>
              </w:rPr>
              <w:t>p</w:t>
            </w:r>
            <w:r w:rsidRPr="00E048F9">
              <w:rPr>
                <w:b/>
                <w:bCs/>
                <w:color w:val="auto"/>
                <w:szCs w:val="20"/>
              </w:rPr>
              <w:t>1205 in PDF)</w:t>
            </w:r>
          </w:p>
        </w:tc>
        <w:tc>
          <w:tcPr>
            <w:tcW w:w="6180" w:type="dxa"/>
          </w:tcPr>
          <w:p w14:paraId="0CD9421C" w14:textId="2124F041" w:rsidR="00063CB8" w:rsidRDefault="00006854" w:rsidP="00496A0C">
            <w:pPr>
              <w:rPr>
                <w:color w:val="auto"/>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05C9D6F6" w14:textId="77777777" w:rsidR="00063CB8" w:rsidRPr="00890053" w:rsidRDefault="00063CB8" w:rsidP="00496A0C">
            <w:pPr>
              <w:rPr>
                <w:color w:val="auto"/>
                <w:szCs w:val="20"/>
              </w:rPr>
            </w:pPr>
            <w:r w:rsidRPr="00890053">
              <w:rPr>
                <w:color w:val="auto"/>
                <w:szCs w:val="20"/>
              </w:rPr>
              <w:t xml:space="preserve">Of the drinking water outbreaks implicated pathogens were found on all but one occasion. These included </w:t>
            </w:r>
            <w:r w:rsidRPr="00890053">
              <w:rPr>
                <w:i/>
                <w:iCs/>
                <w:color w:val="auto"/>
                <w:szCs w:val="20"/>
              </w:rPr>
              <w:t>Salmonella</w:t>
            </w:r>
            <w:r w:rsidRPr="00890053">
              <w:rPr>
                <w:color w:val="auto"/>
                <w:szCs w:val="20"/>
              </w:rPr>
              <w:t xml:space="preserve"> (five outbreaks), </w:t>
            </w:r>
            <w:r w:rsidRPr="00890053">
              <w:rPr>
                <w:i/>
                <w:iCs/>
                <w:color w:val="auto"/>
                <w:szCs w:val="20"/>
              </w:rPr>
              <w:t xml:space="preserve">Campylobacter jejuni </w:t>
            </w:r>
            <w:r w:rsidRPr="00890053">
              <w:rPr>
                <w:color w:val="auto"/>
                <w:szCs w:val="20"/>
              </w:rPr>
              <w:t xml:space="preserve">(three outbreaks) and </w:t>
            </w:r>
            <w:r w:rsidRPr="00890053">
              <w:rPr>
                <w:i/>
                <w:iCs/>
                <w:color w:val="auto"/>
                <w:szCs w:val="20"/>
              </w:rPr>
              <w:t>Giardia</w:t>
            </w:r>
            <w:r w:rsidRPr="00890053">
              <w:rPr>
                <w:color w:val="auto"/>
                <w:szCs w:val="20"/>
              </w:rPr>
              <w:t xml:space="preserve"> (one outbreak). Of the 42 outbreaks attributed to recreational water, all except one were reported to be due to </w:t>
            </w:r>
            <w:r w:rsidRPr="00890053">
              <w:rPr>
                <w:i/>
                <w:iCs/>
                <w:color w:val="auto"/>
                <w:szCs w:val="20"/>
              </w:rPr>
              <w:t>Cryptosporidium</w:t>
            </w:r>
            <w:r w:rsidRPr="00890053">
              <w:rPr>
                <w:color w:val="auto"/>
                <w:szCs w:val="20"/>
              </w:rPr>
              <w:t xml:space="preserve"> contamination of swimming pools.</w:t>
            </w:r>
          </w:p>
          <w:p w14:paraId="2B4843FB" w14:textId="77777777" w:rsidR="00063CB8" w:rsidRPr="00890053" w:rsidRDefault="00063CB8" w:rsidP="00496A0C">
            <w:pPr>
              <w:rPr>
                <w:color w:val="auto"/>
                <w:szCs w:val="20"/>
              </w:rPr>
            </w:pPr>
            <w:r w:rsidRPr="00890053">
              <w:rPr>
                <w:b/>
                <w:bCs/>
                <w:color w:val="auto"/>
                <w:szCs w:val="20"/>
              </w:rPr>
              <w:lastRenderedPageBreak/>
              <w:t>Protozoa</w:t>
            </w:r>
          </w:p>
          <w:p w14:paraId="0E64B8E5" w14:textId="77777777" w:rsidR="00063CB8" w:rsidRDefault="00063CB8" w:rsidP="00496A0C">
            <w:pPr>
              <w:rPr>
                <w:color w:val="auto"/>
                <w:szCs w:val="20"/>
              </w:rPr>
            </w:pPr>
            <w:r w:rsidRPr="00890053">
              <w:rPr>
                <w:i/>
                <w:iCs/>
                <w:color w:val="auto"/>
                <w:szCs w:val="20"/>
              </w:rPr>
              <w:t>Cryptosporidium</w:t>
            </w:r>
            <w:r w:rsidRPr="00890053">
              <w:rPr>
                <w:color w:val="auto"/>
                <w:szCs w:val="20"/>
              </w:rPr>
              <w:t xml:space="preserve"> has been selected as the reference protozoan due to its resistance to chlorine disinfection, high infectivity and the relatively large amount of data available for characterisation.</w:t>
            </w:r>
          </w:p>
          <w:p w14:paraId="4915F252" w14:textId="7A79B541" w:rsidR="00063CB8" w:rsidRDefault="00F32958" w:rsidP="00496A0C">
            <w:pPr>
              <w:rPr>
                <w:color w:val="auto"/>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69FE186A" w14:textId="77777777" w:rsidR="00063CB8" w:rsidRDefault="00063CB8" w:rsidP="00496A0C">
            <w:pPr>
              <w:pStyle w:val="BodyText"/>
              <w:spacing w:before="146"/>
              <w:rPr>
                <w:rFonts w:ascii="Gotham Medium"/>
              </w:rPr>
            </w:pPr>
            <w:r>
              <w:rPr>
                <w:rFonts w:ascii="Gotham Medium"/>
                <w:color w:val="006385"/>
                <w:spacing w:val="-2"/>
              </w:rPr>
              <w:t>Bacteria</w:t>
            </w:r>
          </w:p>
          <w:p w14:paraId="53FB9889" w14:textId="77777777" w:rsidR="00063CB8" w:rsidRDefault="00063CB8" w:rsidP="00496A0C">
            <w:pPr>
              <w:rPr>
                <w:sz w:val="19"/>
              </w:rPr>
            </w:pPr>
            <w:r>
              <w:rPr>
                <w:i/>
                <w:sz w:val="19"/>
              </w:rPr>
              <w:t>Campylobacter</w:t>
            </w:r>
            <w:r>
              <w:rPr>
                <w:i/>
                <w:spacing w:val="-7"/>
                <w:sz w:val="19"/>
              </w:rPr>
              <w:t xml:space="preserve"> </w:t>
            </w:r>
            <w:r>
              <w:rPr>
                <w:sz w:val="19"/>
              </w:rPr>
              <w:t>has</w:t>
            </w:r>
            <w:r>
              <w:rPr>
                <w:spacing w:val="-6"/>
                <w:sz w:val="19"/>
              </w:rPr>
              <w:t xml:space="preserve"> </w:t>
            </w:r>
            <w:r>
              <w:rPr>
                <w:sz w:val="19"/>
              </w:rPr>
              <w:t>been</w:t>
            </w:r>
            <w:r>
              <w:rPr>
                <w:spacing w:val="-6"/>
                <w:sz w:val="19"/>
              </w:rPr>
              <w:t xml:space="preserve"> </w:t>
            </w:r>
            <w:r>
              <w:rPr>
                <w:sz w:val="19"/>
              </w:rPr>
              <w:t>selected</w:t>
            </w:r>
            <w:r>
              <w:rPr>
                <w:spacing w:val="-6"/>
                <w:sz w:val="19"/>
              </w:rPr>
              <w:t xml:space="preserve"> </w:t>
            </w:r>
            <w:r>
              <w:rPr>
                <w:sz w:val="19"/>
              </w:rPr>
              <w:t>as</w:t>
            </w:r>
            <w:r>
              <w:rPr>
                <w:spacing w:val="-6"/>
                <w:sz w:val="19"/>
              </w:rPr>
              <w:t xml:space="preserve"> </w:t>
            </w:r>
            <w:r>
              <w:rPr>
                <w:sz w:val="19"/>
              </w:rPr>
              <w:t>the</w:t>
            </w:r>
            <w:r>
              <w:rPr>
                <w:spacing w:val="-6"/>
                <w:sz w:val="19"/>
              </w:rPr>
              <w:t xml:space="preserve"> </w:t>
            </w:r>
            <w:r>
              <w:rPr>
                <w:sz w:val="19"/>
              </w:rPr>
              <w:t>reference</w:t>
            </w:r>
            <w:r>
              <w:rPr>
                <w:spacing w:val="-6"/>
                <w:sz w:val="19"/>
              </w:rPr>
              <w:t xml:space="preserve"> </w:t>
            </w:r>
            <w:r>
              <w:rPr>
                <w:sz w:val="19"/>
              </w:rPr>
              <w:t>bacterial</w:t>
            </w:r>
            <w:r>
              <w:rPr>
                <w:spacing w:val="-6"/>
                <w:sz w:val="19"/>
              </w:rPr>
              <w:t xml:space="preserve"> </w:t>
            </w:r>
            <w:r>
              <w:rPr>
                <w:sz w:val="19"/>
              </w:rPr>
              <w:t>pathogen.</w:t>
            </w:r>
            <w:r>
              <w:rPr>
                <w:spacing w:val="-6"/>
                <w:sz w:val="19"/>
              </w:rPr>
              <w:t xml:space="preserve"> </w:t>
            </w:r>
            <w:r>
              <w:rPr>
                <w:sz w:val="19"/>
              </w:rPr>
              <w:t>The</w:t>
            </w:r>
            <w:r>
              <w:rPr>
                <w:spacing w:val="-6"/>
                <w:sz w:val="19"/>
              </w:rPr>
              <w:t xml:space="preserve"> </w:t>
            </w:r>
            <w:r>
              <w:rPr>
                <w:sz w:val="19"/>
              </w:rPr>
              <w:t>selection</w:t>
            </w:r>
            <w:r>
              <w:rPr>
                <w:spacing w:val="-6"/>
                <w:sz w:val="19"/>
              </w:rPr>
              <w:t xml:space="preserve"> </w:t>
            </w:r>
            <w:r>
              <w:rPr>
                <w:sz w:val="19"/>
              </w:rPr>
              <w:t xml:space="preserve">of </w:t>
            </w:r>
            <w:r>
              <w:rPr>
                <w:i/>
                <w:sz w:val="19"/>
              </w:rPr>
              <w:t xml:space="preserve">Campylobacter </w:t>
            </w:r>
            <w:r>
              <w:rPr>
                <w:sz w:val="19"/>
              </w:rPr>
              <w:t>is a more conservative option than other candidate bacteria since it is significantly</w:t>
            </w:r>
            <w:r>
              <w:rPr>
                <w:spacing w:val="-3"/>
                <w:sz w:val="19"/>
              </w:rPr>
              <w:t xml:space="preserve"> </w:t>
            </w:r>
            <w:r>
              <w:rPr>
                <w:sz w:val="19"/>
              </w:rPr>
              <w:t>more</w:t>
            </w:r>
            <w:r>
              <w:rPr>
                <w:spacing w:val="-3"/>
                <w:sz w:val="19"/>
              </w:rPr>
              <w:t xml:space="preserve"> </w:t>
            </w:r>
            <w:r>
              <w:rPr>
                <w:sz w:val="19"/>
              </w:rPr>
              <w:t>infectious.</w:t>
            </w:r>
          </w:p>
          <w:p w14:paraId="7617AD89" w14:textId="63929B24" w:rsidR="00063CB8" w:rsidRDefault="00F32958" w:rsidP="00496A0C">
            <w:pPr>
              <w:rPr>
                <w:sz w:val="19"/>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056964F2" w14:textId="77777777" w:rsidR="00063CB8" w:rsidRDefault="00063CB8" w:rsidP="00496A0C">
            <w:pPr>
              <w:pStyle w:val="BodyText"/>
              <w:spacing w:before="1"/>
              <w:rPr>
                <w:rFonts w:ascii="Gotham Medium"/>
              </w:rPr>
            </w:pPr>
            <w:r>
              <w:rPr>
                <w:rFonts w:ascii="Gotham Medium"/>
                <w:color w:val="006385"/>
                <w:spacing w:val="-2"/>
              </w:rPr>
              <w:t>Virus</w:t>
            </w:r>
          </w:p>
          <w:p w14:paraId="37525B47" w14:textId="77777777" w:rsidR="00063CB8" w:rsidRDefault="00063CB8" w:rsidP="00496A0C">
            <w:pPr>
              <w:rPr>
                <w:color w:val="auto"/>
                <w:szCs w:val="20"/>
              </w:rPr>
            </w:pPr>
            <w:r>
              <w:t>The</w:t>
            </w:r>
            <w:r>
              <w:rPr>
                <w:spacing w:val="-5"/>
              </w:rPr>
              <w:t xml:space="preserve"> </w:t>
            </w:r>
            <w:r>
              <w:t>reference</w:t>
            </w:r>
            <w:r>
              <w:rPr>
                <w:spacing w:val="-5"/>
              </w:rPr>
              <w:t xml:space="preserve"> </w:t>
            </w:r>
            <w:r>
              <w:t>virus</w:t>
            </w:r>
            <w:r>
              <w:rPr>
                <w:spacing w:val="-5"/>
              </w:rPr>
              <w:t xml:space="preserve"> </w:t>
            </w:r>
            <w:r>
              <w:t>is</w:t>
            </w:r>
            <w:r>
              <w:rPr>
                <w:spacing w:val="-5"/>
              </w:rPr>
              <w:t xml:space="preserve"> </w:t>
            </w:r>
            <w:r>
              <w:t>a</w:t>
            </w:r>
            <w:r>
              <w:rPr>
                <w:spacing w:val="-5"/>
              </w:rPr>
              <w:t xml:space="preserve"> </w:t>
            </w:r>
            <w:r>
              <w:t>combination</w:t>
            </w:r>
            <w:r>
              <w:rPr>
                <w:spacing w:val="-5"/>
              </w:rPr>
              <w:t xml:space="preserve"> </w:t>
            </w:r>
            <w:r>
              <w:t>of</w:t>
            </w:r>
            <w:r>
              <w:rPr>
                <w:spacing w:val="-5"/>
              </w:rPr>
              <w:t xml:space="preserve"> </w:t>
            </w:r>
            <w:r>
              <w:t>culture-based</w:t>
            </w:r>
            <w:r>
              <w:rPr>
                <w:spacing w:val="-5"/>
              </w:rPr>
              <w:t xml:space="preserve"> </w:t>
            </w:r>
            <w:r>
              <w:t>enumeration</w:t>
            </w:r>
            <w:r>
              <w:rPr>
                <w:spacing w:val="-5"/>
              </w:rPr>
              <w:t xml:space="preserve"> </w:t>
            </w:r>
            <w:r>
              <w:t>data</w:t>
            </w:r>
            <w:r>
              <w:rPr>
                <w:spacing w:val="-5"/>
              </w:rPr>
              <w:t xml:space="preserve"> </w:t>
            </w:r>
            <w:r>
              <w:t>for</w:t>
            </w:r>
            <w:r>
              <w:rPr>
                <w:spacing w:val="-5"/>
              </w:rPr>
              <w:t xml:space="preserve"> a</w:t>
            </w:r>
            <w:r>
              <w:t>denovirus</w:t>
            </w:r>
            <w:r>
              <w:rPr>
                <w:spacing w:val="-5"/>
              </w:rPr>
              <w:t xml:space="preserve"> </w:t>
            </w:r>
            <w:r>
              <w:t>and dose-response</w:t>
            </w:r>
            <w:r>
              <w:rPr>
                <w:spacing w:val="-6"/>
              </w:rPr>
              <w:t xml:space="preserve"> </w:t>
            </w:r>
            <w:r>
              <w:t>and</w:t>
            </w:r>
            <w:r>
              <w:rPr>
                <w:spacing w:val="-6"/>
              </w:rPr>
              <w:t xml:space="preserve"> </w:t>
            </w:r>
            <w:r>
              <w:t>health</w:t>
            </w:r>
            <w:r>
              <w:rPr>
                <w:spacing w:val="-6"/>
              </w:rPr>
              <w:t xml:space="preserve"> </w:t>
            </w:r>
            <w:r>
              <w:t>impact</w:t>
            </w:r>
            <w:r>
              <w:rPr>
                <w:spacing w:val="-6"/>
              </w:rPr>
              <w:t xml:space="preserve"> </w:t>
            </w:r>
            <w:r>
              <w:t>data</w:t>
            </w:r>
            <w:r>
              <w:rPr>
                <w:spacing w:val="-6"/>
              </w:rPr>
              <w:t xml:space="preserve"> </w:t>
            </w:r>
            <w:r>
              <w:t>for</w:t>
            </w:r>
            <w:r>
              <w:rPr>
                <w:spacing w:val="-6"/>
              </w:rPr>
              <w:t xml:space="preserve"> n</w:t>
            </w:r>
            <w:r>
              <w:t>orovirus.</w:t>
            </w:r>
          </w:p>
        </w:tc>
        <w:tc>
          <w:tcPr>
            <w:tcW w:w="6670" w:type="dxa"/>
          </w:tcPr>
          <w:p w14:paraId="6D847195" w14:textId="14D602E2" w:rsidR="00063CB8" w:rsidRPr="002E6444" w:rsidRDefault="00006854" w:rsidP="00496A0C">
            <w:pPr>
              <w:rPr>
                <w:color w:val="auto"/>
                <w:szCs w:val="20"/>
              </w:rPr>
            </w:pPr>
            <w:r w:rsidRPr="005452AC">
              <w:rPr>
                <w:b/>
                <w:bCs/>
                <w:szCs w:val="20"/>
              </w:rPr>
              <w:lastRenderedPageBreak/>
              <w:t>[</w:t>
            </w:r>
            <w:r w:rsidRPr="005452AC">
              <w:rPr>
                <w:b/>
                <w:bCs/>
                <w:i/>
                <w:iCs/>
                <w:szCs w:val="20"/>
              </w:rPr>
              <w:t>unchanged text omitted</w:t>
            </w:r>
            <w:r w:rsidRPr="005452AC">
              <w:rPr>
                <w:b/>
                <w:bCs/>
                <w:szCs w:val="20"/>
              </w:rPr>
              <w:t>]</w:t>
            </w:r>
            <w:r>
              <w:rPr>
                <w:szCs w:val="20"/>
              </w:rPr>
              <w:t xml:space="preserve"> </w:t>
            </w:r>
          </w:p>
          <w:p w14:paraId="0D064337" w14:textId="77777777" w:rsidR="00063CB8" w:rsidRDefault="00063CB8" w:rsidP="00496A0C">
            <w:pPr>
              <w:pStyle w:val="BodyText"/>
              <w:spacing w:before="3" w:line="252" w:lineRule="auto"/>
              <w:ind w:right="145"/>
            </w:pPr>
            <w:r>
              <w:t xml:space="preserve">Of the drinking water outbreaks implicated pathogens were found on all but one occasion. These included </w:t>
            </w:r>
            <w:r>
              <w:rPr>
                <w:i/>
              </w:rPr>
              <w:t xml:space="preserve">Salmonella </w:t>
            </w:r>
            <w:r w:rsidRPr="00A4511B">
              <w:rPr>
                <w:b/>
                <w:bCs/>
                <w:i/>
                <w:highlight w:val="yellow"/>
              </w:rPr>
              <w:t>enterica</w:t>
            </w:r>
            <w:r w:rsidRPr="00A4511B">
              <w:rPr>
                <w:b/>
                <w:bCs/>
                <w:i/>
              </w:rPr>
              <w:t xml:space="preserve"> </w:t>
            </w:r>
            <w:r>
              <w:t xml:space="preserve">(five outbreaks), </w:t>
            </w:r>
            <w:r>
              <w:rPr>
                <w:i/>
              </w:rPr>
              <w:t xml:space="preserve">Campylobacter jejuni </w:t>
            </w:r>
            <w:r>
              <w:t xml:space="preserve">(three outbreaks) and </w:t>
            </w:r>
            <w:r>
              <w:rPr>
                <w:i/>
              </w:rPr>
              <w:t>Giardia</w:t>
            </w:r>
            <w:r>
              <w:rPr>
                <w:i/>
                <w:spacing w:val="-1"/>
              </w:rPr>
              <w:t xml:space="preserve"> </w:t>
            </w:r>
            <w:r>
              <w:t xml:space="preserve">(one outbreak). Of the 42 outbreaks attributed to recreational water, all except one were reported to be due to </w:t>
            </w:r>
            <w:r>
              <w:rPr>
                <w:i/>
              </w:rPr>
              <w:t xml:space="preserve">Cryptosporidium </w:t>
            </w:r>
            <w:r>
              <w:t>contamination of swimming pools.</w:t>
            </w:r>
          </w:p>
          <w:p w14:paraId="444D3F9D" w14:textId="77777777" w:rsidR="00063CB8" w:rsidRDefault="00063CB8" w:rsidP="00496A0C">
            <w:pPr>
              <w:pStyle w:val="BodyText"/>
              <w:rPr>
                <w:rFonts w:ascii="Gotham Medium"/>
              </w:rPr>
            </w:pPr>
            <w:r w:rsidRPr="00A4511B">
              <w:rPr>
                <w:rFonts w:ascii="Gotham Medium"/>
                <w:b/>
                <w:bCs/>
                <w:color w:val="006385"/>
                <w:spacing w:val="-2"/>
                <w:highlight w:val="yellow"/>
              </w:rPr>
              <w:t>Parasitic</w:t>
            </w:r>
            <w:r w:rsidRPr="00A4511B">
              <w:rPr>
                <w:rFonts w:ascii="Gotham Medium"/>
                <w:b/>
                <w:bCs/>
                <w:color w:val="006385"/>
                <w:spacing w:val="-2"/>
              </w:rPr>
              <w:t xml:space="preserve"> p</w:t>
            </w:r>
            <w:r w:rsidRPr="00A4511B">
              <w:rPr>
                <w:rFonts w:ascii="Gotham Medium"/>
                <w:color w:val="006385"/>
                <w:spacing w:val="-2"/>
              </w:rPr>
              <w:t>rotozoa</w:t>
            </w:r>
          </w:p>
          <w:p w14:paraId="628E516F" w14:textId="77777777" w:rsidR="00063CB8" w:rsidRDefault="00063CB8" w:rsidP="00496A0C">
            <w:pPr>
              <w:rPr>
                <w:sz w:val="19"/>
              </w:rPr>
            </w:pPr>
            <w:r>
              <w:rPr>
                <w:i/>
                <w:sz w:val="19"/>
              </w:rPr>
              <w:lastRenderedPageBreak/>
              <w:t xml:space="preserve">Cryptosporidium </w:t>
            </w:r>
            <w:r w:rsidRPr="00A4511B">
              <w:rPr>
                <w:b/>
                <w:bCs/>
                <w:i/>
                <w:sz w:val="19"/>
                <w:highlight w:val="yellow"/>
              </w:rPr>
              <w:t>hominis</w:t>
            </w:r>
            <w:r>
              <w:rPr>
                <w:i/>
                <w:sz w:val="19"/>
              </w:rPr>
              <w:t xml:space="preserve"> </w:t>
            </w:r>
            <w:r>
              <w:rPr>
                <w:sz w:val="19"/>
              </w:rPr>
              <w:t>has been selected as the reference protozoan due to its resistance to chlorine disinfection, high infectivity and the relatively large amount of data available for characterisation.</w:t>
            </w:r>
          </w:p>
          <w:p w14:paraId="08D702A4" w14:textId="28BAE965" w:rsidR="00063CB8" w:rsidRDefault="00F32958" w:rsidP="00496A0C">
            <w:pPr>
              <w:rPr>
                <w:color w:val="auto"/>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3B8D15F6" w14:textId="77777777" w:rsidR="00063CB8" w:rsidRDefault="00063CB8" w:rsidP="00496A0C">
            <w:pPr>
              <w:pStyle w:val="BodyText"/>
              <w:spacing w:before="146"/>
              <w:rPr>
                <w:rFonts w:ascii="Gotham Medium"/>
              </w:rPr>
            </w:pPr>
            <w:r>
              <w:rPr>
                <w:rFonts w:ascii="Gotham Medium"/>
                <w:color w:val="006385"/>
                <w:spacing w:val="-2"/>
              </w:rPr>
              <w:t>Bacteria</w:t>
            </w:r>
          </w:p>
          <w:p w14:paraId="2E9043AD" w14:textId="77777777" w:rsidR="00063CB8" w:rsidRDefault="00063CB8" w:rsidP="00496A0C">
            <w:pPr>
              <w:rPr>
                <w:sz w:val="19"/>
              </w:rPr>
            </w:pPr>
            <w:r>
              <w:rPr>
                <w:i/>
                <w:sz w:val="19"/>
              </w:rPr>
              <w:t>Campylobacter</w:t>
            </w:r>
            <w:r>
              <w:rPr>
                <w:i/>
                <w:spacing w:val="-7"/>
                <w:sz w:val="19"/>
              </w:rPr>
              <w:t xml:space="preserve"> </w:t>
            </w:r>
            <w:r w:rsidRPr="00A4511B">
              <w:rPr>
                <w:b/>
                <w:bCs/>
                <w:i/>
                <w:spacing w:val="-7"/>
                <w:sz w:val="19"/>
                <w:highlight w:val="yellow"/>
              </w:rPr>
              <w:t>jejuni</w:t>
            </w:r>
            <w:r>
              <w:rPr>
                <w:i/>
                <w:spacing w:val="-7"/>
                <w:sz w:val="19"/>
              </w:rPr>
              <w:t xml:space="preserve"> </w:t>
            </w:r>
            <w:r>
              <w:rPr>
                <w:sz w:val="19"/>
              </w:rPr>
              <w:t>has</w:t>
            </w:r>
            <w:r>
              <w:rPr>
                <w:spacing w:val="-6"/>
                <w:sz w:val="19"/>
              </w:rPr>
              <w:t xml:space="preserve"> </w:t>
            </w:r>
            <w:r>
              <w:rPr>
                <w:sz w:val="19"/>
              </w:rPr>
              <w:t>been</w:t>
            </w:r>
            <w:r>
              <w:rPr>
                <w:spacing w:val="-6"/>
                <w:sz w:val="19"/>
              </w:rPr>
              <w:t xml:space="preserve"> </w:t>
            </w:r>
            <w:r>
              <w:rPr>
                <w:sz w:val="19"/>
              </w:rPr>
              <w:t>selected</w:t>
            </w:r>
            <w:r>
              <w:rPr>
                <w:spacing w:val="-6"/>
                <w:sz w:val="19"/>
              </w:rPr>
              <w:t xml:space="preserve"> </w:t>
            </w:r>
            <w:r>
              <w:rPr>
                <w:sz w:val="19"/>
              </w:rPr>
              <w:t>as</w:t>
            </w:r>
            <w:r>
              <w:rPr>
                <w:spacing w:val="-6"/>
                <w:sz w:val="19"/>
              </w:rPr>
              <w:t xml:space="preserve"> </w:t>
            </w:r>
            <w:r>
              <w:rPr>
                <w:sz w:val="19"/>
              </w:rPr>
              <w:t>the</w:t>
            </w:r>
            <w:r>
              <w:rPr>
                <w:spacing w:val="-6"/>
                <w:sz w:val="19"/>
              </w:rPr>
              <w:t xml:space="preserve"> </w:t>
            </w:r>
            <w:r>
              <w:rPr>
                <w:sz w:val="19"/>
              </w:rPr>
              <w:t>reference</w:t>
            </w:r>
            <w:r>
              <w:rPr>
                <w:spacing w:val="-6"/>
                <w:sz w:val="19"/>
              </w:rPr>
              <w:t xml:space="preserve"> </w:t>
            </w:r>
            <w:r>
              <w:rPr>
                <w:sz w:val="19"/>
              </w:rPr>
              <w:t>bacterial</w:t>
            </w:r>
            <w:r>
              <w:rPr>
                <w:spacing w:val="-6"/>
                <w:sz w:val="19"/>
              </w:rPr>
              <w:t xml:space="preserve"> </w:t>
            </w:r>
            <w:r>
              <w:rPr>
                <w:sz w:val="19"/>
              </w:rPr>
              <w:t>pathogen.</w:t>
            </w:r>
            <w:r>
              <w:rPr>
                <w:spacing w:val="-6"/>
                <w:sz w:val="19"/>
              </w:rPr>
              <w:t xml:space="preserve"> </w:t>
            </w:r>
            <w:r>
              <w:rPr>
                <w:sz w:val="19"/>
              </w:rPr>
              <w:t>The</w:t>
            </w:r>
            <w:r>
              <w:rPr>
                <w:spacing w:val="-6"/>
                <w:sz w:val="19"/>
              </w:rPr>
              <w:t xml:space="preserve"> </w:t>
            </w:r>
            <w:r>
              <w:rPr>
                <w:sz w:val="19"/>
              </w:rPr>
              <w:t>selection</w:t>
            </w:r>
            <w:r>
              <w:rPr>
                <w:spacing w:val="-6"/>
                <w:sz w:val="19"/>
              </w:rPr>
              <w:t xml:space="preserve"> </w:t>
            </w:r>
            <w:r>
              <w:rPr>
                <w:sz w:val="19"/>
              </w:rPr>
              <w:t xml:space="preserve">of </w:t>
            </w:r>
            <w:r>
              <w:rPr>
                <w:i/>
                <w:sz w:val="19"/>
              </w:rPr>
              <w:t xml:space="preserve">Campylobacter </w:t>
            </w:r>
            <w:r>
              <w:rPr>
                <w:sz w:val="19"/>
              </w:rPr>
              <w:t>is a more conservative option than other candidate bacteria since it is significantly</w:t>
            </w:r>
            <w:r>
              <w:rPr>
                <w:spacing w:val="-3"/>
                <w:sz w:val="19"/>
              </w:rPr>
              <w:t xml:space="preserve"> </w:t>
            </w:r>
            <w:r>
              <w:rPr>
                <w:sz w:val="19"/>
              </w:rPr>
              <w:t>more</w:t>
            </w:r>
            <w:r>
              <w:rPr>
                <w:spacing w:val="-3"/>
                <w:sz w:val="19"/>
              </w:rPr>
              <w:t xml:space="preserve"> </w:t>
            </w:r>
            <w:r>
              <w:rPr>
                <w:sz w:val="19"/>
              </w:rPr>
              <w:t>infectious.</w:t>
            </w:r>
          </w:p>
          <w:p w14:paraId="6F811E5C" w14:textId="4C65039B" w:rsidR="00063CB8" w:rsidRDefault="00F32958" w:rsidP="00496A0C">
            <w:pPr>
              <w:rPr>
                <w:sz w:val="19"/>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47769972" w14:textId="77777777" w:rsidR="00063CB8" w:rsidRDefault="00063CB8" w:rsidP="00496A0C">
            <w:pPr>
              <w:pStyle w:val="BodyText"/>
              <w:spacing w:before="1"/>
              <w:rPr>
                <w:rFonts w:ascii="Gotham Medium"/>
              </w:rPr>
            </w:pPr>
            <w:r>
              <w:rPr>
                <w:rFonts w:ascii="Gotham Medium"/>
                <w:color w:val="006385"/>
                <w:spacing w:val="-2"/>
              </w:rPr>
              <w:t>Virus</w:t>
            </w:r>
          </w:p>
          <w:p w14:paraId="2BE98527" w14:textId="77777777" w:rsidR="00063CB8" w:rsidRDefault="00063CB8" w:rsidP="00496A0C">
            <w:r>
              <w:t>The</w:t>
            </w:r>
            <w:r>
              <w:rPr>
                <w:spacing w:val="-5"/>
              </w:rPr>
              <w:t xml:space="preserve"> </w:t>
            </w:r>
            <w:r>
              <w:t>reference</w:t>
            </w:r>
            <w:r>
              <w:rPr>
                <w:spacing w:val="-5"/>
              </w:rPr>
              <w:t xml:space="preserve"> </w:t>
            </w:r>
            <w:r>
              <w:t>virus</w:t>
            </w:r>
            <w:r>
              <w:rPr>
                <w:spacing w:val="-5"/>
              </w:rPr>
              <w:t xml:space="preserve"> </w:t>
            </w:r>
            <w:r>
              <w:t>is</w:t>
            </w:r>
            <w:r>
              <w:rPr>
                <w:spacing w:val="-5"/>
              </w:rPr>
              <w:t xml:space="preserve"> </w:t>
            </w:r>
            <w:r>
              <w:t>a</w:t>
            </w:r>
            <w:r>
              <w:rPr>
                <w:spacing w:val="-5"/>
              </w:rPr>
              <w:t xml:space="preserve"> </w:t>
            </w:r>
            <w:r>
              <w:t>combination</w:t>
            </w:r>
            <w:r>
              <w:rPr>
                <w:spacing w:val="-5"/>
              </w:rPr>
              <w:t xml:space="preserve"> </w:t>
            </w:r>
            <w:r>
              <w:t>of</w:t>
            </w:r>
            <w:r>
              <w:rPr>
                <w:spacing w:val="-5"/>
              </w:rPr>
              <w:t xml:space="preserve"> </w:t>
            </w:r>
            <w:r>
              <w:t>culture-based</w:t>
            </w:r>
            <w:r>
              <w:rPr>
                <w:spacing w:val="-5"/>
              </w:rPr>
              <w:t xml:space="preserve"> </w:t>
            </w:r>
            <w:r>
              <w:t>enumeration</w:t>
            </w:r>
            <w:r>
              <w:rPr>
                <w:spacing w:val="-5"/>
              </w:rPr>
              <w:t xml:space="preserve"> </w:t>
            </w:r>
            <w:r>
              <w:t>data</w:t>
            </w:r>
            <w:r>
              <w:rPr>
                <w:spacing w:val="-5"/>
              </w:rPr>
              <w:t xml:space="preserve"> </w:t>
            </w:r>
            <w:r>
              <w:t>for</w:t>
            </w:r>
            <w:r>
              <w:rPr>
                <w:spacing w:val="-5"/>
              </w:rPr>
              <w:t xml:space="preserve"> </w:t>
            </w:r>
            <w:r w:rsidRPr="00A4511B">
              <w:rPr>
                <w:b/>
                <w:bCs/>
                <w:spacing w:val="-5"/>
                <w:highlight w:val="yellow"/>
              </w:rPr>
              <w:t>human</w:t>
            </w:r>
            <w:r w:rsidRPr="00A4511B">
              <w:rPr>
                <w:b/>
                <w:bCs/>
                <w:spacing w:val="-5"/>
              </w:rPr>
              <w:t xml:space="preserve"> </w:t>
            </w:r>
            <w:r>
              <w:t>adenovirus</w:t>
            </w:r>
            <w:r w:rsidRPr="00A4511B">
              <w:rPr>
                <w:b/>
                <w:bCs/>
                <w:highlight w:val="yellow"/>
              </w:rPr>
              <w:t>es</w:t>
            </w:r>
            <w:r>
              <w:rPr>
                <w:spacing w:val="-5"/>
              </w:rPr>
              <w:t xml:space="preserve"> </w:t>
            </w:r>
            <w:r>
              <w:t>and dose-response</w:t>
            </w:r>
            <w:r>
              <w:rPr>
                <w:spacing w:val="-6"/>
              </w:rPr>
              <w:t xml:space="preserve"> </w:t>
            </w:r>
            <w:r>
              <w:t>and</w:t>
            </w:r>
            <w:r>
              <w:rPr>
                <w:spacing w:val="-6"/>
              </w:rPr>
              <w:t xml:space="preserve"> </w:t>
            </w:r>
            <w:r>
              <w:t>health</w:t>
            </w:r>
            <w:r>
              <w:rPr>
                <w:spacing w:val="-6"/>
              </w:rPr>
              <w:t xml:space="preserve"> </w:t>
            </w:r>
            <w:r>
              <w:t>impact</w:t>
            </w:r>
            <w:r>
              <w:rPr>
                <w:spacing w:val="-6"/>
              </w:rPr>
              <w:t xml:space="preserve"> </w:t>
            </w:r>
            <w:r>
              <w:t>data</w:t>
            </w:r>
            <w:r>
              <w:rPr>
                <w:spacing w:val="-6"/>
              </w:rPr>
              <w:t xml:space="preserve"> </w:t>
            </w:r>
            <w:r>
              <w:t>for</w:t>
            </w:r>
            <w:r>
              <w:rPr>
                <w:spacing w:val="-6"/>
              </w:rPr>
              <w:t xml:space="preserve"> </w:t>
            </w:r>
            <w:r w:rsidRPr="00A4511B">
              <w:rPr>
                <w:b/>
                <w:bCs/>
                <w:highlight w:val="yellow"/>
              </w:rPr>
              <w:t>N</w:t>
            </w:r>
            <w:r>
              <w:t>orovirus.</w:t>
            </w:r>
          </w:p>
          <w:p w14:paraId="38A601BC" w14:textId="77777777" w:rsidR="00063CB8" w:rsidRPr="00FD3686" w:rsidRDefault="00063CB8" w:rsidP="00496A0C">
            <w:pPr>
              <w:rPr>
                <w:color w:val="auto"/>
                <w:szCs w:val="20"/>
              </w:rPr>
            </w:pPr>
          </w:p>
        </w:tc>
      </w:tr>
      <w:tr w:rsidR="00063CB8" w:rsidRPr="002B5BCB" w14:paraId="2831C7B7" w14:textId="77777777" w:rsidTr="5F7A3D59">
        <w:tc>
          <w:tcPr>
            <w:tcW w:w="600" w:type="dxa"/>
          </w:tcPr>
          <w:p w14:paraId="56365B4D" w14:textId="77777777" w:rsidR="00063CB8" w:rsidRPr="002B5BCB" w:rsidRDefault="00063CB8" w:rsidP="00496A0C">
            <w:pPr>
              <w:rPr>
                <w:color w:val="auto"/>
                <w:szCs w:val="20"/>
              </w:rPr>
            </w:pPr>
            <w:r>
              <w:rPr>
                <w:color w:val="auto"/>
                <w:szCs w:val="20"/>
              </w:rPr>
              <w:lastRenderedPageBreak/>
              <w:t>4</w:t>
            </w:r>
          </w:p>
        </w:tc>
        <w:tc>
          <w:tcPr>
            <w:tcW w:w="2705" w:type="dxa"/>
          </w:tcPr>
          <w:p w14:paraId="4BA4440F" w14:textId="3BC9B3DF" w:rsidR="00063CB8" w:rsidRDefault="00F95201" w:rsidP="00496A0C">
            <w:pPr>
              <w:rPr>
                <w:spacing w:val="-4"/>
              </w:rPr>
            </w:pPr>
            <w:r>
              <w:rPr>
                <w:bCs/>
                <w:spacing w:val="-4"/>
              </w:rPr>
              <w:t xml:space="preserve">Visit </w:t>
            </w:r>
            <w:r w:rsidR="00063CB8" w:rsidRPr="00F95201">
              <w:rPr>
                <w:bCs/>
                <w:spacing w:val="-4"/>
              </w:rPr>
              <w:t>A3.6 Level of reference pathogen contamination in Australian source waters</w:t>
            </w:r>
            <w:r>
              <w:rPr>
                <w:bCs/>
                <w:spacing w:val="-4"/>
              </w:rPr>
              <w:t xml:space="preserve">, </w:t>
            </w:r>
            <w:hyperlink r:id="rId50" w:anchor="table-a3-2" w:history="1">
              <w:r w:rsidR="00063CB8" w:rsidRPr="00F95201">
                <w:rPr>
                  <w:rStyle w:val="Hyperlink"/>
                  <w:rFonts w:eastAsiaTheme="minorEastAsia" w:cs="Times New Roman"/>
                  <w:lang w:eastAsia="en-AU"/>
                </w:rPr>
                <w:t>Table</w:t>
              </w:r>
              <w:r w:rsidR="00063CB8" w:rsidRPr="00F95201">
                <w:rPr>
                  <w:rStyle w:val="Hyperlink"/>
                  <w:spacing w:val="-8"/>
                </w:rPr>
                <w:t xml:space="preserve"> </w:t>
              </w:r>
              <w:r w:rsidR="00063CB8" w:rsidRPr="00F95201">
                <w:rPr>
                  <w:rStyle w:val="Hyperlink"/>
                </w:rPr>
                <w:t>A3.2</w:t>
              </w:r>
              <w:r w:rsidR="00063CB8" w:rsidRPr="00F95201">
                <w:rPr>
                  <w:rStyle w:val="Hyperlink"/>
                  <w:spacing w:val="-8"/>
                </w:rPr>
                <w:t xml:space="preserve"> </w:t>
              </w:r>
              <w:r w:rsidR="00063CB8" w:rsidRPr="00F95201">
                <w:rPr>
                  <w:rStyle w:val="Hyperlink"/>
                </w:rPr>
                <w:t>Summary</w:t>
              </w:r>
              <w:r w:rsidR="00063CB8" w:rsidRPr="00F95201">
                <w:rPr>
                  <w:rStyle w:val="Hyperlink"/>
                  <w:spacing w:val="-8"/>
                </w:rPr>
                <w:t xml:space="preserve"> </w:t>
              </w:r>
              <w:r w:rsidR="00063CB8" w:rsidRPr="00F95201">
                <w:rPr>
                  <w:rStyle w:val="Hyperlink"/>
                </w:rPr>
                <w:t>of</w:t>
              </w:r>
              <w:r w:rsidR="00063CB8" w:rsidRPr="00F95201">
                <w:rPr>
                  <w:rStyle w:val="Hyperlink"/>
                  <w:spacing w:val="-8"/>
                </w:rPr>
                <w:t xml:space="preserve"> </w:t>
              </w:r>
              <w:r w:rsidR="00063CB8" w:rsidRPr="00F95201">
                <w:rPr>
                  <w:rStyle w:val="Hyperlink"/>
                </w:rPr>
                <w:t>the</w:t>
              </w:r>
              <w:r w:rsidR="00063CB8" w:rsidRPr="00F95201">
                <w:rPr>
                  <w:rStyle w:val="Hyperlink"/>
                  <w:spacing w:val="-8"/>
                </w:rPr>
                <w:t xml:space="preserve"> </w:t>
              </w:r>
              <w:r w:rsidR="00063CB8" w:rsidRPr="00F95201">
                <w:rPr>
                  <w:rStyle w:val="Hyperlink"/>
                </w:rPr>
                <w:t>range</w:t>
              </w:r>
              <w:r w:rsidR="00063CB8" w:rsidRPr="00F95201">
                <w:rPr>
                  <w:rStyle w:val="Hyperlink"/>
                  <w:spacing w:val="-8"/>
                </w:rPr>
                <w:t xml:space="preserve"> </w:t>
              </w:r>
              <w:r w:rsidR="00063CB8" w:rsidRPr="00F95201">
                <w:rPr>
                  <w:rStyle w:val="Hyperlink"/>
                </w:rPr>
                <w:t>of</w:t>
              </w:r>
              <w:r w:rsidR="00063CB8" w:rsidRPr="00F95201">
                <w:rPr>
                  <w:rStyle w:val="Hyperlink"/>
                  <w:spacing w:val="-8"/>
                </w:rPr>
                <w:t xml:space="preserve"> </w:t>
              </w:r>
              <w:r w:rsidR="00063CB8" w:rsidRPr="00F95201">
                <w:rPr>
                  <w:rStyle w:val="Hyperlink"/>
                </w:rPr>
                <w:t>reported</w:t>
              </w:r>
              <w:r w:rsidR="00063CB8" w:rsidRPr="00F95201">
                <w:rPr>
                  <w:rStyle w:val="Hyperlink"/>
                  <w:spacing w:val="-8"/>
                </w:rPr>
                <w:t xml:space="preserve"> </w:t>
              </w:r>
              <w:r w:rsidR="00063CB8" w:rsidRPr="00F95201">
                <w:rPr>
                  <w:rStyle w:val="Hyperlink"/>
                </w:rPr>
                <w:t>concentrations</w:t>
              </w:r>
              <w:r w:rsidR="00063CB8" w:rsidRPr="00F95201">
                <w:rPr>
                  <w:rStyle w:val="Hyperlink"/>
                  <w:spacing w:val="-8"/>
                </w:rPr>
                <w:t xml:space="preserve"> </w:t>
              </w:r>
              <w:r w:rsidR="00063CB8" w:rsidRPr="00F95201">
                <w:rPr>
                  <w:rStyle w:val="Hyperlink"/>
                </w:rPr>
                <w:t>of</w:t>
              </w:r>
              <w:r w:rsidR="00063CB8" w:rsidRPr="00F95201">
                <w:rPr>
                  <w:rStyle w:val="Hyperlink"/>
                  <w:spacing w:val="-8"/>
                </w:rPr>
                <w:t xml:space="preserve"> </w:t>
              </w:r>
              <w:r w:rsidR="00063CB8" w:rsidRPr="00F95201">
                <w:rPr>
                  <w:rStyle w:val="Hyperlink"/>
                </w:rPr>
                <w:t>reference</w:t>
              </w:r>
              <w:r w:rsidR="00063CB8" w:rsidRPr="00F95201">
                <w:rPr>
                  <w:rStyle w:val="Hyperlink"/>
                  <w:spacing w:val="-8"/>
                </w:rPr>
                <w:t xml:space="preserve"> </w:t>
              </w:r>
              <w:r w:rsidR="00063CB8" w:rsidRPr="00F95201">
                <w:rPr>
                  <w:rStyle w:val="Hyperlink"/>
                </w:rPr>
                <w:t>pathogens</w:t>
              </w:r>
              <w:r w:rsidR="00063CB8" w:rsidRPr="00F95201">
                <w:rPr>
                  <w:rStyle w:val="Hyperlink"/>
                  <w:spacing w:val="-8"/>
                </w:rPr>
                <w:t xml:space="preserve"> </w:t>
              </w:r>
              <w:r w:rsidR="00063CB8" w:rsidRPr="00F95201">
                <w:rPr>
                  <w:rStyle w:val="Hyperlink"/>
                </w:rPr>
                <w:t>in</w:t>
              </w:r>
              <w:r w:rsidR="00063CB8" w:rsidRPr="00F95201">
                <w:rPr>
                  <w:rStyle w:val="Hyperlink"/>
                  <w:spacing w:val="-8"/>
                </w:rPr>
                <w:t xml:space="preserve"> </w:t>
              </w:r>
              <w:r w:rsidR="00063CB8" w:rsidRPr="00F95201">
                <w:rPr>
                  <w:rStyle w:val="Hyperlink"/>
                </w:rPr>
                <w:t>surface water</w:t>
              </w:r>
            </w:hyperlink>
            <w:r w:rsidR="00063CB8">
              <w:rPr>
                <w:spacing w:val="-4"/>
              </w:rPr>
              <w:t xml:space="preserve"> </w:t>
            </w:r>
            <w:r>
              <w:rPr>
                <w:spacing w:val="-4"/>
              </w:rPr>
              <w:t>of the Guidelines</w:t>
            </w:r>
          </w:p>
          <w:p w14:paraId="77D3C498" w14:textId="77777777" w:rsidR="00063CB8" w:rsidRDefault="00063CB8" w:rsidP="00496A0C">
            <w:pPr>
              <w:rPr>
                <w:spacing w:val="-4"/>
              </w:rPr>
            </w:pPr>
            <w:r w:rsidRPr="00E048F9">
              <w:rPr>
                <w:b/>
                <w:bCs/>
                <w:color w:val="auto"/>
                <w:szCs w:val="20"/>
              </w:rPr>
              <w:lastRenderedPageBreak/>
              <w:t>(</w:t>
            </w:r>
            <w:r>
              <w:rPr>
                <w:b/>
                <w:bCs/>
                <w:color w:val="auto"/>
                <w:szCs w:val="20"/>
              </w:rPr>
              <w:t>p</w:t>
            </w:r>
            <w:r w:rsidRPr="00E048F9">
              <w:rPr>
                <w:b/>
                <w:bCs/>
                <w:color w:val="auto"/>
                <w:szCs w:val="20"/>
              </w:rPr>
              <w:t>120</w:t>
            </w:r>
            <w:r>
              <w:rPr>
                <w:b/>
                <w:bCs/>
                <w:color w:val="auto"/>
                <w:szCs w:val="20"/>
              </w:rPr>
              <w:t>6</w:t>
            </w:r>
            <w:r w:rsidRPr="00E048F9">
              <w:rPr>
                <w:b/>
                <w:bCs/>
                <w:color w:val="auto"/>
                <w:szCs w:val="20"/>
              </w:rPr>
              <w:t xml:space="preserve"> in PDF)</w:t>
            </w:r>
          </w:p>
          <w:p w14:paraId="1229F08F" w14:textId="77777777" w:rsidR="00063CB8" w:rsidRDefault="00063CB8" w:rsidP="00496A0C">
            <w:pPr>
              <w:rPr>
                <w:spacing w:val="-4"/>
              </w:rPr>
            </w:pPr>
          </w:p>
        </w:tc>
        <w:tc>
          <w:tcPr>
            <w:tcW w:w="6180" w:type="dxa"/>
          </w:tcPr>
          <w:p w14:paraId="6DB6BE8A" w14:textId="3202BECB" w:rsidR="00063CB8" w:rsidRPr="002C578B" w:rsidRDefault="00FE5D34" w:rsidP="00496A0C">
            <w:pPr>
              <w:rPr>
                <w:i/>
                <w:iCs/>
                <w:color w:val="auto"/>
                <w:szCs w:val="20"/>
              </w:rPr>
            </w:pPr>
            <w:r w:rsidRPr="002C578B">
              <w:rPr>
                <w:i/>
                <w:iCs/>
                <w:color w:val="auto"/>
                <w:szCs w:val="20"/>
              </w:rPr>
              <w:lastRenderedPageBreak/>
              <w:t xml:space="preserve">[First column, </w:t>
            </w:r>
            <w:r w:rsidR="00A93A61">
              <w:rPr>
                <w:i/>
                <w:iCs/>
                <w:color w:val="auto"/>
                <w:szCs w:val="20"/>
              </w:rPr>
              <w:t>third</w:t>
            </w:r>
            <w:r w:rsidR="002C578B" w:rsidRPr="002C578B">
              <w:rPr>
                <w:i/>
                <w:iCs/>
                <w:color w:val="auto"/>
                <w:szCs w:val="20"/>
              </w:rPr>
              <w:t xml:space="preserve"> row]</w:t>
            </w:r>
          </w:p>
          <w:p w14:paraId="4264AD08" w14:textId="7FED8A04" w:rsidR="002C578B" w:rsidRPr="002C578B" w:rsidRDefault="002C578B" w:rsidP="00496A0C">
            <w:pPr>
              <w:rPr>
                <w:i/>
                <w:iCs/>
                <w:color w:val="auto"/>
                <w:szCs w:val="20"/>
              </w:rPr>
            </w:pPr>
            <w:r w:rsidRPr="002C578B">
              <w:rPr>
                <w:i/>
                <w:iCs/>
                <w:color w:val="auto"/>
                <w:szCs w:val="20"/>
              </w:rPr>
              <w:t>Campylobacter</w:t>
            </w:r>
          </w:p>
          <w:p w14:paraId="3786AC81" w14:textId="4C50A98E" w:rsidR="002C578B" w:rsidRPr="002C578B" w:rsidRDefault="002C578B" w:rsidP="00496A0C">
            <w:pPr>
              <w:rPr>
                <w:i/>
                <w:iCs/>
                <w:color w:val="auto"/>
                <w:szCs w:val="20"/>
              </w:rPr>
            </w:pPr>
            <w:r w:rsidRPr="002C578B">
              <w:rPr>
                <w:i/>
                <w:iCs/>
                <w:color w:val="auto"/>
                <w:szCs w:val="20"/>
              </w:rPr>
              <w:t xml:space="preserve">[First column, </w:t>
            </w:r>
            <w:r w:rsidR="00A93A61">
              <w:rPr>
                <w:i/>
                <w:iCs/>
                <w:color w:val="auto"/>
                <w:szCs w:val="20"/>
              </w:rPr>
              <w:t>fourth</w:t>
            </w:r>
            <w:r w:rsidRPr="002C578B">
              <w:rPr>
                <w:i/>
                <w:iCs/>
                <w:color w:val="auto"/>
                <w:szCs w:val="20"/>
              </w:rPr>
              <w:t xml:space="preserve"> row]</w:t>
            </w:r>
          </w:p>
          <w:p w14:paraId="47953FA3" w14:textId="77777777" w:rsidR="002C578B" w:rsidRDefault="002C578B" w:rsidP="00496A0C">
            <w:pPr>
              <w:rPr>
                <w:i/>
                <w:iCs/>
                <w:color w:val="auto"/>
                <w:szCs w:val="20"/>
              </w:rPr>
            </w:pPr>
            <w:r w:rsidRPr="002C578B">
              <w:rPr>
                <w:i/>
                <w:iCs/>
                <w:color w:val="auto"/>
                <w:szCs w:val="20"/>
              </w:rPr>
              <w:t>Salmonella</w:t>
            </w:r>
          </w:p>
          <w:p w14:paraId="43B72901" w14:textId="5C048B8E" w:rsidR="00A93A61" w:rsidRPr="002C578B" w:rsidRDefault="00A93A61" w:rsidP="00A93A61">
            <w:pPr>
              <w:rPr>
                <w:i/>
                <w:iCs/>
                <w:color w:val="auto"/>
                <w:szCs w:val="20"/>
              </w:rPr>
            </w:pPr>
            <w:r w:rsidRPr="002C578B">
              <w:rPr>
                <w:i/>
                <w:iCs/>
                <w:color w:val="auto"/>
                <w:szCs w:val="20"/>
              </w:rPr>
              <w:t xml:space="preserve">[First column, </w:t>
            </w:r>
            <w:r w:rsidR="004566B1">
              <w:rPr>
                <w:i/>
                <w:iCs/>
                <w:color w:val="auto"/>
                <w:szCs w:val="20"/>
              </w:rPr>
              <w:t xml:space="preserve">sixth </w:t>
            </w:r>
            <w:r w:rsidRPr="002C578B">
              <w:rPr>
                <w:i/>
                <w:iCs/>
                <w:color w:val="auto"/>
                <w:szCs w:val="20"/>
              </w:rPr>
              <w:t>row]</w:t>
            </w:r>
          </w:p>
          <w:p w14:paraId="64F99B08" w14:textId="490C8EB0" w:rsidR="00A93A61" w:rsidRPr="003D631C" w:rsidRDefault="003D631C" w:rsidP="00496A0C">
            <w:pPr>
              <w:rPr>
                <w:color w:val="auto"/>
                <w:szCs w:val="20"/>
              </w:rPr>
            </w:pPr>
            <w:r w:rsidRPr="003D631C">
              <w:rPr>
                <w:color w:val="auto"/>
                <w:szCs w:val="20"/>
              </w:rPr>
              <w:t>Adenovirus</w:t>
            </w:r>
            <w:r w:rsidRPr="003D631C">
              <w:rPr>
                <w:color w:val="auto"/>
                <w:szCs w:val="20"/>
                <w:vertAlign w:val="superscript"/>
              </w:rPr>
              <w:t>3</w:t>
            </w:r>
          </w:p>
          <w:p w14:paraId="50A8CA84" w14:textId="241D5DEE" w:rsidR="00C04B91" w:rsidRDefault="00C04B91" w:rsidP="00C04B91">
            <w:pPr>
              <w:rPr>
                <w:i/>
                <w:iCs/>
                <w:color w:val="auto"/>
                <w:szCs w:val="20"/>
              </w:rPr>
            </w:pPr>
            <w:r w:rsidRPr="002C578B">
              <w:rPr>
                <w:i/>
                <w:iCs/>
                <w:color w:val="auto"/>
                <w:szCs w:val="20"/>
              </w:rPr>
              <w:t xml:space="preserve">[First column, </w:t>
            </w:r>
            <w:r>
              <w:rPr>
                <w:i/>
                <w:iCs/>
                <w:color w:val="auto"/>
                <w:szCs w:val="20"/>
              </w:rPr>
              <w:t xml:space="preserve">seventh </w:t>
            </w:r>
            <w:r w:rsidRPr="002C578B">
              <w:rPr>
                <w:i/>
                <w:iCs/>
                <w:color w:val="auto"/>
                <w:szCs w:val="20"/>
              </w:rPr>
              <w:t>row]</w:t>
            </w:r>
          </w:p>
          <w:p w14:paraId="0BF78A66" w14:textId="03924EC7" w:rsidR="00C126EE" w:rsidRPr="00C126EE" w:rsidRDefault="00C126EE" w:rsidP="00A93A61">
            <w:pPr>
              <w:rPr>
                <w:color w:val="auto"/>
                <w:szCs w:val="20"/>
              </w:rPr>
            </w:pPr>
            <w:r w:rsidRPr="00C126EE">
              <w:rPr>
                <w:color w:val="auto"/>
                <w:szCs w:val="20"/>
              </w:rPr>
              <w:lastRenderedPageBreak/>
              <w:t>Noroviruses</w:t>
            </w:r>
          </w:p>
          <w:p w14:paraId="56BD7EF6" w14:textId="4C950542" w:rsidR="00A93A61" w:rsidRPr="002C578B" w:rsidRDefault="00A93A61" w:rsidP="00A93A61">
            <w:pPr>
              <w:rPr>
                <w:i/>
                <w:iCs/>
                <w:color w:val="auto"/>
                <w:szCs w:val="20"/>
              </w:rPr>
            </w:pPr>
            <w:r w:rsidRPr="002C578B">
              <w:rPr>
                <w:i/>
                <w:iCs/>
                <w:color w:val="auto"/>
                <w:szCs w:val="20"/>
              </w:rPr>
              <w:t xml:space="preserve">[First column, </w:t>
            </w:r>
            <w:r w:rsidR="004566B1">
              <w:rPr>
                <w:i/>
                <w:iCs/>
                <w:color w:val="auto"/>
                <w:szCs w:val="20"/>
              </w:rPr>
              <w:t xml:space="preserve">ninth </w:t>
            </w:r>
            <w:r w:rsidRPr="002C578B">
              <w:rPr>
                <w:i/>
                <w:iCs/>
                <w:color w:val="auto"/>
                <w:szCs w:val="20"/>
              </w:rPr>
              <w:t>row]</w:t>
            </w:r>
          </w:p>
          <w:p w14:paraId="2EDEB2BF" w14:textId="1A341B35" w:rsidR="00A93A61" w:rsidRPr="003D631C" w:rsidRDefault="003D631C" w:rsidP="00496A0C">
            <w:pPr>
              <w:rPr>
                <w:b/>
                <w:bCs/>
                <w:color w:val="auto"/>
                <w:szCs w:val="20"/>
              </w:rPr>
            </w:pPr>
            <w:r w:rsidRPr="003D631C">
              <w:rPr>
                <w:b/>
                <w:bCs/>
                <w:color w:val="auto"/>
                <w:szCs w:val="20"/>
              </w:rPr>
              <w:t>Protozoa</w:t>
            </w:r>
          </w:p>
        </w:tc>
        <w:tc>
          <w:tcPr>
            <w:tcW w:w="6670" w:type="dxa"/>
          </w:tcPr>
          <w:p w14:paraId="01F2C2EE" w14:textId="77777777" w:rsidR="002C578B" w:rsidRPr="002C578B" w:rsidRDefault="002C578B" w:rsidP="002C578B">
            <w:pPr>
              <w:rPr>
                <w:i/>
                <w:iCs/>
                <w:color w:val="auto"/>
                <w:szCs w:val="20"/>
              </w:rPr>
            </w:pPr>
            <w:r w:rsidRPr="002C578B">
              <w:rPr>
                <w:i/>
                <w:iCs/>
                <w:color w:val="auto"/>
                <w:szCs w:val="20"/>
              </w:rPr>
              <w:lastRenderedPageBreak/>
              <w:t>[First column, first row]</w:t>
            </w:r>
          </w:p>
          <w:p w14:paraId="592CC4D4" w14:textId="7C983E23" w:rsidR="002C578B" w:rsidRPr="002C578B" w:rsidRDefault="002C578B" w:rsidP="002C578B">
            <w:pPr>
              <w:rPr>
                <w:i/>
                <w:iCs/>
                <w:color w:val="auto"/>
                <w:szCs w:val="20"/>
              </w:rPr>
            </w:pPr>
            <w:r w:rsidRPr="002C578B">
              <w:rPr>
                <w:i/>
                <w:iCs/>
                <w:color w:val="auto"/>
                <w:szCs w:val="20"/>
              </w:rPr>
              <w:t>Campylobacter</w:t>
            </w:r>
            <w:r w:rsidR="00A93A61">
              <w:rPr>
                <w:i/>
                <w:iCs/>
                <w:color w:val="auto"/>
                <w:szCs w:val="20"/>
              </w:rPr>
              <w:t xml:space="preserve"> </w:t>
            </w:r>
            <w:r w:rsidR="00A93A61" w:rsidRPr="00F1576B">
              <w:rPr>
                <w:b/>
                <w:bCs/>
                <w:i/>
                <w:spacing w:val="-2"/>
                <w:szCs w:val="20"/>
                <w:highlight w:val="yellow"/>
              </w:rPr>
              <w:t>jejuni</w:t>
            </w:r>
          </w:p>
          <w:p w14:paraId="2587E4D7" w14:textId="77777777" w:rsidR="002C578B" w:rsidRPr="002C578B" w:rsidRDefault="002C578B" w:rsidP="002C578B">
            <w:pPr>
              <w:rPr>
                <w:i/>
                <w:iCs/>
                <w:color w:val="auto"/>
                <w:szCs w:val="20"/>
              </w:rPr>
            </w:pPr>
            <w:r w:rsidRPr="002C578B">
              <w:rPr>
                <w:i/>
                <w:iCs/>
                <w:color w:val="auto"/>
                <w:szCs w:val="20"/>
              </w:rPr>
              <w:t>[First column, second row]</w:t>
            </w:r>
          </w:p>
          <w:p w14:paraId="4E37F6A0" w14:textId="77777777" w:rsidR="00063CB8" w:rsidRDefault="002C578B" w:rsidP="002C578B">
            <w:pPr>
              <w:rPr>
                <w:b/>
                <w:bCs/>
                <w:i/>
                <w:spacing w:val="-2"/>
                <w:sz w:val="18"/>
              </w:rPr>
            </w:pPr>
            <w:r w:rsidRPr="002C578B">
              <w:rPr>
                <w:i/>
                <w:iCs/>
                <w:color w:val="auto"/>
                <w:szCs w:val="20"/>
              </w:rPr>
              <w:t>Salmonella</w:t>
            </w:r>
            <w:r w:rsidR="00A93A61" w:rsidRPr="0041747E">
              <w:rPr>
                <w:b/>
                <w:bCs/>
                <w:i/>
                <w:spacing w:val="-2"/>
                <w:sz w:val="18"/>
                <w:highlight w:val="yellow"/>
              </w:rPr>
              <w:t xml:space="preserve"> </w:t>
            </w:r>
            <w:r w:rsidR="00A93A61" w:rsidRPr="00F1576B">
              <w:rPr>
                <w:b/>
                <w:bCs/>
                <w:i/>
                <w:spacing w:val="-2"/>
                <w:szCs w:val="20"/>
                <w:highlight w:val="yellow"/>
              </w:rPr>
              <w:t>enterica</w:t>
            </w:r>
          </w:p>
          <w:p w14:paraId="53FD2E4B" w14:textId="77777777" w:rsidR="003D631C" w:rsidRPr="002C578B" w:rsidRDefault="003D631C" w:rsidP="003D631C">
            <w:pPr>
              <w:rPr>
                <w:i/>
                <w:iCs/>
                <w:color w:val="auto"/>
                <w:szCs w:val="20"/>
              </w:rPr>
            </w:pPr>
            <w:r w:rsidRPr="002C578B">
              <w:rPr>
                <w:i/>
                <w:iCs/>
                <w:color w:val="auto"/>
                <w:szCs w:val="20"/>
              </w:rPr>
              <w:t xml:space="preserve">[First column, </w:t>
            </w:r>
            <w:r>
              <w:rPr>
                <w:i/>
                <w:iCs/>
                <w:color w:val="auto"/>
                <w:szCs w:val="20"/>
              </w:rPr>
              <w:t xml:space="preserve">sixth </w:t>
            </w:r>
            <w:r w:rsidRPr="002C578B">
              <w:rPr>
                <w:i/>
                <w:iCs/>
                <w:color w:val="auto"/>
                <w:szCs w:val="20"/>
              </w:rPr>
              <w:t>row]</w:t>
            </w:r>
          </w:p>
          <w:p w14:paraId="32E5C8BE" w14:textId="46CD9E63" w:rsidR="003D631C" w:rsidRPr="003D631C" w:rsidRDefault="003D631C" w:rsidP="003D631C">
            <w:pPr>
              <w:rPr>
                <w:color w:val="auto"/>
                <w:szCs w:val="20"/>
              </w:rPr>
            </w:pPr>
            <w:r w:rsidRPr="00F1576B">
              <w:rPr>
                <w:color w:val="auto"/>
                <w:szCs w:val="20"/>
                <w:highlight w:val="yellow"/>
              </w:rPr>
              <w:t>Human a</w:t>
            </w:r>
            <w:r w:rsidRPr="003D631C">
              <w:rPr>
                <w:color w:val="auto"/>
                <w:szCs w:val="20"/>
              </w:rPr>
              <w:t>denovirus</w:t>
            </w:r>
            <w:r w:rsidRPr="003D631C">
              <w:rPr>
                <w:color w:val="auto"/>
                <w:szCs w:val="20"/>
                <w:vertAlign w:val="superscript"/>
              </w:rPr>
              <w:t>3</w:t>
            </w:r>
          </w:p>
          <w:p w14:paraId="1541D71F" w14:textId="77777777" w:rsidR="00C04B91" w:rsidRPr="002C578B" w:rsidRDefault="00C04B91" w:rsidP="00C04B91">
            <w:pPr>
              <w:rPr>
                <w:i/>
                <w:iCs/>
                <w:color w:val="auto"/>
                <w:szCs w:val="20"/>
              </w:rPr>
            </w:pPr>
            <w:r w:rsidRPr="002C578B">
              <w:rPr>
                <w:i/>
                <w:iCs/>
                <w:color w:val="auto"/>
                <w:szCs w:val="20"/>
              </w:rPr>
              <w:t xml:space="preserve">[First column, </w:t>
            </w:r>
            <w:r>
              <w:rPr>
                <w:i/>
                <w:iCs/>
                <w:color w:val="auto"/>
                <w:szCs w:val="20"/>
              </w:rPr>
              <w:t xml:space="preserve">seventh </w:t>
            </w:r>
            <w:r w:rsidRPr="002C578B">
              <w:rPr>
                <w:i/>
                <w:iCs/>
                <w:color w:val="auto"/>
                <w:szCs w:val="20"/>
              </w:rPr>
              <w:t>row]</w:t>
            </w:r>
          </w:p>
          <w:p w14:paraId="0E24E078" w14:textId="77777777" w:rsidR="00C126EE" w:rsidRPr="00C126EE" w:rsidRDefault="00C126EE" w:rsidP="00C126EE">
            <w:pPr>
              <w:rPr>
                <w:color w:val="auto"/>
                <w:szCs w:val="20"/>
              </w:rPr>
            </w:pPr>
            <w:r w:rsidRPr="00C126EE">
              <w:rPr>
                <w:color w:val="auto"/>
                <w:szCs w:val="20"/>
              </w:rPr>
              <w:lastRenderedPageBreak/>
              <w:t>Noroviruses</w:t>
            </w:r>
            <w:r w:rsidRPr="00C126EE">
              <w:rPr>
                <w:color w:val="auto"/>
                <w:szCs w:val="20"/>
                <w:highlight w:val="yellow"/>
                <w:vertAlign w:val="superscript"/>
              </w:rPr>
              <w:t>3</w:t>
            </w:r>
          </w:p>
          <w:p w14:paraId="3452DE2A" w14:textId="08D73FBC" w:rsidR="003D631C" w:rsidRPr="002C578B" w:rsidRDefault="003D631C" w:rsidP="003D631C">
            <w:pPr>
              <w:rPr>
                <w:i/>
                <w:iCs/>
                <w:color w:val="auto"/>
                <w:szCs w:val="20"/>
              </w:rPr>
            </w:pPr>
            <w:r w:rsidRPr="002C578B">
              <w:rPr>
                <w:i/>
                <w:iCs/>
                <w:color w:val="auto"/>
                <w:szCs w:val="20"/>
              </w:rPr>
              <w:t xml:space="preserve">[First column, </w:t>
            </w:r>
            <w:r>
              <w:rPr>
                <w:i/>
                <w:iCs/>
                <w:color w:val="auto"/>
                <w:szCs w:val="20"/>
              </w:rPr>
              <w:t xml:space="preserve">ninth </w:t>
            </w:r>
            <w:r w:rsidRPr="002C578B">
              <w:rPr>
                <w:i/>
                <w:iCs/>
                <w:color w:val="auto"/>
                <w:szCs w:val="20"/>
              </w:rPr>
              <w:t>row]</w:t>
            </w:r>
          </w:p>
          <w:p w14:paraId="6879EACE" w14:textId="306A4906" w:rsidR="003D631C" w:rsidRPr="002E6444" w:rsidRDefault="003D631C" w:rsidP="003D631C">
            <w:pPr>
              <w:rPr>
                <w:color w:val="auto"/>
                <w:szCs w:val="20"/>
              </w:rPr>
            </w:pPr>
            <w:r w:rsidRPr="00F1576B">
              <w:rPr>
                <w:b/>
                <w:bCs/>
                <w:color w:val="auto"/>
                <w:szCs w:val="20"/>
                <w:highlight w:val="yellow"/>
              </w:rPr>
              <w:t>P</w:t>
            </w:r>
            <w:r w:rsidR="00F1576B" w:rsidRPr="00F1576B">
              <w:rPr>
                <w:b/>
                <w:bCs/>
                <w:color w:val="auto"/>
                <w:szCs w:val="20"/>
                <w:highlight w:val="yellow"/>
              </w:rPr>
              <w:t>arasitic p</w:t>
            </w:r>
            <w:r w:rsidRPr="003D631C">
              <w:rPr>
                <w:b/>
                <w:bCs/>
                <w:color w:val="auto"/>
                <w:szCs w:val="20"/>
              </w:rPr>
              <w:t>rotozoa</w:t>
            </w:r>
          </w:p>
        </w:tc>
      </w:tr>
      <w:tr w:rsidR="00063CB8" w:rsidRPr="002B5BCB" w14:paraId="131C540D" w14:textId="77777777" w:rsidTr="5F7A3D59">
        <w:tc>
          <w:tcPr>
            <w:tcW w:w="600" w:type="dxa"/>
          </w:tcPr>
          <w:p w14:paraId="18C77A05" w14:textId="77777777" w:rsidR="00063CB8" w:rsidRPr="002B5BCB" w:rsidRDefault="00063CB8" w:rsidP="00496A0C">
            <w:pPr>
              <w:rPr>
                <w:color w:val="auto"/>
                <w:szCs w:val="20"/>
              </w:rPr>
            </w:pPr>
            <w:r>
              <w:rPr>
                <w:color w:val="auto"/>
                <w:szCs w:val="20"/>
              </w:rPr>
              <w:lastRenderedPageBreak/>
              <w:t>5</w:t>
            </w:r>
          </w:p>
        </w:tc>
        <w:tc>
          <w:tcPr>
            <w:tcW w:w="2705" w:type="dxa"/>
          </w:tcPr>
          <w:p w14:paraId="37A0D0AF" w14:textId="71A619D2" w:rsidR="00063CB8" w:rsidRPr="00320D77" w:rsidRDefault="00F95201" w:rsidP="00496A0C">
            <w:pPr>
              <w:rPr>
                <w:b/>
                <w:bCs/>
                <w:spacing w:val="-4"/>
              </w:rPr>
            </w:pPr>
            <w:r>
              <w:t xml:space="preserve">Visit </w:t>
            </w:r>
            <w:hyperlink r:id="rId51" w:history="1">
              <w:r w:rsidR="00063CB8" w:rsidRPr="00320D77">
                <w:rPr>
                  <w:rStyle w:val="Hyperlink"/>
                  <w:bCs/>
                  <w:spacing w:val="-4"/>
                </w:rPr>
                <w:t>A3.6 Level of reference pathogen contamination in Australian source waters</w:t>
              </w:r>
            </w:hyperlink>
            <w:r>
              <w:t xml:space="preserve"> of the Guidelines</w:t>
            </w:r>
          </w:p>
          <w:p w14:paraId="2F728C43" w14:textId="77777777" w:rsidR="00063CB8" w:rsidRDefault="00063CB8" w:rsidP="00496A0C">
            <w:pPr>
              <w:rPr>
                <w:spacing w:val="-4"/>
              </w:rPr>
            </w:pPr>
            <w:r w:rsidRPr="00E048F9">
              <w:rPr>
                <w:b/>
                <w:bCs/>
                <w:color w:val="auto"/>
                <w:szCs w:val="20"/>
              </w:rPr>
              <w:t>(</w:t>
            </w:r>
            <w:r>
              <w:rPr>
                <w:b/>
                <w:bCs/>
                <w:color w:val="auto"/>
                <w:szCs w:val="20"/>
              </w:rPr>
              <w:t>p</w:t>
            </w:r>
            <w:r w:rsidRPr="00E048F9">
              <w:rPr>
                <w:b/>
                <w:bCs/>
                <w:color w:val="auto"/>
                <w:szCs w:val="20"/>
              </w:rPr>
              <w:t>120</w:t>
            </w:r>
            <w:r>
              <w:rPr>
                <w:b/>
                <w:bCs/>
                <w:color w:val="auto"/>
                <w:szCs w:val="20"/>
              </w:rPr>
              <w:t>7</w:t>
            </w:r>
            <w:r w:rsidRPr="00E048F9">
              <w:rPr>
                <w:b/>
                <w:bCs/>
                <w:color w:val="auto"/>
                <w:szCs w:val="20"/>
              </w:rPr>
              <w:t xml:space="preserve"> in PDF)</w:t>
            </w:r>
          </w:p>
        </w:tc>
        <w:tc>
          <w:tcPr>
            <w:tcW w:w="6180" w:type="dxa"/>
          </w:tcPr>
          <w:p w14:paraId="587BB324" w14:textId="3136F8D6" w:rsidR="00063CB8" w:rsidRDefault="00F32958" w:rsidP="00496A0C">
            <w:pPr>
              <w:rPr>
                <w:color w:val="auto"/>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1C944CE3" w14:textId="77777777" w:rsidR="00063CB8" w:rsidRDefault="00063CB8" w:rsidP="00496A0C">
            <w:pPr>
              <w:rPr>
                <w:color w:val="auto"/>
                <w:szCs w:val="20"/>
              </w:rPr>
            </w:pPr>
            <w:r w:rsidRPr="00305905">
              <w:rPr>
                <w:color w:val="auto"/>
                <w:szCs w:val="20"/>
              </w:rPr>
              <w:t xml:space="preserve">Other than for </w:t>
            </w:r>
            <w:r w:rsidRPr="00305905">
              <w:rPr>
                <w:i/>
                <w:iCs/>
                <w:color w:val="auto"/>
                <w:szCs w:val="20"/>
              </w:rPr>
              <w:t>Cryptosporidium</w:t>
            </w:r>
            <w:r w:rsidRPr="00305905">
              <w:rPr>
                <w:color w:val="auto"/>
                <w:szCs w:val="20"/>
              </w:rPr>
              <w:t xml:space="preserve"> it is very difficult to make inferences about the pathogen concentration in source waters without local environmental Australian datasets. WHO has recommended assuming that the source water is contaminated with a certain percentage of wastewater as a starting point for estimating the LRV needed to address pathogen risks from a catchment (WHO 2011). The adenovirus (by culture) and </w:t>
            </w:r>
            <w:r w:rsidRPr="00305905">
              <w:rPr>
                <w:i/>
                <w:iCs/>
                <w:color w:val="auto"/>
                <w:szCs w:val="20"/>
              </w:rPr>
              <w:t>Campylobacter</w:t>
            </w:r>
            <w:r w:rsidRPr="00305905">
              <w:rPr>
                <w:color w:val="auto"/>
                <w:szCs w:val="20"/>
              </w:rPr>
              <w:t xml:space="preserve"> concentrations expected for each catchment category were estimated by applying this principle and using </w:t>
            </w:r>
            <w:r w:rsidRPr="00305905">
              <w:rPr>
                <w:i/>
                <w:iCs/>
                <w:color w:val="auto"/>
                <w:szCs w:val="20"/>
              </w:rPr>
              <w:t xml:space="preserve">E. coli </w:t>
            </w:r>
            <w:r w:rsidRPr="00305905">
              <w:rPr>
                <w:color w:val="auto"/>
                <w:szCs w:val="20"/>
              </w:rPr>
              <w:t xml:space="preserve">as a surrogate to quantify the amount of raw sewage present in the source water. Point estimates (to one significant figure) of </w:t>
            </w:r>
            <w:r w:rsidRPr="00305905">
              <w:rPr>
                <w:i/>
                <w:iCs/>
                <w:color w:val="auto"/>
                <w:szCs w:val="20"/>
              </w:rPr>
              <w:t>E. coli</w:t>
            </w:r>
            <w:r w:rsidRPr="00305905">
              <w:rPr>
                <w:color w:val="auto"/>
                <w:szCs w:val="20"/>
              </w:rPr>
              <w:t xml:space="preserve">, Adenovirus (by culture) and </w:t>
            </w:r>
            <w:r w:rsidRPr="00305905">
              <w:rPr>
                <w:i/>
                <w:iCs/>
                <w:color w:val="auto"/>
                <w:szCs w:val="20"/>
              </w:rPr>
              <w:t>Campylobacter</w:t>
            </w:r>
            <w:r w:rsidRPr="00305905">
              <w:rPr>
                <w:color w:val="auto"/>
                <w:szCs w:val="20"/>
              </w:rPr>
              <w:t xml:space="preserve"> in untreated sewage were calculated from reported concentrations in confidential Australian datasets reviewed by the </w:t>
            </w:r>
            <w:r w:rsidRPr="00305905">
              <w:rPr>
                <w:i/>
                <w:iCs/>
                <w:color w:val="auto"/>
                <w:szCs w:val="20"/>
              </w:rPr>
              <w:t>Australian Guidelines for Water Recycling</w:t>
            </w:r>
            <w:r w:rsidRPr="00305905">
              <w:rPr>
                <w:color w:val="auto"/>
                <w:szCs w:val="20"/>
              </w:rPr>
              <w:t xml:space="preserve"> working committee while reviewing the 2006 </w:t>
            </w:r>
            <w:r w:rsidRPr="00305905">
              <w:rPr>
                <w:i/>
                <w:iCs/>
                <w:color w:val="auto"/>
                <w:szCs w:val="20"/>
              </w:rPr>
              <w:t>Australian Guidelines for Water Recycling</w:t>
            </w:r>
            <w:r w:rsidRPr="00305905">
              <w:rPr>
                <w:color w:val="auto"/>
                <w:szCs w:val="20"/>
              </w:rPr>
              <w:t xml:space="preserve"> (NRMMC, EHPC and AHPC 2006).</w:t>
            </w:r>
          </w:p>
        </w:tc>
        <w:tc>
          <w:tcPr>
            <w:tcW w:w="6670" w:type="dxa"/>
          </w:tcPr>
          <w:p w14:paraId="00566E05" w14:textId="44AA0B5F" w:rsidR="00063CB8" w:rsidRDefault="00F32958" w:rsidP="00496A0C">
            <w:pPr>
              <w:rPr>
                <w:color w:val="auto"/>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0EC76938" w14:textId="77777777" w:rsidR="00063CB8" w:rsidRPr="002E6444" w:rsidRDefault="00063CB8" w:rsidP="00496A0C">
            <w:pPr>
              <w:rPr>
                <w:color w:val="auto"/>
                <w:szCs w:val="20"/>
              </w:rPr>
            </w:pPr>
            <w:r>
              <w:t xml:space="preserve">Other than for </w:t>
            </w:r>
            <w:r>
              <w:rPr>
                <w:i/>
              </w:rPr>
              <w:t>Cryptosporidium</w:t>
            </w:r>
            <w:r w:rsidRPr="00DC1F34">
              <w:rPr>
                <w:i/>
                <w:highlight w:val="yellow"/>
              </w:rPr>
              <w:t>,</w:t>
            </w:r>
            <w:r>
              <w:rPr>
                <w:i/>
              </w:rPr>
              <w:t xml:space="preserve"> </w:t>
            </w:r>
            <w:r>
              <w:t>it is very difficult to make inferences about the pathogen concentration in source waters without local environmental Australian datasets. WHO has recommended assuming that the source water is contaminated with a certain percentage of wastewater</w:t>
            </w:r>
            <w:r>
              <w:rPr>
                <w:spacing w:val="-6"/>
              </w:rPr>
              <w:t xml:space="preserve"> </w:t>
            </w:r>
            <w:r>
              <w:t>as</w:t>
            </w:r>
            <w:r>
              <w:rPr>
                <w:spacing w:val="-6"/>
              </w:rPr>
              <w:t xml:space="preserve"> </w:t>
            </w:r>
            <w:r>
              <w:t>a</w:t>
            </w:r>
            <w:r>
              <w:rPr>
                <w:spacing w:val="-6"/>
              </w:rPr>
              <w:t xml:space="preserve"> </w:t>
            </w:r>
            <w:r>
              <w:t>starting</w:t>
            </w:r>
            <w:r>
              <w:rPr>
                <w:spacing w:val="-6"/>
              </w:rPr>
              <w:t xml:space="preserve"> </w:t>
            </w:r>
            <w:r>
              <w:t>point</w:t>
            </w:r>
            <w:r>
              <w:rPr>
                <w:spacing w:val="-6"/>
              </w:rPr>
              <w:t xml:space="preserve"> </w:t>
            </w:r>
            <w:r>
              <w:t>for</w:t>
            </w:r>
            <w:r>
              <w:rPr>
                <w:spacing w:val="-6"/>
              </w:rPr>
              <w:t xml:space="preserve"> </w:t>
            </w:r>
            <w:r>
              <w:t>estimating</w:t>
            </w:r>
            <w:r>
              <w:rPr>
                <w:spacing w:val="-6"/>
              </w:rPr>
              <w:t xml:space="preserve"> </w:t>
            </w:r>
            <w:r>
              <w:t>the</w:t>
            </w:r>
            <w:r>
              <w:rPr>
                <w:spacing w:val="-6"/>
              </w:rPr>
              <w:t xml:space="preserve"> </w:t>
            </w:r>
            <w:r>
              <w:t>LRV</w:t>
            </w:r>
            <w:r>
              <w:rPr>
                <w:spacing w:val="-6"/>
              </w:rPr>
              <w:t xml:space="preserve"> </w:t>
            </w:r>
            <w:r>
              <w:t>needed</w:t>
            </w:r>
            <w:r>
              <w:rPr>
                <w:spacing w:val="-6"/>
              </w:rPr>
              <w:t xml:space="preserve"> </w:t>
            </w:r>
            <w:r>
              <w:t>to</w:t>
            </w:r>
            <w:r>
              <w:rPr>
                <w:spacing w:val="-6"/>
              </w:rPr>
              <w:t xml:space="preserve"> </w:t>
            </w:r>
            <w:r>
              <w:t>address</w:t>
            </w:r>
            <w:r>
              <w:rPr>
                <w:spacing w:val="-6"/>
              </w:rPr>
              <w:t xml:space="preserve"> </w:t>
            </w:r>
            <w:r>
              <w:t>pathogen</w:t>
            </w:r>
            <w:r>
              <w:rPr>
                <w:spacing w:val="-6"/>
              </w:rPr>
              <w:t xml:space="preserve"> </w:t>
            </w:r>
            <w:r>
              <w:t>risks</w:t>
            </w:r>
            <w:r>
              <w:rPr>
                <w:spacing w:val="-6"/>
              </w:rPr>
              <w:t xml:space="preserve"> </w:t>
            </w:r>
            <w:r>
              <w:t xml:space="preserve">from a catchment (WHO 2011). The </w:t>
            </w:r>
            <w:r w:rsidRPr="001024F4">
              <w:rPr>
                <w:b/>
                <w:bCs/>
                <w:highlight w:val="yellow"/>
              </w:rPr>
              <w:t>human</w:t>
            </w:r>
            <w:r>
              <w:t xml:space="preserve"> adenovirus</w:t>
            </w:r>
            <w:r w:rsidRPr="001024F4">
              <w:rPr>
                <w:b/>
                <w:bCs/>
                <w:highlight w:val="yellow"/>
              </w:rPr>
              <w:t>es</w:t>
            </w:r>
            <w:r>
              <w:t xml:space="preserve"> (by culture) and </w:t>
            </w:r>
            <w:r w:rsidRPr="001024F4">
              <w:rPr>
                <w:b/>
                <w:bCs/>
                <w:i/>
                <w:highlight w:val="yellow"/>
              </w:rPr>
              <w:t>C. jejuni</w:t>
            </w:r>
            <w:r>
              <w:rPr>
                <w:i/>
              </w:rPr>
              <w:t xml:space="preserve"> </w:t>
            </w:r>
            <w:r>
              <w:t xml:space="preserve">concentrations expected for each catchment category were estimated by applying this principle and using </w:t>
            </w:r>
            <w:r>
              <w:rPr>
                <w:i/>
              </w:rPr>
              <w:t>E.</w:t>
            </w:r>
            <w:r>
              <w:rPr>
                <w:i/>
                <w:spacing w:val="-6"/>
              </w:rPr>
              <w:t xml:space="preserve"> </w:t>
            </w:r>
            <w:r>
              <w:rPr>
                <w:i/>
              </w:rPr>
              <w:t>coli</w:t>
            </w:r>
            <w:r>
              <w:rPr>
                <w:i/>
                <w:spacing w:val="-6"/>
              </w:rPr>
              <w:t xml:space="preserve"> </w:t>
            </w:r>
            <w:r>
              <w:t>as</w:t>
            </w:r>
            <w:r>
              <w:rPr>
                <w:spacing w:val="-6"/>
              </w:rPr>
              <w:t xml:space="preserve"> </w:t>
            </w:r>
            <w:r>
              <w:t>a</w:t>
            </w:r>
            <w:r>
              <w:rPr>
                <w:spacing w:val="-6"/>
              </w:rPr>
              <w:t xml:space="preserve"> </w:t>
            </w:r>
            <w:r>
              <w:t>surrogate</w:t>
            </w:r>
            <w:r>
              <w:rPr>
                <w:spacing w:val="-6"/>
              </w:rPr>
              <w:t xml:space="preserve"> </w:t>
            </w:r>
            <w:r>
              <w:t>to</w:t>
            </w:r>
            <w:r>
              <w:rPr>
                <w:spacing w:val="-6"/>
              </w:rPr>
              <w:t xml:space="preserve"> </w:t>
            </w:r>
            <w:r>
              <w:t>quantify</w:t>
            </w:r>
            <w:r>
              <w:rPr>
                <w:spacing w:val="-6"/>
              </w:rPr>
              <w:t xml:space="preserve"> </w:t>
            </w:r>
            <w:r>
              <w:t>the</w:t>
            </w:r>
            <w:r>
              <w:rPr>
                <w:spacing w:val="-6"/>
              </w:rPr>
              <w:t xml:space="preserve"> </w:t>
            </w:r>
            <w:r>
              <w:t>amount</w:t>
            </w:r>
            <w:r>
              <w:rPr>
                <w:spacing w:val="-6"/>
              </w:rPr>
              <w:t xml:space="preserve"> </w:t>
            </w:r>
            <w:r>
              <w:t>of</w:t>
            </w:r>
            <w:r>
              <w:rPr>
                <w:spacing w:val="-6"/>
              </w:rPr>
              <w:t xml:space="preserve"> </w:t>
            </w:r>
            <w:r>
              <w:t>raw</w:t>
            </w:r>
            <w:r>
              <w:rPr>
                <w:spacing w:val="-6"/>
              </w:rPr>
              <w:t xml:space="preserve"> </w:t>
            </w:r>
            <w:r>
              <w:t>sewage</w:t>
            </w:r>
            <w:r>
              <w:rPr>
                <w:spacing w:val="-6"/>
              </w:rPr>
              <w:t xml:space="preserve"> </w:t>
            </w:r>
            <w:r>
              <w:t>present</w:t>
            </w:r>
            <w:r>
              <w:rPr>
                <w:spacing w:val="-6"/>
              </w:rPr>
              <w:t xml:space="preserve"> </w:t>
            </w:r>
            <w:r>
              <w:t>in</w:t>
            </w:r>
            <w:r>
              <w:rPr>
                <w:spacing w:val="-6"/>
              </w:rPr>
              <w:t xml:space="preserve"> </w:t>
            </w:r>
            <w:r>
              <w:t>the</w:t>
            </w:r>
            <w:r>
              <w:rPr>
                <w:spacing w:val="-6"/>
              </w:rPr>
              <w:t xml:space="preserve"> </w:t>
            </w:r>
            <w:r>
              <w:t>source</w:t>
            </w:r>
            <w:r>
              <w:rPr>
                <w:spacing w:val="-6"/>
              </w:rPr>
              <w:t xml:space="preserve"> </w:t>
            </w:r>
            <w:r>
              <w:t>water.</w:t>
            </w:r>
            <w:r>
              <w:rPr>
                <w:spacing w:val="-6"/>
              </w:rPr>
              <w:t xml:space="preserve"> </w:t>
            </w:r>
            <w:r>
              <w:t xml:space="preserve">Point estimates (to one significant figure) of </w:t>
            </w:r>
            <w:r>
              <w:rPr>
                <w:i/>
              </w:rPr>
              <w:t>E. coli</w:t>
            </w:r>
            <w:r>
              <w:t xml:space="preserve">, </w:t>
            </w:r>
            <w:r w:rsidRPr="001024F4">
              <w:rPr>
                <w:b/>
                <w:bCs/>
                <w:highlight w:val="yellow"/>
              </w:rPr>
              <w:t>human a</w:t>
            </w:r>
            <w:r>
              <w:t>denovirus</w:t>
            </w:r>
            <w:r w:rsidRPr="001024F4">
              <w:rPr>
                <w:b/>
                <w:bCs/>
                <w:highlight w:val="yellow"/>
              </w:rPr>
              <w:t>es</w:t>
            </w:r>
            <w:r>
              <w:t xml:space="preserve"> (by culture) and </w:t>
            </w:r>
            <w:r w:rsidRPr="001024F4">
              <w:rPr>
                <w:b/>
                <w:bCs/>
                <w:i/>
                <w:highlight w:val="yellow"/>
              </w:rPr>
              <w:t xml:space="preserve">C. jejuni </w:t>
            </w:r>
            <w:r>
              <w:t xml:space="preserve">in untreated sewage were calculated from reported concentrations in confidential Australian datasets reviewed by the </w:t>
            </w:r>
            <w:r>
              <w:rPr>
                <w:i/>
              </w:rPr>
              <w:t xml:space="preserve">Australian Guidelines for Water Recycling </w:t>
            </w:r>
            <w:r>
              <w:t>working committee while reviewing</w:t>
            </w:r>
            <w:r>
              <w:rPr>
                <w:spacing w:val="-7"/>
              </w:rPr>
              <w:t xml:space="preserve"> </w:t>
            </w:r>
            <w:r>
              <w:t>the</w:t>
            </w:r>
            <w:r>
              <w:rPr>
                <w:spacing w:val="-7"/>
              </w:rPr>
              <w:t xml:space="preserve"> </w:t>
            </w:r>
            <w:r>
              <w:t>2006</w:t>
            </w:r>
            <w:r>
              <w:rPr>
                <w:spacing w:val="-7"/>
              </w:rPr>
              <w:t xml:space="preserve"> </w:t>
            </w:r>
            <w:r>
              <w:rPr>
                <w:i/>
              </w:rPr>
              <w:t>Australian</w:t>
            </w:r>
            <w:r>
              <w:rPr>
                <w:i/>
                <w:spacing w:val="-7"/>
              </w:rPr>
              <w:t xml:space="preserve"> </w:t>
            </w:r>
            <w:r>
              <w:rPr>
                <w:i/>
              </w:rPr>
              <w:t>Guidelines</w:t>
            </w:r>
            <w:r>
              <w:rPr>
                <w:i/>
                <w:spacing w:val="-7"/>
              </w:rPr>
              <w:t xml:space="preserve"> </w:t>
            </w:r>
            <w:r>
              <w:rPr>
                <w:i/>
              </w:rPr>
              <w:t>for</w:t>
            </w:r>
            <w:r>
              <w:rPr>
                <w:i/>
                <w:spacing w:val="-7"/>
              </w:rPr>
              <w:t xml:space="preserve"> </w:t>
            </w:r>
            <w:r>
              <w:rPr>
                <w:i/>
              </w:rPr>
              <w:t>Water</w:t>
            </w:r>
            <w:r>
              <w:rPr>
                <w:i/>
                <w:spacing w:val="-7"/>
              </w:rPr>
              <w:t xml:space="preserve"> </w:t>
            </w:r>
            <w:r>
              <w:rPr>
                <w:i/>
              </w:rPr>
              <w:t>Recycling</w:t>
            </w:r>
            <w:r>
              <w:rPr>
                <w:i/>
                <w:spacing w:val="-7"/>
              </w:rPr>
              <w:t xml:space="preserve"> </w:t>
            </w:r>
            <w:r>
              <w:t>(NRMMC,</w:t>
            </w:r>
            <w:r>
              <w:rPr>
                <w:spacing w:val="-7"/>
              </w:rPr>
              <w:t xml:space="preserve"> </w:t>
            </w:r>
            <w:r>
              <w:t>EHPC</w:t>
            </w:r>
            <w:r>
              <w:rPr>
                <w:spacing w:val="-7"/>
              </w:rPr>
              <w:t xml:space="preserve"> </w:t>
            </w:r>
            <w:r>
              <w:t>and</w:t>
            </w:r>
            <w:r>
              <w:rPr>
                <w:spacing w:val="-7"/>
              </w:rPr>
              <w:t xml:space="preserve"> </w:t>
            </w:r>
            <w:r>
              <w:t>AHPC</w:t>
            </w:r>
            <w:r>
              <w:rPr>
                <w:spacing w:val="-7"/>
              </w:rPr>
              <w:t xml:space="preserve"> </w:t>
            </w:r>
            <w:r>
              <w:t>2006).</w:t>
            </w:r>
          </w:p>
        </w:tc>
      </w:tr>
      <w:tr w:rsidR="00063CB8" w:rsidRPr="002B5BCB" w14:paraId="2345EEA6" w14:textId="77777777" w:rsidTr="5F7A3D59">
        <w:tc>
          <w:tcPr>
            <w:tcW w:w="600" w:type="dxa"/>
          </w:tcPr>
          <w:p w14:paraId="40D13C3D" w14:textId="77777777" w:rsidR="00063CB8" w:rsidRPr="002B5BCB" w:rsidRDefault="00063CB8" w:rsidP="00496A0C">
            <w:pPr>
              <w:rPr>
                <w:color w:val="auto"/>
                <w:szCs w:val="20"/>
              </w:rPr>
            </w:pPr>
            <w:r>
              <w:rPr>
                <w:color w:val="auto"/>
                <w:szCs w:val="20"/>
              </w:rPr>
              <w:t>6</w:t>
            </w:r>
          </w:p>
        </w:tc>
        <w:tc>
          <w:tcPr>
            <w:tcW w:w="2705" w:type="dxa"/>
          </w:tcPr>
          <w:p w14:paraId="55FB6B1D" w14:textId="275C4445" w:rsidR="00063CB8" w:rsidRPr="00691BE9" w:rsidRDefault="00691BE9" w:rsidP="00496A0C">
            <w:pPr>
              <w:rPr>
                <w:bCs/>
                <w:spacing w:val="-4"/>
                <w:szCs w:val="20"/>
              </w:rPr>
            </w:pPr>
            <w:r w:rsidRPr="00691BE9">
              <w:rPr>
                <w:bCs/>
                <w:spacing w:val="-4"/>
                <w:szCs w:val="20"/>
              </w:rPr>
              <w:t xml:space="preserve">Visit </w:t>
            </w:r>
            <w:r w:rsidR="00063CB8" w:rsidRPr="00691BE9">
              <w:rPr>
                <w:bCs/>
                <w:spacing w:val="-4"/>
                <w:szCs w:val="20"/>
              </w:rPr>
              <w:t>A3.6 Level of reference pathogen contamination in Australian source waters</w:t>
            </w:r>
            <w:r w:rsidRPr="00691BE9">
              <w:rPr>
                <w:bCs/>
                <w:spacing w:val="-4"/>
                <w:szCs w:val="20"/>
              </w:rPr>
              <w:t xml:space="preserve">, </w:t>
            </w:r>
            <w:hyperlink r:id="rId52" w:anchor="table-a3-3" w:history="1">
              <w:r w:rsidR="00063CB8" w:rsidRPr="00E14663">
                <w:rPr>
                  <w:rStyle w:val="Hyperlink"/>
                  <w:rFonts w:eastAsiaTheme="minorEastAsia" w:cs="Times New Roman"/>
                  <w:bCs/>
                  <w:spacing w:val="-4"/>
                  <w:szCs w:val="20"/>
                  <w:lang w:eastAsia="en-AU"/>
                </w:rPr>
                <w:t>Table A3.3</w:t>
              </w:r>
              <w:r w:rsidRPr="00E14663">
                <w:rPr>
                  <w:rStyle w:val="Hyperlink"/>
                  <w:bCs/>
                  <w:szCs w:val="20"/>
                </w:rPr>
                <w:t xml:space="preserve"> Point </w:t>
              </w:r>
              <w:r w:rsidRPr="00E14663">
                <w:rPr>
                  <w:rStyle w:val="Hyperlink"/>
                  <w:bCs/>
                  <w:szCs w:val="20"/>
                </w:rPr>
                <w:lastRenderedPageBreak/>
                <w:t xml:space="preserve">estimates of </w:t>
              </w:r>
              <w:r w:rsidRPr="00E14663">
                <w:rPr>
                  <w:rStyle w:val="Hyperlink"/>
                  <w:bCs/>
                  <w:i/>
                  <w:iCs/>
                  <w:szCs w:val="20"/>
                </w:rPr>
                <w:t>E. coli</w:t>
              </w:r>
              <w:r w:rsidRPr="00E14663">
                <w:rPr>
                  <w:rStyle w:val="Hyperlink"/>
                  <w:bCs/>
                  <w:szCs w:val="20"/>
                </w:rPr>
                <w:t xml:space="preserve">, Adenovirus (by culture) and </w:t>
              </w:r>
              <w:r w:rsidRPr="00E14663">
                <w:rPr>
                  <w:rStyle w:val="Hyperlink"/>
                  <w:bCs/>
                  <w:i/>
                  <w:iCs/>
                  <w:szCs w:val="20"/>
                </w:rPr>
                <w:t>Campylobacter</w:t>
              </w:r>
              <w:r w:rsidRPr="00E14663">
                <w:rPr>
                  <w:rStyle w:val="Hyperlink"/>
                  <w:bCs/>
                  <w:szCs w:val="20"/>
                </w:rPr>
                <w:t xml:space="preserve"> in untreated sewage</w:t>
              </w:r>
            </w:hyperlink>
            <w:r w:rsidRPr="00691BE9">
              <w:rPr>
                <w:bCs/>
                <w:szCs w:val="20"/>
              </w:rPr>
              <w:t xml:space="preserve"> of the Guidelines</w:t>
            </w:r>
          </w:p>
          <w:p w14:paraId="29490B62" w14:textId="77777777" w:rsidR="00063CB8" w:rsidRDefault="00063CB8" w:rsidP="00496A0C">
            <w:pPr>
              <w:rPr>
                <w:b/>
                <w:bCs/>
                <w:spacing w:val="-4"/>
              </w:rPr>
            </w:pPr>
            <w:r w:rsidRPr="00E048F9">
              <w:rPr>
                <w:b/>
                <w:bCs/>
                <w:color w:val="auto"/>
                <w:szCs w:val="20"/>
              </w:rPr>
              <w:t>(</w:t>
            </w:r>
            <w:r>
              <w:rPr>
                <w:b/>
                <w:bCs/>
                <w:color w:val="auto"/>
                <w:szCs w:val="20"/>
              </w:rPr>
              <w:t>p</w:t>
            </w:r>
            <w:r w:rsidRPr="00E048F9">
              <w:rPr>
                <w:b/>
                <w:bCs/>
                <w:color w:val="auto"/>
                <w:szCs w:val="20"/>
              </w:rPr>
              <w:t>120</w:t>
            </w:r>
            <w:r>
              <w:rPr>
                <w:b/>
                <w:bCs/>
                <w:color w:val="auto"/>
                <w:szCs w:val="20"/>
              </w:rPr>
              <w:t>7</w:t>
            </w:r>
            <w:r w:rsidRPr="00E048F9">
              <w:rPr>
                <w:b/>
                <w:bCs/>
                <w:color w:val="auto"/>
                <w:szCs w:val="20"/>
              </w:rPr>
              <w:t xml:space="preserve"> in PDF)</w:t>
            </w:r>
          </w:p>
        </w:tc>
        <w:tc>
          <w:tcPr>
            <w:tcW w:w="6180" w:type="dxa"/>
          </w:tcPr>
          <w:p w14:paraId="72466BE4" w14:textId="77777777" w:rsidR="00063CB8" w:rsidRDefault="00063CB8" w:rsidP="00496A0C">
            <w:pPr>
              <w:spacing w:line="252" w:lineRule="auto"/>
              <w:ind w:left="142" w:right="691"/>
              <w:rPr>
                <w:color w:val="006385"/>
                <w:szCs w:val="20"/>
              </w:rPr>
            </w:pPr>
            <w:r w:rsidRPr="002A1601">
              <w:rPr>
                <w:color w:val="006385"/>
                <w:szCs w:val="20"/>
              </w:rPr>
              <w:lastRenderedPageBreak/>
              <w:t>Table A3.3 Point estimates of E. coli, Adenovirus (by culture) and Campylobacter in untreated sewage</w:t>
            </w:r>
          </w:p>
          <w:p w14:paraId="4092BF2F" w14:textId="77777777" w:rsidR="00063CB8" w:rsidRPr="00900522" w:rsidRDefault="00E2292F" w:rsidP="00496A0C">
            <w:pPr>
              <w:spacing w:line="252" w:lineRule="auto"/>
              <w:ind w:right="691"/>
              <w:rPr>
                <w:i/>
                <w:iCs/>
                <w:color w:val="auto"/>
                <w:szCs w:val="20"/>
              </w:rPr>
            </w:pPr>
            <w:r w:rsidRPr="00900522">
              <w:rPr>
                <w:i/>
                <w:iCs/>
                <w:color w:val="auto"/>
                <w:szCs w:val="20"/>
              </w:rPr>
              <w:t>[First column, third row]</w:t>
            </w:r>
          </w:p>
          <w:p w14:paraId="47CCA050" w14:textId="77777777" w:rsidR="00900522" w:rsidRPr="00900522" w:rsidRDefault="00900522" w:rsidP="00900522">
            <w:pPr>
              <w:spacing w:line="252" w:lineRule="auto"/>
              <w:ind w:right="691"/>
              <w:rPr>
                <w:i/>
                <w:iCs/>
                <w:color w:val="auto"/>
                <w:szCs w:val="20"/>
              </w:rPr>
            </w:pPr>
            <w:r w:rsidRPr="00900522">
              <w:rPr>
                <w:i/>
                <w:iCs/>
                <w:color w:val="auto"/>
                <w:szCs w:val="20"/>
              </w:rPr>
              <w:t xml:space="preserve">Cryptosporidium </w:t>
            </w:r>
          </w:p>
          <w:p w14:paraId="7EBDF2F7" w14:textId="102EE7EB" w:rsidR="00900522" w:rsidRPr="00900522" w:rsidRDefault="00900522" w:rsidP="00900522">
            <w:pPr>
              <w:spacing w:line="252" w:lineRule="auto"/>
              <w:ind w:right="691"/>
              <w:rPr>
                <w:color w:val="auto"/>
                <w:szCs w:val="20"/>
              </w:rPr>
            </w:pPr>
            <w:r w:rsidRPr="00900522">
              <w:rPr>
                <w:color w:val="auto"/>
                <w:szCs w:val="20"/>
              </w:rPr>
              <w:lastRenderedPageBreak/>
              <w:t>(infectious oocysts/L)</w:t>
            </w:r>
          </w:p>
          <w:p w14:paraId="3EBF50E1" w14:textId="77777777" w:rsidR="00900522" w:rsidRPr="00900522" w:rsidRDefault="00900522" w:rsidP="00496A0C">
            <w:pPr>
              <w:spacing w:line="252" w:lineRule="auto"/>
              <w:ind w:right="691"/>
              <w:rPr>
                <w:i/>
                <w:iCs/>
                <w:color w:val="auto"/>
                <w:szCs w:val="20"/>
              </w:rPr>
            </w:pPr>
            <w:r w:rsidRPr="00900522">
              <w:rPr>
                <w:i/>
                <w:iCs/>
                <w:color w:val="auto"/>
                <w:szCs w:val="20"/>
              </w:rPr>
              <w:t>[First column, fourth row]</w:t>
            </w:r>
          </w:p>
          <w:p w14:paraId="35755D54" w14:textId="35FC9743" w:rsidR="00900522" w:rsidRPr="00900522" w:rsidRDefault="00900522" w:rsidP="00496A0C">
            <w:pPr>
              <w:spacing w:line="252" w:lineRule="auto"/>
              <w:ind w:right="691"/>
              <w:rPr>
                <w:color w:val="auto"/>
                <w:szCs w:val="20"/>
              </w:rPr>
            </w:pPr>
            <w:r w:rsidRPr="00900522">
              <w:rPr>
                <w:spacing w:val="-2"/>
                <w:szCs w:val="20"/>
              </w:rPr>
              <w:t>Adenovirus (MPNIU/L)</w:t>
            </w:r>
          </w:p>
          <w:p w14:paraId="00DD761C" w14:textId="77777777" w:rsidR="00900522" w:rsidRPr="00900522" w:rsidRDefault="00900522" w:rsidP="00496A0C">
            <w:pPr>
              <w:spacing w:line="252" w:lineRule="auto"/>
              <w:ind w:right="691"/>
              <w:rPr>
                <w:i/>
                <w:iCs/>
                <w:color w:val="auto"/>
                <w:szCs w:val="20"/>
              </w:rPr>
            </w:pPr>
            <w:r w:rsidRPr="00900522">
              <w:rPr>
                <w:i/>
                <w:iCs/>
                <w:color w:val="auto"/>
                <w:szCs w:val="20"/>
              </w:rPr>
              <w:t>[First column, fifth row]</w:t>
            </w:r>
          </w:p>
          <w:p w14:paraId="5AAE19F1" w14:textId="77777777" w:rsidR="00900522" w:rsidRPr="00900522" w:rsidRDefault="00900522" w:rsidP="00900522">
            <w:pPr>
              <w:spacing w:line="252" w:lineRule="auto"/>
              <w:ind w:right="691"/>
              <w:rPr>
                <w:i/>
                <w:iCs/>
                <w:color w:val="auto"/>
                <w:szCs w:val="20"/>
              </w:rPr>
            </w:pPr>
            <w:r w:rsidRPr="00900522">
              <w:rPr>
                <w:i/>
                <w:iCs/>
                <w:color w:val="auto"/>
                <w:szCs w:val="20"/>
              </w:rPr>
              <w:t>Campylobacter</w:t>
            </w:r>
          </w:p>
          <w:p w14:paraId="2A9F54F5" w14:textId="642616F4" w:rsidR="00900522" w:rsidRPr="002A1601" w:rsidRDefault="00900522" w:rsidP="00900522">
            <w:pPr>
              <w:spacing w:line="252" w:lineRule="auto"/>
              <w:ind w:right="691"/>
              <w:rPr>
                <w:color w:val="auto"/>
                <w:szCs w:val="20"/>
              </w:rPr>
            </w:pPr>
            <w:r w:rsidRPr="00900522">
              <w:rPr>
                <w:color w:val="auto"/>
                <w:szCs w:val="20"/>
              </w:rPr>
              <w:t>(MPN/L)</w:t>
            </w:r>
          </w:p>
        </w:tc>
        <w:tc>
          <w:tcPr>
            <w:tcW w:w="6670" w:type="dxa"/>
          </w:tcPr>
          <w:p w14:paraId="3D8B1751" w14:textId="77777777" w:rsidR="00063CB8" w:rsidRPr="0041747E" w:rsidRDefault="00063CB8" w:rsidP="00496A0C">
            <w:pPr>
              <w:spacing w:line="252" w:lineRule="auto"/>
              <w:ind w:left="142" w:right="691"/>
              <w:rPr>
                <w:szCs w:val="20"/>
              </w:rPr>
            </w:pPr>
            <w:r w:rsidRPr="002A1601">
              <w:rPr>
                <w:color w:val="006385"/>
                <w:szCs w:val="20"/>
              </w:rPr>
              <w:lastRenderedPageBreak/>
              <w:t>Table</w:t>
            </w:r>
            <w:r w:rsidRPr="002A1601">
              <w:rPr>
                <w:color w:val="006385"/>
                <w:spacing w:val="-8"/>
                <w:szCs w:val="20"/>
              </w:rPr>
              <w:t xml:space="preserve"> </w:t>
            </w:r>
            <w:r w:rsidRPr="002A1601">
              <w:rPr>
                <w:color w:val="006385"/>
                <w:szCs w:val="20"/>
              </w:rPr>
              <w:t>A3.3</w:t>
            </w:r>
            <w:r w:rsidRPr="002A1601">
              <w:rPr>
                <w:color w:val="006385"/>
                <w:spacing w:val="-8"/>
                <w:szCs w:val="20"/>
              </w:rPr>
              <w:t xml:space="preserve"> </w:t>
            </w:r>
            <w:r w:rsidRPr="002A1601">
              <w:rPr>
                <w:color w:val="006385"/>
                <w:szCs w:val="20"/>
              </w:rPr>
              <w:t>Point</w:t>
            </w:r>
            <w:r w:rsidRPr="002A1601">
              <w:rPr>
                <w:color w:val="006385"/>
                <w:spacing w:val="-8"/>
                <w:szCs w:val="20"/>
              </w:rPr>
              <w:t xml:space="preserve"> </w:t>
            </w:r>
            <w:r w:rsidRPr="002A1601">
              <w:rPr>
                <w:color w:val="006385"/>
                <w:szCs w:val="20"/>
              </w:rPr>
              <w:t>estimates</w:t>
            </w:r>
            <w:r w:rsidRPr="002A1601">
              <w:rPr>
                <w:color w:val="006385"/>
                <w:spacing w:val="-8"/>
                <w:szCs w:val="20"/>
              </w:rPr>
              <w:t xml:space="preserve"> </w:t>
            </w:r>
            <w:r w:rsidRPr="002A1601">
              <w:rPr>
                <w:color w:val="006385"/>
                <w:szCs w:val="20"/>
              </w:rPr>
              <w:t>of</w:t>
            </w:r>
            <w:r w:rsidRPr="002A1601">
              <w:rPr>
                <w:color w:val="006385"/>
                <w:spacing w:val="-9"/>
                <w:szCs w:val="20"/>
              </w:rPr>
              <w:t xml:space="preserve"> </w:t>
            </w:r>
            <w:r w:rsidRPr="002A1601">
              <w:rPr>
                <w:i/>
                <w:color w:val="006385"/>
                <w:szCs w:val="20"/>
              </w:rPr>
              <w:t>E.</w:t>
            </w:r>
            <w:r w:rsidRPr="002A1601">
              <w:rPr>
                <w:i/>
                <w:color w:val="006385"/>
                <w:spacing w:val="-8"/>
                <w:szCs w:val="20"/>
              </w:rPr>
              <w:t xml:space="preserve"> </w:t>
            </w:r>
            <w:r w:rsidRPr="002A1601">
              <w:rPr>
                <w:i/>
                <w:color w:val="006385"/>
                <w:szCs w:val="20"/>
              </w:rPr>
              <w:t>coli</w:t>
            </w:r>
            <w:r w:rsidRPr="002A1601">
              <w:rPr>
                <w:color w:val="006385"/>
                <w:szCs w:val="20"/>
              </w:rPr>
              <w:t>,</w:t>
            </w:r>
            <w:r w:rsidRPr="002A1601">
              <w:rPr>
                <w:color w:val="006385"/>
                <w:spacing w:val="-8"/>
                <w:szCs w:val="20"/>
              </w:rPr>
              <w:t xml:space="preserve"> </w:t>
            </w:r>
            <w:r w:rsidRPr="002A1601">
              <w:rPr>
                <w:b/>
                <w:bCs/>
                <w:i/>
                <w:iCs/>
                <w:color w:val="006385"/>
                <w:spacing w:val="-8"/>
                <w:szCs w:val="20"/>
                <w:highlight w:val="yellow"/>
              </w:rPr>
              <w:t>Cryptosporidium</w:t>
            </w:r>
            <w:r w:rsidRPr="002A1601">
              <w:rPr>
                <w:b/>
                <w:bCs/>
                <w:color w:val="006385"/>
                <w:spacing w:val="-8"/>
                <w:szCs w:val="20"/>
                <w:highlight w:val="yellow"/>
              </w:rPr>
              <w:t xml:space="preserve">, </w:t>
            </w:r>
            <w:r w:rsidRPr="002A1601">
              <w:rPr>
                <w:b/>
                <w:bCs/>
                <w:color w:val="006385"/>
                <w:szCs w:val="20"/>
                <w:highlight w:val="yellow"/>
              </w:rPr>
              <w:t>human a</w:t>
            </w:r>
            <w:r w:rsidRPr="002A1601">
              <w:rPr>
                <w:color w:val="006385"/>
                <w:szCs w:val="20"/>
              </w:rPr>
              <w:t>denovirus</w:t>
            </w:r>
            <w:r w:rsidRPr="002A1601">
              <w:rPr>
                <w:b/>
                <w:bCs/>
                <w:color w:val="006385"/>
                <w:szCs w:val="20"/>
                <w:highlight w:val="yellow"/>
              </w:rPr>
              <w:t>es</w:t>
            </w:r>
            <w:r w:rsidRPr="002A1601">
              <w:rPr>
                <w:color w:val="006385"/>
                <w:spacing w:val="-8"/>
                <w:szCs w:val="20"/>
              </w:rPr>
              <w:t xml:space="preserve"> </w:t>
            </w:r>
            <w:r w:rsidRPr="002A1601">
              <w:rPr>
                <w:color w:val="006385"/>
                <w:szCs w:val="20"/>
              </w:rPr>
              <w:t>(by</w:t>
            </w:r>
            <w:r w:rsidRPr="002A1601">
              <w:rPr>
                <w:color w:val="006385"/>
                <w:spacing w:val="-8"/>
                <w:szCs w:val="20"/>
              </w:rPr>
              <w:t xml:space="preserve"> </w:t>
            </w:r>
            <w:r w:rsidRPr="002A1601">
              <w:rPr>
                <w:color w:val="006385"/>
                <w:szCs w:val="20"/>
              </w:rPr>
              <w:t>culture)</w:t>
            </w:r>
            <w:r w:rsidRPr="002A1601">
              <w:rPr>
                <w:color w:val="006385"/>
                <w:spacing w:val="-8"/>
                <w:szCs w:val="20"/>
              </w:rPr>
              <w:t xml:space="preserve"> </w:t>
            </w:r>
            <w:r w:rsidRPr="002A1601">
              <w:rPr>
                <w:color w:val="006385"/>
                <w:szCs w:val="20"/>
              </w:rPr>
              <w:t>and</w:t>
            </w:r>
            <w:r w:rsidRPr="002A1601">
              <w:rPr>
                <w:color w:val="006385"/>
                <w:spacing w:val="-9"/>
                <w:szCs w:val="20"/>
              </w:rPr>
              <w:t xml:space="preserve"> </w:t>
            </w:r>
            <w:r w:rsidRPr="002A1601">
              <w:rPr>
                <w:i/>
                <w:color w:val="006385"/>
                <w:szCs w:val="20"/>
              </w:rPr>
              <w:t xml:space="preserve">C. </w:t>
            </w:r>
            <w:r w:rsidRPr="002A1601">
              <w:rPr>
                <w:b/>
                <w:bCs/>
                <w:i/>
                <w:color w:val="006385"/>
                <w:szCs w:val="20"/>
                <w:highlight w:val="yellow"/>
              </w:rPr>
              <w:t>jejuni</w:t>
            </w:r>
            <w:r w:rsidRPr="002A1601">
              <w:rPr>
                <w:i/>
                <w:color w:val="006385"/>
                <w:spacing w:val="-9"/>
                <w:szCs w:val="20"/>
              </w:rPr>
              <w:t xml:space="preserve"> </w:t>
            </w:r>
            <w:r w:rsidRPr="002A1601">
              <w:rPr>
                <w:color w:val="006385"/>
                <w:szCs w:val="20"/>
              </w:rPr>
              <w:t>in untreated sewage</w:t>
            </w:r>
          </w:p>
          <w:p w14:paraId="2F5B2D09" w14:textId="77777777" w:rsidR="00900522" w:rsidRPr="00900522" w:rsidRDefault="00900522" w:rsidP="00900522">
            <w:pPr>
              <w:spacing w:line="252" w:lineRule="auto"/>
              <w:ind w:right="691"/>
              <w:rPr>
                <w:i/>
                <w:iCs/>
                <w:color w:val="auto"/>
                <w:szCs w:val="20"/>
              </w:rPr>
            </w:pPr>
            <w:r w:rsidRPr="00900522">
              <w:rPr>
                <w:i/>
                <w:iCs/>
                <w:color w:val="auto"/>
                <w:szCs w:val="20"/>
              </w:rPr>
              <w:t>[First column, third row]</w:t>
            </w:r>
          </w:p>
          <w:p w14:paraId="57DB82F7" w14:textId="089E452F" w:rsidR="00900522" w:rsidRPr="00900522" w:rsidRDefault="00900522" w:rsidP="00900522">
            <w:pPr>
              <w:spacing w:line="252" w:lineRule="auto"/>
              <w:ind w:right="691"/>
              <w:rPr>
                <w:i/>
                <w:iCs/>
                <w:color w:val="auto"/>
                <w:szCs w:val="20"/>
              </w:rPr>
            </w:pPr>
            <w:r w:rsidRPr="00900522">
              <w:rPr>
                <w:i/>
                <w:iCs/>
                <w:color w:val="auto"/>
                <w:szCs w:val="20"/>
              </w:rPr>
              <w:t xml:space="preserve">Cryptosporidium </w:t>
            </w:r>
            <w:r w:rsidRPr="00900522">
              <w:rPr>
                <w:color w:val="auto"/>
                <w:szCs w:val="20"/>
                <w:highlight w:val="yellow"/>
              </w:rPr>
              <w:t>spp.</w:t>
            </w:r>
          </w:p>
          <w:p w14:paraId="1B3C2FA0" w14:textId="77777777" w:rsidR="00900522" w:rsidRPr="00900522" w:rsidRDefault="00900522" w:rsidP="00900522">
            <w:pPr>
              <w:spacing w:line="252" w:lineRule="auto"/>
              <w:ind w:right="691"/>
              <w:rPr>
                <w:color w:val="auto"/>
                <w:szCs w:val="20"/>
              </w:rPr>
            </w:pPr>
            <w:r w:rsidRPr="00900522">
              <w:rPr>
                <w:color w:val="auto"/>
                <w:szCs w:val="20"/>
              </w:rPr>
              <w:lastRenderedPageBreak/>
              <w:t>(infectious oocysts/L)</w:t>
            </w:r>
          </w:p>
          <w:p w14:paraId="6EFBC432" w14:textId="77777777" w:rsidR="00900522" w:rsidRPr="00900522" w:rsidRDefault="00900522" w:rsidP="00900522">
            <w:pPr>
              <w:spacing w:line="252" w:lineRule="auto"/>
              <w:ind w:right="691"/>
              <w:rPr>
                <w:i/>
                <w:iCs/>
                <w:color w:val="auto"/>
                <w:szCs w:val="20"/>
              </w:rPr>
            </w:pPr>
            <w:r w:rsidRPr="00900522">
              <w:rPr>
                <w:i/>
                <w:iCs/>
                <w:color w:val="auto"/>
                <w:szCs w:val="20"/>
              </w:rPr>
              <w:t>[First column, fourth row]</w:t>
            </w:r>
          </w:p>
          <w:p w14:paraId="4BA29F69" w14:textId="5E7B7909" w:rsidR="00900522" w:rsidRPr="00900522" w:rsidRDefault="00900522" w:rsidP="00900522">
            <w:pPr>
              <w:spacing w:line="252" w:lineRule="auto"/>
              <w:ind w:right="691"/>
              <w:rPr>
                <w:color w:val="auto"/>
                <w:szCs w:val="20"/>
              </w:rPr>
            </w:pPr>
            <w:r w:rsidRPr="00900522">
              <w:rPr>
                <w:spacing w:val="-2"/>
                <w:szCs w:val="20"/>
                <w:highlight w:val="yellow"/>
              </w:rPr>
              <w:t>Human a</w:t>
            </w:r>
            <w:r w:rsidRPr="00900522">
              <w:rPr>
                <w:spacing w:val="-2"/>
                <w:szCs w:val="20"/>
              </w:rPr>
              <w:t>denovirus</w:t>
            </w:r>
            <w:r w:rsidRPr="00900522">
              <w:rPr>
                <w:spacing w:val="-2"/>
                <w:szCs w:val="20"/>
                <w:highlight w:val="yellow"/>
              </w:rPr>
              <w:t>es</w:t>
            </w:r>
            <w:r w:rsidRPr="00900522">
              <w:rPr>
                <w:spacing w:val="-2"/>
                <w:szCs w:val="20"/>
              </w:rPr>
              <w:t xml:space="preserve"> (MPNIU/L)</w:t>
            </w:r>
          </w:p>
          <w:p w14:paraId="38CA52B1" w14:textId="77777777" w:rsidR="00900522" w:rsidRPr="00900522" w:rsidRDefault="00900522" w:rsidP="00900522">
            <w:pPr>
              <w:spacing w:line="252" w:lineRule="auto"/>
              <w:ind w:right="691"/>
              <w:rPr>
                <w:i/>
                <w:iCs/>
                <w:color w:val="auto"/>
                <w:szCs w:val="20"/>
              </w:rPr>
            </w:pPr>
            <w:r w:rsidRPr="00900522">
              <w:rPr>
                <w:i/>
                <w:iCs/>
                <w:color w:val="auto"/>
                <w:szCs w:val="20"/>
              </w:rPr>
              <w:t>[First column, fifth row]</w:t>
            </w:r>
          </w:p>
          <w:p w14:paraId="44D31815" w14:textId="2212E0E1" w:rsidR="00900522" w:rsidRPr="00900522" w:rsidRDefault="00900522" w:rsidP="00900522">
            <w:pPr>
              <w:spacing w:line="252" w:lineRule="auto"/>
              <w:ind w:right="691"/>
              <w:rPr>
                <w:i/>
                <w:iCs/>
                <w:color w:val="auto"/>
                <w:szCs w:val="20"/>
              </w:rPr>
            </w:pPr>
            <w:r w:rsidRPr="00900522">
              <w:rPr>
                <w:i/>
                <w:iCs/>
                <w:color w:val="auto"/>
                <w:szCs w:val="20"/>
              </w:rPr>
              <w:t>Campylobacter</w:t>
            </w:r>
            <w:r>
              <w:rPr>
                <w:i/>
                <w:iCs/>
                <w:color w:val="auto"/>
                <w:szCs w:val="20"/>
              </w:rPr>
              <w:t xml:space="preserve"> </w:t>
            </w:r>
            <w:r w:rsidRPr="00900522">
              <w:rPr>
                <w:color w:val="auto"/>
                <w:szCs w:val="20"/>
                <w:highlight w:val="yellow"/>
              </w:rPr>
              <w:t>spp.</w:t>
            </w:r>
          </w:p>
          <w:p w14:paraId="436560F8" w14:textId="714FB7EA" w:rsidR="00063CB8" w:rsidRDefault="00900522" w:rsidP="00900522">
            <w:pPr>
              <w:rPr>
                <w:color w:val="auto"/>
                <w:szCs w:val="20"/>
              </w:rPr>
            </w:pPr>
            <w:r w:rsidRPr="00900522">
              <w:rPr>
                <w:color w:val="auto"/>
                <w:szCs w:val="20"/>
              </w:rPr>
              <w:t>(MPN/L)</w:t>
            </w:r>
          </w:p>
        </w:tc>
      </w:tr>
      <w:tr w:rsidR="00063CB8" w:rsidRPr="002B5BCB" w14:paraId="66ECFA30" w14:textId="77777777" w:rsidTr="5F7A3D59">
        <w:tc>
          <w:tcPr>
            <w:tcW w:w="600" w:type="dxa"/>
          </w:tcPr>
          <w:p w14:paraId="4CE12701" w14:textId="77777777" w:rsidR="00063CB8" w:rsidRPr="002B5BCB" w:rsidRDefault="00063CB8" w:rsidP="00496A0C">
            <w:pPr>
              <w:rPr>
                <w:color w:val="auto"/>
                <w:szCs w:val="20"/>
              </w:rPr>
            </w:pPr>
            <w:r>
              <w:rPr>
                <w:color w:val="auto"/>
                <w:szCs w:val="20"/>
              </w:rPr>
              <w:lastRenderedPageBreak/>
              <w:t>7</w:t>
            </w:r>
          </w:p>
        </w:tc>
        <w:tc>
          <w:tcPr>
            <w:tcW w:w="2705" w:type="dxa"/>
          </w:tcPr>
          <w:p w14:paraId="74A21CE3" w14:textId="498E0910" w:rsidR="00063CB8" w:rsidRPr="00320D77" w:rsidRDefault="00E14663" w:rsidP="00496A0C">
            <w:pPr>
              <w:rPr>
                <w:b/>
                <w:bCs/>
                <w:spacing w:val="-4"/>
              </w:rPr>
            </w:pPr>
            <w:r>
              <w:t xml:space="preserve">Visit </w:t>
            </w:r>
            <w:hyperlink r:id="rId53" w:history="1">
              <w:r w:rsidR="00063CB8" w:rsidRPr="00320D77">
                <w:rPr>
                  <w:rStyle w:val="Hyperlink"/>
                  <w:bCs/>
                  <w:spacing w:val="-4"/>
                </w:rPr>
                <w:t>A3.6 Level of reference pathogen contamination in Australian source waters</w:t>
              </w:r>
            </w:hyperlink>
            <w:r>
              <w:t xml:space="preserve"> of the Guidelines</w:t>
            </w:r>
          </w:p>
          <w:p w14:paraId="0A3B3444" w14:textId="77777777" w:rsidR="00063CB8" w:rsidRDefault="00063CB8" w:rsidP="00496A0C">
            <w:pPr>
              <w:rPr>
                <w:b/>
                <w:bCs/>
                <w:spacing w:val="-4"/>
              </w:rPr>
            </w:pPr>
            <w:r w:rsidRPr="00E048F9">
              <w:rPr>
                <w:b/>
                <w:bCs/>
                <w:color w:val="auto"/>
                <w:szCs w:val="20"/>
              </w:rPr>
              <w:t>(</w:t>
            </w:r>
            <w:r>
              <w:rPr>
                <w:b/>
                <w:bCs/>
                <w:color w:val="auto"/>
                <w:szCs w:val="20"/>
              </w:rPr>
              <w:t>p</w:t>
            </w:r>
            <w:r w:rsidRPr="00E048F9">
              <w:rPr>
                <w:b/>
                <w:bCs/>
                <w:color w:val="auto"/>
                <w:szCs w:val="20"/>
              </w:rPr>
              <w:t>120</w:t>
            </w:r>
            <w:r>
              <w:rPr>
                <w:b/>
                <w:bCs/>
                <w:color w:val="auto"/>
                <w:szCs w:val="20"/>
              </w:rPr>
              <w:t>8</w:t>
            </w:r>
            <w:r w:rsidRPr="00E048F9">
              <w:rPr>
                <w:b/>
                <w:bCs/>
                <w:color w:val="auto"/>
                <w:szCs w:val="20"/>
              </w:rPr>
              <w:t xml:space="preserve"> in PDF)</w:t>
            </w:r>
          </w:p>
        </w:tc>
        <w:tc>
          <w:tcPr>
            <w:tcW w:w="6180" w:type="dxa"/>
          </w:tcPr>
          <w:p w14:paraId="1C50DBAA" w14:textId="37D5817A" w:rsidR="00063CB8" w:rsidRDefault="00161C5D" w:rsidP="00496A0C">
            <w:pPr>
              <w:rPr>
                <w:color w:val="auto"/>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6507BCC2" w14:textId="77777777" w:rsidR="00063CB8" w:rsidRPr="002A1601" w:rsidRDefault="00063CB8" w:rsidP="00496A0C">
            <w:pPr>
              <w:rPr>
                <w:color w:val="006385"/>
                <w:szCs w:val="20"/>
              </w:rPr>
            </w:pPr>
            <w:r>
              <w:t>For</w:t>
            </w:r>
            <w:r>
              <w:rPr>
                <w:spacing w:val="-5"/>
              </w:rPr>
              <w:t xml:space="preserve"> </w:t>
            </w:r>
            <w:r>
              <w:t>example,</w:t>
            </w:r>
            <w:r>
              <w:rPr>
                <w:spacing w:val="-5"/>
              </w:rPr>
              <w:t xml:space="preserve"> </w:t>
            </w:r>
            <w:r>
              <w:t>if</w:t>
            </w:r>
            <w:r>
              <w:rPr>
                <w:spacing w:val="-5"/>
              </w:rPr>
              <w:t xml:space="preserve"> </w:t>
            </w:r>
            <w:r>
              <w:t>a</w:t>
            </w:r>
            <w:r>
              <w:rPr>
                <w:spacing w:val="-5"/>
              </w:rPr>
              <w:t xml:space="preserve"> </w:t>
            </w:r>
            <w:r>
              <w:t>catchment</w:t>
            </w:r>
            <w:r>
              <w:rPr>
                <w:spacing w:val="-5"/>
              </w:rPr>
              <w:t xml:space="preserve"> </w:t>
            </w:r>
            <w:r>
              <w:t>has</w:t>
            </w:r>
            <w:r>
              <w:rPr>
                <w:spacing w:val="-5"/>
              </w:rPr>
              <w:t xml:space="preserve"> </w:t>
            </w:r>
            <w:r>
              <w:t>been</w:t>
            </w:r>
            <w:r>
              <w:rPr>
                <w:spacing w:val="-5"/>
              </w:rPr>
              <w:t xml:space="preserve"> </w:t>
            </w:r>
            <w:r>
              <w:t>determined</w:t>
            </w:r>
            <w:r>
              <w:rPr>
                <w:spacing w:val="-5"/>
              </w:rPr>
              <w:t xml:space="preserve"> </w:t>
            </w:r>
            <w:r>
              <w:t>as</w:t>
            </w:r>
            <w:r>
              <w:rPr>
                <w:spacing w:val="-5"/>
              </w:rPr>
              <w:t xml:space="preserve"> </w:t>
            </w:r>
            <w:r>
              <w:t>Class</w:t>
            </w:r>
            <w:r>
              <w:rPr>
                <w:spacing w:val="-5"/>
              </w:rPr>
              <w:t xml:space="preserve"> </w:t>
            </w:r>
            <w:r>
              <w:t>2</w:t>
            </w:r>
            <w:r>
              <w:rPr>
                <w:spacing w:val="-5"/>
              </w:rPr>
              <w:t xml:space="preserve"> </w:t>
            </w:r>
            <w:r>
              <w:t>through</w:t>
            </w:r>
            <w:r>
              <w:rPr>
                <w:spacing w:val="-5"/>
              </w:rPr>
              <w:t xml:space="preserve"> </w:t>
            </w:r>
            <w:r>
              <w:t>the vulnerability classification, then the typical adenovirus concentration should be assumed</w:t>
            </w:r>
            <w:r>
              <w:rPr>
                <w:spacing w:val="40"/>
              </w:rPr>
              <w:t xml:space="preserve"> </w:t>
            </w:r>
            <w:r>
              <w:t>to</w:t>
            </w:r>
            <w:r>
              <w:rPr>
                <w:spacing w:val="-5"/>
              </w:rPr>
              <w:t xml:space="preserve"> </w:t>
            </w:r>
            <w:r>
              <w:t>be</w:t>
            </w:r>
            <w:r>
              <w:rPr>
                <w:spacing w:val="-5"/>
              </w:rPr>
              <w:t xml:space="preserve"> </w:t>
            </w:r>
            <w:r>
              <w:t>0.16</w:t>
            </w:r>
            <w:r>
              <w:rPr>
                <w:spacing w:val="-5"/>
              </w:rPr>
              <w:t xml:space="preserve"> </w:t>
            </w:r>
            <w:r>
              <w:t>MPNIU/L</w:t>
            </w:r>
            <w:r>
              <w:rPr>
                <w:spacing w:val="-5"/>
              </w:rPr>
              <w:t xml:space="preserve"> </w:t>
            </w:r>
            <w:r>
              <w:t>and</w:t>
            </w:r>
            <w:r>
              <w:rPr>
                <w:spacing w:val="-5"/>
              </w:rPr>
              <w:t xml:space="preserve"> </w:t>
            </w:r>
            <w:r>
              <w:t>the</w:t>
            </w:r>
            <w:r>
              <w:rPr>
                <w:spacing w:val="-5"/>
              </w:rPr>
              <w:t xml:space="preserve"> </w:t>
            </w:r>
            <w:r>
              <w:t>typical</w:t>
            </w:r>
            <w:r>
              <w:rPr>
                <w:spacing w:val="-6"/>
              </w:rPr>
              <w:t xml:space="preserve"> </w:t>
            </w:r>
            <w:r>
              <w:rPr>
                <w:i/>
              </w:rPr>
              <w:t>Campylobacter</w:t>
            </w:r>
            <w:r>
              <w:rPr>
                <w:i/>
                <w:spacing w:val="-6"/>
              </w:rPr>
              <w:t xml:space="preserve"> </w:t>
            </w:r>
            <w:r>
              <w:t>concentration</w:t>
            </w:r>
            <w:r>
              <w:rPr>
                <w:spacing w:val="-5"/>
              </w:rPr>
              <w:t xml:space="preserve"> </w:t>
            </w:r>
            <w:r>
              <w:t>should</w:t>
            </w:r>
            <w:r>
              <w:rPr>
                <w:spacing w:val="-5"/>
              </w:rPr>
              <w:t xml:space="preserve"> </w:t>
            </w:r>
            <w:r>
              <w:t>be</w:t>
            </w:r>
            <w:r>
              <w:rPr>
                <w:spacing w:val="-5"/>
              </w:rPr>
              <w:t xml:space="preserve"> </w:t>
            </w:r>
            <w:r>
              <w:t>assumed</w:t>
            </w:r>
            <w:r>
              <w:rPr>
                <w:spacing w:val="-5"/>
              </w:rPr>
              <w:t xml:space="preserve"> </w:t>
            </w:r>
            <w:r>
              <w:t>to</w:t>
            </w:r>
            <w:r>
              <w:rPr>
                <w:spacing w:val="-5"/>
              </w:rPr>
              <w:t xml:space="preserve"> </w:t>
            </w:r>
            <w:r>
              <w:t>be 0.14</w:t>
            </w:r>
            <w:r>
              <w:rPr>
                <w:spacing w:val="-7"/>
              </w:rPr>
              <w:t xml:space="preserve"> </w:t>
            </w:r>
            <w:r>
              <w:t>MPN/L.</w:t>
            </w:r>
            <w:r>
              <w:rPr>
                <w:spacing w:val="-7"/>
              </w:rPr>
              <w:t xml:space="preserve"> </w:t>
            </w:r>
            <w:r>
              <w:t>Variations</w:t>
            </w:r>
            <w:r>
              <w:rPr>
                <w:spacing w:val="-7"/>
              </w:rPr>
              <w:t xml:space="preserve"> </w:t>
            </w:r>
            <w:r>
              <w:t>to</w:t>
            </w:r>
            <w:r>
              <w:rPr>
                <w:spacing w:val="-7"/>
              </w:rPr>
              <w:t xml:space="preserve"> </w:t>
            </w:r>
            <w:r>
              <w:t>this</w:t>
            </w:r>
            <w:r>
              <w:rPr>
                <w:spacing w:val="-7"/>
              </w:rPr>
              <w:t xml:space="preserve"> </w:t>
            </w:r>
            <w:r>
              <w:t>approach</w:t>
            </w:r>
            <w:r>
              <w:rPr>
                <w:spacing w:val="-7"/>
              </w:rPr>
              <w:t xml:space="preserve"> </w:t>
            </w:r>
            <w:r>
              <w:t>should</w:t>
            </w:r>
            <w:r>
              <w:rPr>
                <w:spacing w:val="-7"/>
              </w:rPr>
              <w:t xml:space="preserve"> </w:t>
            </w:r>
            <w:r>
              <w:t>be</w:t>
            </w:r>
            <w:r>
              <w:rPr>
                <w:spacing w:val="-7"/>
              </w:rPr>
              <w:t xml:space="preserve"> </w:t>
            </w:r>
            <w:r>
              <w:t>discussed</w:t>
            </w:r>
            <w:r>
              <w:rPr>
                <w:spacing w:val="-7"/>
              </w:rPr>
              <w:t xml:space="preserve"> </w:t>
            </w:r>
            <w:r>
              <w:t>with</w:t>
            </w:r>
            <w:r>
              <w:rPr>
                <w:spacing w:val="-7"/>
              </w:rPr>
              <w:t xml:space="preserve"> </w:t>
            </w:r>
            <w:r>
              <w:t>the</w:t>
            </w:r>
            <w:r>
              <w:rPr>
                <w:spacing w:val="-7"/>
              </w:rPr>
              <w:t xml:space="preserve"> </w:t>
            </w:r>
            <w:r>
              <w:t>relevant</w:t>
            </w:r>
            <w:r>
              <w:rPr>
                <w:spacing w:val="-7"/>
              </w:rPr>
              <w:t xml:space="preserve"> </w:t>
            </w:r>
            <w:r>
              <w:t>health</w:t>
            </w:r>
            <w:r>
              <w:rPr>
                <w:spacing w:val="-7"/>
              </w:rPr>
              <w:t xml:space="preserve"> </w:t>
            </w:r>
            <w:r>
              <w:t>authority or drinking water regulator.</w:t>
            </w:r>
          </w:p>
        </w:tc>
        <w:tc>
          <w:tcPr>
            <w:tcW w:w="6670" w:type="dxa"/>
          </w:tcPr>
          <w:p w14:paraId="74E13A8F" w14:textId="0D65326D" w:rsidR="00063CB8" w:rsidRDefault="00161C5D" w:rsidP="00496A0C">
            <w:pPr>
              <w:rPr>
                <w:color w:val="auto"/>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7F908937" w14:textId="77777777" w:rsidR="00063CB8" w:rsidRPr="002A1601" w:rsidRDefault="00063CB8" w:rsidP="00496A0C">
            <w:pPr>
              <w:rPr>
                <w:color w:val="006385"/>
                <w:szCs w:val="20"/>
              </w:rPr>
            </w:pPr>
            <w:r>
              <w:t>For</w:t>
            </w:r>
            <w:r w:rsidRPr="002E45F2">
              <w:t xml:space="preserve"> </w:t>
            </w:r>
            <w:r>
              <w:t>example,</w:t>
            </w:r>
            <w:r w:rsidRPr="002E45F2">
              <w:t xml:space="preserve"> </w:t>
            </w:r>
            <w:r>
              <w:t>if</w:t>
            </w:r>
            <w:r w:rsidRPr="002E45F2">
              <w:t xml:space="preserve"> </w:t>
            </w:r>
            <w:r>
              <w:t>a</w:t>
            </w:r>
            <w:r w:rsidRPr="002E45F2">
              <w:t xml:space="preserve"> </w:t>
            </w:r>
            <w:r>
              <w:t>catchment</w:t>
            </w:r>
            <w:r w:rsidRPr="002E45F2">
              <w:t xml:space="preserve"> </w:t>
            </w:r>
            <w:r>
              <w:t>has</w:t>
            </w:r>
            <w:r w:rsidRPr="002E45F2">
              <w:t xml:space="preserve"> </w:t>
            </w:r>
            <w:r>
              <w:t>been</w:t>
            </w:r>
            <w:r w:rsidRPr="002E45F2">
              <w:t xml:space="preserve"> </w:t>
            </w:r>
            <w:r>
              <w:t>determined</w:t>
            </w:r>
            <w:r w:rsidRPr="002E45F2">
              <w:t xml:space="preserve"> </w:t>
            </w:r>
            <w:r>
              <w:t>as</w:t>
            </w:r>
            <w:r w:rsidRPr="002E45F2">
              <w:t xml:space="preserve"> </w:t>
            </w:r>
            <w:r>
              <w:t>Class</w:t>
            </w:r>
            <w:r w:rsidRPr="002E45F2">
              <w:t xml:space="preserve"> </w:t>
            </w:r>
            <w:r>
              <w:t>2</w:t>
            </w:r>
            <w:r w:rsidRPr="002E45F2">
              <w:t xml:space="preserve"> </w:t>
            </w:r>
            <w:r>
              <w:t>through</w:t>
            </w:r>
            <w:r w:rsidRPr="002E45F2">
              <w:t xml:space="preserve"> </w:t>
            </w:r>
            <w:r>
              <w:t xml:space="preserve">the vulnerability classification, then the typical </w:t>
            </w:r>
            <w:r w:rsidRPr="002E45F2">
              <w:rPr>
                <w:b/>
                <w:bCs/>
                <w:highlight w:val="yellow"/>
              </w:rPr>
              <w:t>human</w:t>
            </w:r>
            <w:r w:rsidRPr="002E45F2">
              <w:rPr>
                <w:b/>
                <w:bCs/>
              </w:rPr>
              <w:t xml:space="preserve"> </w:t>
            </w:r>
            <w:r>
              <w:t>adenovirus concentration should be assumed</w:t>
            </w:r>
            <w:r w:rsidRPr="002E45F2">
              <w:t xml:space="preserve"> </w:t>
            </w:r>
            <w:r>
              <w:t>to</w:t>
            </w:r>
            <w:r w:rsidRPr="002E45F2">
              <w:t xml:space="preserve"> </w:t>
            </w:r>
            <w:r>
              <w:t>be</w:t>
            </w:r>
            <w:r w:rsidRPr="002E45F2">
              <w:t xml:space="preserve"> </w:t>
            </w:r>
            <w:r>
              <w:t>0.16</w:t>
            </w:r>
            <w:r w:rsidRPr="002E45F2">
              <w:t xml:space="preserve"> </w:t>
            </w:r>
            <w:r>
              <w:t>MPNIU/L</w:t>
            </w:r>
            <w:r w:rsidRPr="002E45F2">
              <w:t xml:space="preserve"> </w:t>
            </w:r>
            <w:r>
              <w:t>and</w:t>
            </w:r>
            <w:r w:rsidRPr="002E45F2">
              <w:t xml:space="preserve"> </w:t>
            </w:r>
            <w:r>
              <w:t>the</w:t>
            </w:r>
            <w:r w:rsidRPr="002E45F2">
              <w:t xml:space="preserve"> </w:t>
            </w:r>
            <w:r>
              <w:t>typical</w:t>
            </w:r>
            <w:r w:rsidRPr="002E45F2">
              <w:t xml:space="preserve"> </w:t>
            </w:r>
            <w:r w:rsidRPr="002E45F2">
              <w:rPr>
                <w:i/>
                <w:iCs/>
              </w:rPr>
              <w:t>Campylobacter</w:t>
            </w:r>
            <w:r w:rsidRPr="002E45F2">
              <w:t xml:space="preserve"> </w:t>
            </w:r>
            <w:r w:rsidRPr="002E45F2">
              <w:rPr>
                <w:b/>
                <w:bCs/>
                <w:highlight w:val="yellow"/>
              </w:rPr>
              <w:t>spp.</w:t>
            </w:r>
            <w:r w:rsidRPr="002E45F2">
              <w:t xml:space="preserve"> </w:t>
            </w:r>
            <w:r>
              <w:t>concentration</w:t>
            </w:r>
            <w:r w:rsidRPr="002E45F2">
              <w:t xml:space="preserve"> </w:t>
            </w:r>
            <w:r>
              <w:t>should</w:t>
            </w:r>
            <w:r w:rsidRPr="002E45F2">
              <w:t xml:space="preserve"> </w:t>
            </w:r>
            <w:r>
              <w:t>be</w:t>
            </w:r>
            <w:r w:rsidRPr="002E45F2">
              <w:t xml:space="preserve"> </w:t>
            </w:r>
            <w:r>
              <w:t>assumed</w:t>
            </w:r>
            <w:r w:rsidRPr="002E45F2">
              <w:t xml:space="preserve"> </w:t>
            </w:r>
            <w:r>
              <w:t>to</w:t>
            </w:r>
            <w:r w:rsidRPr="002E45F2">
              <w:t xml:space="preserve"> </w:t>
            </w:r>
            <w:r>
              <w:t>be 0.14</w:t>
            </w:r>
            <w:r w:rsidRPr="002E45F2">
              <w:t xml:space="preserve"> </w:t>
            </w:r>
            <w:r>
              <w:t>MPN/L.</w:t>
            </w:r>
            <w:r w:rsidRPr="002E45F2">
              <w:t xml:space="preserve"> </w:t>
            </w:r>
            <w:r>
              <w:t>Variations</w:t>
            </w:r>
            <w:r w:rsidRPr="002E45F2">
              <w:t xml:space="preserve"> </w:t>
            </w:r>
            <w:r>
              <w:t>to</w:t>
            </w:r>
            <w:r w:rsidRPr="002E45F2">
              <w:t xml:space="preserve"> </w:t>
            </w:r>
            <w:r>
              <w:t>this</w:t>
            </w:r>
            <w:r w:rsidRPr="002E45F2">
              <w:t xml:space="preserve"> </w:t>
            </w:r>
            <w:r>
              <w:t>approach</w:t>
            </w:r>
            <w:r w:rsidRPr="002E45F2">
              <w:t xml:space="preserve"> </w:t>
            </w:r>
            <w:r>
              <w:t>should</w:t>
            </w:r>
            <w:r w:rsidRPr="002E45F2">
              <w:t xml:space="preserve"> </w:t>
            </w:r>
            <w:r>
              <w:t>be</w:t>
            </w:r>
            <w:r w:rsidRPr="002E45F2">
              <w:t xml:space="preserve"> </w:t>
            </w:r>
            <w:r>
              <w:t>discussed</w:t>
            </w:r>
            <w:r w:rsidRPr="002E45F2">
              <w:t xml:space="preserve"> </w:t>
            </w:r>
            <w:r>
              <w:t>with</w:t>
            </w:r>
            <w:r w:rsidRPr="002E45F2">
              <w:t xml:space="preserve"> </w:t>
            </w:r>
            <w:r>
              <w:t>the</w:t>
            </w:r>
            <w:r w:rsidRPr="002E45F2">
              <w:t xml:space="preserve"> </w:t>
            </w:r>
            <w:r>
              <w:t>relevant</w:t>
            </w:r>
            <w:r w:rsidRPr="002E45F2">
              <w:t xml:space="preserve"> </w:t>
            </w:r>
            <w:r>
              <w:t>health</w:t>
            </w:r>
            <w:r w:rsidRPr="002E45F2">
              <w:t xml:space="preserve"> </w:t>
            </w:r>
            <w:r>
              <w:t>authority or drinking water regulator.</w:t>
            </w:r>
          </w:p>
        </w:tc>
      </w:tr>
      <w:tr w:rsidR="00063CB8" w:rsidRPr="002B5BCB" w14:paraId="2304643C" w14:textId="77777777" w:rsidTr="5F7A3D59">
        <w:tc>
          <w:tcPr>
            <w:tcW w:w="600" w:type="dxa"/>
          </w:tcPr>
          <w:p w14:paraId="2C470357" w14:textId="77777777" w:rsidR="00063CB8" w:rsidRPr="002B5BCB" w:rsidRDefault="00063CB8" w:rsidP="00496A0C">
            <w:pPr>
              <w:rPr>
                <w:color w:val="auto"/>
                <w:szCs w:val="20"/>
              </w:rPr>
            </w:pPr>
            <w:r>
              <w:rPr>
                <w:color w:val="auto"/>
                <w:szCs w:val="20"/>
              </w:rPr>
              <w:t>8</w:t>
            </w:r>
          </w:p>
        </w:tc>
        <w:tc>
          <w:tcPr>
            <w:tcW w:w="2705" w:type="dxa"/>
          </w:tcPr>
          <w:p w14:paraId="3988D514" w14:textId="58279C27" w:rsidR="00063CB8" w:rsidRDefault="00E14663" w:rsidP="00496A0C">
            <w:pPr>
              <w:rPr>
                <w:b/>
                <w:bCs/>
                <w:spacing w:val="-4"/>
              </w:rPr>
            </w:pPr>
            <w:r>
              <w:rPr>
                <w:bCs/>
                <w:spacing w:val="-4"/>
              </w:rPr>
              <w:t xml:space="preserve">Visit </w:t>
            </w:r>
            <w:r w:rsidR="00063CB8" w:rsidRPr="00E14663">
              <w:rPr>
                <w:bCs/>
                <w:spacing w:val="-4"/>
              </w:rPr>
              <w:t>A3.8 Dose response relationships</w:t>
            </w:r>
            <w:r>
              <w:t xml:space="preserve">, </w:t>
            </w:r>
            <w:hyperlink r:id="rId54" w:anchor="table-a3-5" w:history="1">
              <w:r w:rsidR="00063CB8" w:rsidRPr="00EB441B">
                <w:rPr>
                  <w:rStyle w:val="Hyperlink"/>
                  <w:rFonts w:eastAsiaTheme="minorEastAsia" w:cs="Times New Roman"/>
                  <w:bCs/>
                  <w:spacing w:val="-4"/>
                  <w:lang w:eastAsia="en-AU"/>
                </w:rPr>
                <w:t>Table A3.5 Summary of dose-response models that could be used for calculation of LRVs</w:t>
              </w:r>
            </w:hyperlink>
            <w:r>
              <w:t xml:space="preserve"> of the Guidelines</w:t>
            </w:r>
          </w:p>
          <w:p w14:paraId="51632CFE" w14:textId="77777777" w:rsidR="00063CB8" w:rsidRDefault="00063CB8" w:rsidP="00496A0C">
            <w:pPr>
              <w:rPr>
                <w:b/>
                <w:bCs/>
                <w:spacing w:val="-4"/>
              </w:rPr>
            </w:pPr>
            <w:r w:rsidRPr="00E048F9">
              <w:rPr>
                <w:b/>
                <w:bCs/>
                <w:color w:val="auto"/>
                <w:szCs w:val="20"/>
              </w:rPr>
              <w:t>(</w:t>
            </w:r>
            <w:r>
              <w:rPr>
                <w:b/>
                <w:bCs/>
                <w:color w:val="auto"/>
                <w:szCs w:val="20"/>
              </w:rPr>
              <w:t>p</w:t>
            </w:r>
            <w:r w:rsidRPr="00E048F9">
              <w:rPr>
                <w:b/>
                <w:bCs/>
                <w:color w:val="auto"/>
                <w:szCs w:val="20"/>
              </w:rPr>
              <w:t>120</w:t>
            </w:r>
            <w:r>
              <w:rPr>
                <w:b/>
                <w:bCs/>
                <w:color w:val="auto"/>
                <w:szCs w:val="20"/>
              </w:rPr>
              <w:t>9</w:t>
            </w:r>
            <w:r w:rsidRPr="00E048F9">
              <w:rPr>
                <w:b/>
                <w:bCs/>
                <w:color w:val="auto"/>
                <w:szCs w:val="20"/>
              </w:rPr>
              <w:t xml:space="preserve"> in PDF)</w:t>
            </w:r>
          </w:p>
        </w:tc>
        <w:tc>
          <w:tcPr>
            <w:tcW w:w="6180" w:type="dxa"/>
          </w:tcPr>
          <w:p w14:paraId="6B271C8B" w14:textId="124A5C3A" w:rsidR="009C55EF" w:rsidRPr="004B0B8D" w:rsidRDefault="009C55EF" w:rsidP="009C55EF">
            <w:pPr>
              <w:spacing w:line="252" w:lineRule="auto"/>
              <w:ind w:right="691"/>
              <w:rPr>
                <w:i/>
                <w:iCs/>
                <w:color w:val="auto"/>
                <w:szCs w:val="20"/>
              </w:rPr>
            </w:pPr>
            <w:r w:rsidRPr="004B0B8D">
              <w:rPr>
                <w:i/>
                <w:iCs/>
                <w:color w:val="auto"/>
                <w:szCs w:val="20"/>
              </w:rPr>
              <w:t>[First column, second row]</w:t>
            </w:r>
          </w:p>
          <w:p w14:paraId="68247B67" w14:textId="040D880C" w:rsidR="009C55EF" w:rsidRPr="004B0B8D" w:rsidRDefault="009C55EF" w:rsidP="009C55EF">
            <w:pPr>
              <w:spacing w:line="252" w:lineRule="auto"/>
              <w:ind w:right="691"/>
              <w:rPr>
                <w:i/>
                <w:iCs/>
                <w:color w:val="auto"/>
                <w:szCs w:val="20"/>
              </w:rPr>
            </w:pPr>
            <w:r w:rsidRPr="004B0B8D">
              <w:rPr>
                <w:i/>
                <w:iCs/>
                <w:spacing w:val="-2"/>
                <w:szCs w:val="20"/>
              </w:rPr>
              <w:t>Campylobacter</w:t>
            </w:r>
            <w:r w:rsidRPr="004B0B8D">
              <w:rPr>
                <w:spacing w:val="-2"/>
                <w:szCs w:val="20"/>
              </w:rPr>
              <w:t xml:space="preserve"> (cfu)</w:t>
            </w:r>
          </w:p>
          <w:p w14:paraId="5F0E9E6F" w14:textId="77777777" w:rsidR="009C55EF" w:rsidRPr="004B0B8D" w:rsidRDefault="009C55EF" w:rsidP="009C55EF">
            <w:pPr>
              <w:spacing w:line="252" w:lineRule="auto"/>
              <w:ind w:right="691"/>
              <w:rPr>
                <w:i/>
                <w:iCs/>
                <w:color w:val="auto"/>
                <w:szCs w:val="20"/>
              </w:rPr>
            </w:pPr>
            <w:r w:rsidRPr="004B0B8D">
              <w:rPr>
                <w:i/>
                <w:iCs/>
                <w:color w:val="auto"/>
                <w:szCs w:val="20"/>
              </w:rPr>
              <w:t>[First column, fourth row]</w:t>
            </w:r>
          </w:p>
          <w:p w14:paraId="213E3E4B" w14:textId="3173BDED" w:rsidR="00063CB8" w:rsidRPr="002A1601" w:rsidRDefault="004B0B8D" w:rsidP="00496A0C">
            <w:pPr>
              <w:spacing w:line="252" w:lineRule="auto"/>
              <w:ind w:right="691"/>
              <w:rPr>
                <w:color w:val="006385"/>
                <w:szCs w:val="20"/>
              </w:rPr>
            </w:pPr>
            <w:r w:rsidRPr="004B0B8D">
              <w:rPr>
                <w:i/>
                <w:iCs/>
                <w:spacing w:val="-2"/>
                <w:szCs w:val="20"/>
              </w:rPr>
              <w:t>Cryptosporidium</w:t>
            </w:r>
            <w:r w:rsidRPr="004B0B8D">
              <w:rPr>
                <w:spacing w:val="-2"/>
                <w:szCs w:val="20"/>
              </w:rPr>
              <w:t xml:space="preserve"> (oocysts)</w:t>
            </w:r>
          </w:p>
        </w:tc>
        <w:tc>
          <w:tcPr>
            <w:tcW w:w="6670" w:type="dxa"/>
          </w:tcPr>
          <w:p w14:paraId="262787D1" w14:textId="77777777" w:rsidR="004B0B8D" w:rsidRPr="004B0B8D" w:rsidRDefault="004B0B8D" w:rsidP="004B0B8D">
            <w:pPr>
              <w:spacing w:line="252" w:lineRule="auto"/>
              <w:ind w:right="691"/>
              <w:rPr>
                <w:i/>
                <w:iCs/>
                <w:color w:val="auto"/>
                <w:szCs w:val="20"/>
              </w:rPr>
            </w:pPr>
            <w:r w:rsidRPr="004B0B8D">
              <w:rPr>
                <w:i/>
                <w:iCs/>
                <w:color w:val="auto"/>
                <w:szCs w:val="20"/>
              </w:rPr>
              <w:t>[First column, second row]</w:t>
            </w:r>
          </w:p>
          <w:p w14:paraId="55922DC6" w14:textId="04256B00" w:rsidR="004B0B8D" w:rsidRPr="004B0B8D" w:rsidRDefault="004B0B8D" w:rsidP="004B0B8D">
            <w:pPr>
              <w:spacing w:line="252" w:lineRule="auto"/>
              <w:ind w:right="691"/>
              <w:rPr>
                <w:i/>
                <w:iCs/>
                <w:color w:val="auto"/>
                <w:szCs w:val="20"/>
              </w:rPr>
            </w:pPr>
            <w:r w:rsidRPr="009573B3">
              <w:rPr>
                <w:spacing w:val="-2"/>
                <w:szCs w:val="20"/>
                <w:highlight w:val="yellow"/>
              </w:rPr>
              <w:t>C</w:t>
            </w:r>
            <w:r w:rsidRPr="009573B3">
              <w:rPr>
                <w:i/>
                <w:iCs/>
                <w:spacing w:val="-2"/>
                <w:szCs w:val="20"/>
                <w:highlight w:val="yellow"/>
              </w:rPr>
              <w:t>. jejuni</w:t>
            </w:r>
            <w:r>
              <w:rPr>
                <w:i/>
                <w:iCs/>
                <w:spacing w:val="-2"/>
                <w:szCs w:val="20"/>
              </w:rPr>
              <w:t xml:space="preserve"> </w:t>
            </w:r>
            <w:r w:rsidRPr="004B0B8D">
              <w:rPr>
                <w:spacing w:val="-2"/>
                <w:szCs w:val="20"/>
              </w:rPr>
              <w:t>(cfu)</w:t>
            </w:r>
          </w:p>
          <w:p w14:paraId="63F2DE64" w14:textId="77777777" w:rsidR="004B0B8D" w:rsidRPr="004B0B8D" w:rsidRDefault="004B0B8D" w:rsidP="004B0B8D">
            <w:pPr>
              <w:spacing w:line="252" w:lineRule="auto"/>
              <w:ind w:right="691"/>
              <w:rPr>
                <w:i/>
                <w:iCs/>
                <w:color w:val="auto"/>
                <w:szCs w:val="20"/>
              </w:rPr>
            </w:pPr>
            <w:r w:rsidRPr="004B0B8D">
              <w:rPr>
                <w:i/>
                <w:iCs/>
                <w:color w:val="auto"/>
                <w:szCs w:val="20"/>
              </w:rPr>
              <w:t>[First column, fourth row]</w:t>
            </w:r>
          </w:p>
          <w:p w14:paraId="687D1E68" w14:textId="0FDE9ED6" w:rsidR="00063CB8" w:rsidRPr="002A1601" w:rsidRDefault="004B0B8D" w:rsidP="004B0B8D">
            <w:pPr>
              <w:spacing w:line="252" w:lineRule="auto"/>
              <w:ind w:right="691"/>
              <w:rPr>
                <w:color w:val="006385"/>
                <w:szCs w:val="20"/>
              </w:rPr>
            </w:pPr>
            <w:r w:rsidRPr="004B0B8D">
              <w:rPr>
                <w:i/>
                <w:iCs/>
                <w:spacing w:val="-2"/>
                <w:szCs w:val="20"/>
              </w:rPr>
              <w:t>Cryptosporidium</w:t>
            </w:r>
            <w:r w:rsidR="009573B3">
              <w:rPr>
                <w:i/>
                <w:iCs/>
                <w:spacing w:val="-2"/>
                <w:szCs w:val="20"/>
              </w:rPr>
              <w:t xml:space="preserve"> </w:t>
            </w:r>
            <w:r w:rsidR="009573B3" w:rsidRPr="009573B3">
              <w:rPr>
                <w:i/>
                <w:iCs/>
                <w:spacing w:val="-2"/>
                <w:szCs w:val="20"/>
                <w:highlight w:val="yellow"/>
              </w:rPr>
              <w:t>parvum</w:t>
            </w:r>
            <w:r w:rsidRPr="004B0B8D">
              <w:rPr>
                <w:spacing w:val="-2"/>
                <w:szCs w:val="20"/>
              </w:rPr>
              <w:t xml:space="preserve"> (oocysts)</w:t>
            </w:r>
          </w:p>
        </w:tc>
      </w:tr>
      <w:tr w:rsidR="00063CB8" w:rsidRPr="002B5BCB" w14:paraId="49A27F6E" w14:textId="77777777" w:rsidTr="5F7A3D59">
        <w:tc>
          <w:tcPr>
            <w:tcW w:w="600" w:type="dxa"/>
          </w:tcPr>
          <w:p w14:paraId="7A860D36" w14:textId="77777777" w:rsidR="00063CB8" w:rsidRPr="002B5BCB" w:rsidRDefault="00063CB8" w:rsidP="00496A0C">
            <w:pPr>
              <w:rPr>
                <w:color w:val="auto"/>
                <w:szCs w:val="20"/>
              </w:rPr>
            </w:pPr>
            <w:r>
              <w:rPr>
                <w:color w:val="auto"/>
                <w:szCs w:val="20"/>
              </w:rPr>
              <w:t>9</w:t>
            </w:r>
          </w:p>
        </w:tc>
        <w:tc>
          <w:tcPr>
            <w:tcW w:w="2705" w:type="dxa"/>
          </w:tcPr>
          <w:p w14:paraId="03B5D266" w14:textId="41D07862" w:rsidR="00063CB8" w:rsidRPr="008C7DB1" w:rsidRDefault="00E14663" w:rsidP="00496A0C">
            <w:pPr>
              <w:rPr>
                <w:b/>
                <w:bCs/>
                <w:spacing w:val="-4"/>
              </w:rPr>
            </w:pPr>
            <w:r>
              <w:t xml:space="preserve">Visit </w:t>
            </w:r>
            <w:hyperlink r:id="rId55" w:history="1">
              <w:r w:rsidR="00063CB8" w:rsidRPr="008C7DB1">
                <w:rPr>
                  <w:rStyle w:val="Hyperlink"/>
                  <w:bCs/>
                  <w:spacing w:val="-4"/>
                </w:rPr>
                <w:t xml:space="preserve">A3.9 Disability Adjusted Life Years </w:t>
              </w:r>
              <w:r w:rsidR="00063CB8" w:rsidRPr="008C7DB1">
                <w:rPr>
                  <w:rStyle w:val="Hyperlink"/>
                  <w:bCs/>
                  <w:spacing w:val="-4"/>
                </w:rPr>
                <w:lastRenderedPageBreak/>
                <w:t>(DALY) burden per case</w:t>
              </w:r>
            </w:hyperlink>
            <w:r>
              <w:t xml:space="preserve"> of the Guidelines</w:t>
            </w:r>
          </w:p>
          <w:p w14:paraId="7155373E" w14:textId="77777777" w:rsidR="00063CB8" w:rsidRDefault="00063CB8" w:rsidP="00496A0C">
            <w:pPr>
              <w:rPr>
                <w:b/>
                <w:bCs/>
                <w:spacing w:val="-4"/>
              </w:rPr>
            </w:pPr>
            <w:r w:rsidRPr="00E048F9">
              <w:rPr>
                <w:b/>
                <w:bCs/>
                <w:color w:val="auto"/>
                <w:szCs w:val="20"/>
              </w:rPr>
              <w:t>(</w:t>
            </w:r>
            <w:r>
              <w:rPr>
                <w:b/>
                <w:bCs/>
                <w:color w:val="auto"/>
                <w:szCs w:val="20"/>
              </w:rPr>
              <w:t>p</w:t>
            </w:r>
            <w:r w:rsidRPr="00E048F9">
              <w:rPr>
                <w:b/>
                <w:bCs/>
                <w:color w:val="auto"/>
                <w:szCs w:val="20"/>
              </w:rPr>
              <w:t>12</w:t>
            </w:r>
            <w:r>
              <w:rPr>
                <w:b/>
                <w:bCs/>
                <w:color w:val="auto"/>
                <w:szCs w:val="20"/>
              </w:rPr>
              <w:t>10</w:t>
            </w:r>
            <w:r w:rsidRPr="00E048F9">
              <w:rPr>
                <w:b/>
                <w:bCs/>
                <w:color w:val="auto"/>
                <w:szCs w:val="20"/>
              </w:rPr>
              <w:t xml:space="preserve"> in PDF)</w:t>
            </w:r>
          </w:p>
        </w:tc>
        <w:tc>
          <w:tcPr>
            <w:tcW w:w="6180" w:type="dxa"/>
          </w:tcPr>
          <w:p w14:paraId="6D353B75" w14:textId="30DE35EE" w:rsidR="00063CB8" w:rsidRDefault="00161C5D" w:rsidP="00496A0C">
            <w:pPr>
              <w:spacing w:line="252" w:lineRule="auto"/>
              <w:ind w:right="691"/>
              <w:rPr>
                <w:color w:val="auto"/>
                <w:szCs w:val="20"/>
              </w:rPr>
            </w:pPr>
            <w:r w:rsidRPr="005452AC">
              <w:rPr>
                <w:b/>
                <w:bCs/>
                <w:szCs w:val="20"/>
              </w:rPr>
              <w:lastRenderedPageBreak/>
              <w:t>[</w:t>
            </w:r>
            <w:r w:rsidRPr="005452AC">
              <w:rPr>
                <w:b/>
                <w:bCs/>
                <w:i/>
                <w:iCs/>
                <w:szCs w:val="20"/>
              </w:rPr>
              <w:t>unchanged text omitted</w:t>
            </w:r>
            <w:r w:rsidRPr="005452AC">
              <w:rPr>
                <w:b/>
                <w:bCs/>
                <w:szCs w:val="20"/>
              </w:rPr>
              <w:t>]</w:t>
            </w:r>
            <w:r>
              <w:rPr>
                <w:szCs w:val="20"/>
              </w:rPr>
              <w:t xml:space="preserve"> </w:t>
            </w:r>
          </w:p>
          <w:p w14:paraId="2E36F41C" w14:textId="77777777" w:rsidR="00063CB8" w:rsidRDefault="00063CB8" w:rsidP="00496A0C">
            <w:pPr>
              <w:pStyle w:val="BodyText"/>
              <w:spacing w:before="182" w:line="252" w:lineRule="auto"/>
              <w:ind w:right="145"/>
            </w:pPr>
            <w:r>
              <w:t>DALY/case estimates incorporate the contribution of</w:t>
            </w:r>
            <w:r>
              <w:rPr>
                <w:spacing w:val="-8"/>
              </w:rPr>
              <w:t xml:space="preserve"> </w:t>
            </w:r>
            <w:r>
              <w:t>the</w:t>
            </w:r>
            <w:r>
              <w:rPr>
                <w:spacing w:val="-8"/>
              </w:rPr>
              <w:t xml:space="preserve"> </w:t>
            </w:r>
            <w:r>
              <w:t>long-term</w:t>
            </w:r>
            <w:r>
              <w:rPr>
                <w:spacing w:val="-8"/>
              </w:rPr>
              <w:t xml:space="preserve"> </w:t>
            </w:r>
            <w:r>
              <w:t>consequences</w:t>
            </w:r>
            <w:r>
              <w:rPr>
                <w:spacing w:val="-8"/>
              </w:rPr>
              <w:t xml:space="preserve"> </w:t>
            </w:r>
            <w:r>
              <w:t>of</w:t>
            </w:r>
            <w:r>
              <w:rPr>
                <w:spacing w:val="-8"/>
              </w:rPr>
              <w:t xml:space="preserve"> </w:t>
            </w:r>
            <w:r>
              <w:t>acute</w:t>
            </w:r>
            <w:r>
              <w:rPr>
                <w:spacing w:val="-8"/>
              </w:rPr>
              <w:t xml:space="preserve"> </w:t>
            </w:r>
            <w:r>
              <w:t>gastroenteritis</w:t>
            </w:r>
            <w:r>
              <w:rPr>
                <w:spacing w:val="-8"/>
              </w:rPr>
              <w:t xml:space="preserve"> </w:t>
            </w:r>
            <w:r>
              <w:t>for</w:t>
            </w:r>
            <w:r>
              <w:rPr>
                <w:spacing w:val="-9"/>
              </w:rPr>
              <w:t xml:space="preserve"> </w:t>
            </w:r>
            <w:r>
              <w:rPr>
                <w:i/>
              </w:rPr>
              <w:lastRenderedPageBreak/>
              <w:t>Campylobacter</w:t>
            </w:r>
            <w:r w:rsidRPr="00EF189F">
              <w:rPr>
                <w:b/>
                <w:bCs/>
                <w:i/>
                <w:spacing w:val="-9"/>
              </w:rPr>
              <w:t xml:space="preserve"> </w:t>
            </w:r>
            <w:r>
              <w:t xml:space="preserve">(Guillain–Barré syndrome, reactive arthritis, irritable bowel syndrome) and </w:t>
            </w:r>
            <w:r>
              <w:rPr>
                <w:i/>
              </w:rPr>
              <w:t xml:space="preserve">Salmonella </w:t>
            </w:r>
            <w:r>
              <w:t>(reactive arthritis, irritable bowel syndrome).</w:t>
            </w:r>
          </w:p>
          <w:p w14:paraId="0D3FB2B6" w14:textId="77777777" w:rsidR="00063CB8" w:rsidRDefault="00063CB8" w:rsidP="00496A0C">
            <w:pPr>
              <w:spacing w:line="252" w:lineRule="auto"/>
              <w:ind w:right="691"/>
              <w:rPr>
                <w:color w:val="006385"/>
                <w:szCs w:val="20"/>
              </w:rPr>
            </w:pPr>
          </w:p>
        </w:tc>
        <w:tc>
          <w:tcPr>
            <w:tcW w:w="6670" w:type="dxa"/>
          </w:tcPr>
          <w:p w14:paraId="5FB7B01B" w14:textId="54129268" w:rsidR="00063CB8" w:rsidRDefault="00161C5D" w:rsidP="00496A0C">
            <w:pPr>
              <w:spacing w:line="252" w:lineRule="auto"/>
              <w:ind w:right="691"/>
              <w:rPr>
                <w:color w:val="auto"/>
                <w:szCs w:val="20"/>
              </w:rPr>
            </w:pPr>
            <w:r w:rsidRPr="005452AC">
              <w:rPr>
                <w:b/>
                <w:bCs/>
                <w:szCs w:val="20"/>
              </w:rPr>
              <w:lastRenderedPageBreak/>
              <w:t>[</w:t>
            </w:r>
            <w:r w:rsidRPr="005452AC">
              <w:rPr>
                <w:b/>
                <w:bCs/>
                <w:i/>
                <w:iCs/>
                <w:szCs w:val="20"/>
              </w:rPr>
              <w:t>unchanged text omitted</w:t>
            </w:r>
            <w:r w:rsidRPr="005452AC">
              <w:rPr>
                <w:b/>
                <w:bCs/>
                <w:szCs w:val="20"/>
              </w:rPr>
              <w:t>]</w:t>
            </w:r>
            <w:r>
              <w:rPr>
                <w:szCs w:val="20"/>
              </w:rPr>
              <w:t xml:space="preserve"> </w:t>
            </w:r>
          </w:p>
          <w:p w14:paraId="24EBDA4C" w14:textId="77777777" w:rsidR="00063CB8" w:rsidRDefault="00063CB8" w:rsidP="00496A0C">
            <w:pPr>
              <w:pStyle w:val="BodyText"/>
              <w:spacing w:before="182" w:line="252" w:lineRule="auto"/>
              <w:ind w:right="145"/>
            </w:pPr>
            <w:r>
              <w:t>DALY/case estimates incorporate the contribution of</w:t>
            </w:r>
            <w:r>
              <w:rPr>
                <w:spacing w:val="-8"/>
              </w:rPr>
              <w:t xml:space="preserve"> </w:t>
            </w:r>
            <w:r>
              <w:t>the</w:t>
            </w:r>
            <w:r>
              <w:rPr>
                <w:spacing w:val="-8"/>
              </w:rPr>
              <w:t xml:space="preserve"> </w:t>
            </w:r>
            <w:r>
              <w:t>long-term</w:t>
            </w:r>
            <w:r>
              <w:rPr>
                <w:spacing w:val="-8"/>
              </w:rPr>
              <w:t xml:space="preserve"> </w:t>
            </w:r>
            <w:r>
              <w:t>consequences</w:t>
            </w:r>
            <w:r>
              <w:rPr>
                <w:spacing w:val="-8"/>
              </w:rPr>
              <w:t xml:space="preserve"> </w:t>
            </w:r>
            <w:r>
              <w:t>of</w:t>
            </w:r>
            <w:r>
              <w:rPr>
                <w:spacing w:val="-8"/>
              </w:rPr>
              <w:t xml:space="preserve"> </w:t>
            </w:r>
            <w:r>
              <w:t>acute</w:t>
            </w:r>
            <w:r>
              <w:rPr>
                <w:spacing w:val="-8"/>
              </w:rPr>
              <w:t xml:space="preserve"> </w:t>
            </w:r>
            <w:r>
              <w:t>gastroenteritis</w:t>
            </w:r>
            <w:r>
              <w:rPr>
                <w:spacing w:val="-8"/>
              </w:rPr>
              <w:t xml:space="preserve"> </w:t>
            </w:r>
            <w:r>
              <w:t>for</w:t>
            </w:r>
            <w:r>
              <w:rPr>
                <w:spacing w:val="-9"/>
              </w:rPr>
              <w:t xml:space="preserve"> </w:t>
            </w:r>
            <w:r>
              <w:rPr>
                <w:i/>
              </w:rPr>
              <w:t>Campylobacter</w:t>
            </w:r>
            <w:r>
              <w:rPr>
                <w:i/>
                <w:spacing w:val="-9"/>
              </w:rPr>
              <w:t xml:space="preserve"> </w:t>
            </w:r>
            <w:r w:rsidRPr="00EF189F">
              <w:rPr>
                <w:b/>
                <w:bCs/>
                <w:i/>
                <w:spacing w:val="-9"/>
                <w:highlight w:val="yellow"/>
              </w:rPr>
              <w:lastRenderedPageBreak/>
              <w:t>jejuni</w:t>
            </w:r>
            <w:r w:rsidRPr="00EF189F">
              <w:rPr>
                <w:b/>
                <w:bCs/>
                <w:i/>
                <w:spacing w:val="-9"/>
              </w:rPr>
              <w:t xml:space="preserve"> </w:t>
            </w:r>
            <w:r>
              <w:t xml:space="preserve">(Guillain–Barré syndrome, reactive arthritis, irritable bowel syndrome) and </w:t>
            </w:r>
            <w:r>
              <w:rPr>
                <w:i/>
              </w:rPr>
              <w:t xml:space="preserve">Salmonella </w:t>
            </w:r>
            <w:r>
              <w:t>(reactive arthritis, irritable bowel syndrome).</w:t>
            </w:r>
          </w:p>
          <w:p w14:paraId="07224AF6" w14:textId="77777777" w:rsidR="00063CB8" w:rsidRPr="002A1601" w:rsidRDefault="00063CB8" w:rsidP="00496A0C">
            <w:pPr>
              <w:spacing w:line="252" w:lineRule="auto"/>
              <w:ind w:left="142" w:right="691"/>
              <w:rPr>
                <w:color w:val="006385"/>
                <w:szCs w:val="20"/>
              </w:rPr>
            </w:pPr>
          </w:p>
        </w:tc>
      </w:tr>
      <w:tr w:rsidR="00063CB8" w:rsidRPr="002B5BCB" w14:paraId="23CF17A1" w14:textId="77777777" w:rsidTr="5F7A3D59">
        <w:tc>
          <w:tcPr>
            <w:tcW w:w="600" w:type="dxa"/>
          </w:tcPr>
          <w:p w14:paraId="79FF8469" w14:textId="77777777" w:rsidR="00063CB8" w:rsidRPr="002B5BCB" w:rsidRDefault="00063CB8" w:rsidP="00496A0C">
            <w:pPr>
              <w:rPr>
                <w:color w:val="auto"/>
                <w:szCs w:val="20"/>
              </w:rPr>
            </w:pPr>
            <w:r>
              <w:rPr>
                <w:color w:val="auto"/>
                <w:szCs w:val="20"/>
              </w:rPr>
              <w:lastRenderedPageBreak/>
              <w:t>10</w:t>
            </w:r>
          </w:p>
        </w:tc>
        <w:tc>
          <w:tcPr>
            <w:tcW w:w="2705" w:type="dxa"/>
          </w:tcPr>
          <w:p w14:paraId="7AB92EE6" w14:textId="426BE382" w:rsidR="00063CB8" w:rsidRDefault="00CB64D5" w:rsidP="00496A0C">
            <w:pPr>
              <w:rPr>
                <w:b/>
                <w:bCs/>
                <w:spacing w:val="-4"/>
              </w:rPr>
            </w:pPr>
            <w:r>
              <w:rPr>
                <w:bCs/>
                <w:spacing w:val="-4"/>
              </w:rPr>
              <w:t xml:space="preserve">Visit </w:t>
            </w:r>
            <w:r w:rsidR="00063CB8" w:rsidRPr="00CB64D5">
              <w:rPr>
                <w:bCs/>
                <w:spacing w:val="-4"/>
              </w:rPr>
              <w:t>A3.11 Interpretation of calculated LRVs for practical treatment guidance</w:t>
            </w:r>
            <w:r>
              <w:t xml:space="preserve">, </w:t>
            </w:r>
            <w:hyperlink r:id="rId56" w:anchor="table-a3-9" w:history="1">
              <w:r w:rsidR="00063CB8" w:rsidRPr="00703763">
                <w:rPr>
                  <w:rStyle w:val="Hyperlink"/>
                  <w:rFonts w:eastAsiaTheme="minorEastAsia" w:cs="Times New Roman"/>
                  <w:bCs/>
                  <w:spacing w:val="-4"/>
                  <w:lang w:eastAsia="en-AU"/>
                </w:rPr>
                <w:t>Table A3.9 Recommended LRVs by source water category (also see Chapter 5 Table 5.5)</w:t>
              </w:r>
            </w:hyperlink>
            <w:r>
              <w:t xml:space="preserve"> of the Guidelines</w:t>
            </w:r>
          </w:p>
          <w:p w14:paraId="2D493926" w14:textId="77777777" w:rsidR="00063CB8" w:rsidRDefault="00063CB8" w:rsidP="00496A0C">
            <w:pPr>
              <w:rPr>
                <w:b/>
                <w:bCs/>
                <w:spacing w:val="-4"/>
              </w:rPr>
            </w:pPr>
          </w:p>
          <w:p w14:paraId="6D222990" w14:textId="77777777" w:rsidR="00063CB8" w:rsidRDefault="00063CB8" w:rsidP="00496A0C">
            <w:pPr>
              <w:rPr>
                <w:b/>
                <w:bCs/>
                <w:spacing w:val="-4"/>
              </w:rPr>
            </w:pPr>
            <w:r w:rsidRPr="00E048F9">
              <w:rPr>
                <w:b/>
                <w:bCs/>
                <w:color w:val="auto"/>
                <w:szCs w:val="20"/>
              </w:rPr>
              <w:t>(</w:t>
            </w:r>
            <w:r>
              <w:rPr>
                <w:b/>
                <w:bCs/>
                <w:color w:val="auto"/>
                <w:szCs w:val="20"/>
              </w:rPr>
              <w:t>p</w:t>
            </w:r>
            <w:r w:rsidRPr="00E048F9">
              <w:rPr>
                <w:b/>
                <w:bCs/>
                <w:color w:val="auto"/>
                <w:szCs w:val="20"/>
              </w:rPr>
              <w:t>12</w:t>
            </w:r>
            <w:r>
              <w:rPr>
                <w:b/>
                <w:bCs/>
                <w:color w:val="auto"/>
                <w:szCs w:val="20"/>
              </w:rPr>
              <w:t>13</w:t>
            </w:r>
            <w:r w:rsidRPr="00E048F9">
              <w:rPr>
                <w:b/>
                <w:bCs/>
                <w:color w:val="auto"/>
                <w:szCs w:val="20"/>
              </w:rPr>
              <w:t xml:space="preserve"> in PDF)</w:t>
            </w:r>
          </w:p>
        </w:tc>
        <w:tc>
          <w:tcPr>
            <w:tcW w:w="6180" w:type="dxa"/>
          </w:tcPr>
          <w:p w14:paraId="52A17372" w14:textId="6D08B2B3" w:rsidR="00063CB8" w:rsidRPr="00F73F6A" w:rsidRDefault="004360B4" w:rsidP="00496A0C">
            <w:pPr>
              <w:spacing w:line="252" w:lineRule="auto"/>
              <w:ind w:right="691"/>
              <w:rPr>
                <w:i/>
                <w:iCs/>
                <w:color w:val="auto"/>
                <w:szCs w:val="20"/>
              </w:rPr>
            </w:pPr>
            <w:r w:rsidRPr="00F73F6A">
              <w:rPr>
                <w:i/>
                <w:iCs/>
                <w:color w:val="auto"/>
                <w:szCs w:val="20"/>
              </w:rPr>
              <w:t>[</w:t>
            </w:r>
            <w:r w:rsidR="00D33211" w:rsidRPr="00F73F6A">
              <w:rPr>
                <w:i/>
                <w:iCs/>
                <w:color w:val="auto"/>
                <w:szCs w:val="20"/>
              </w:rPr>
              <w:t>Fourth column, first row]</w:t>
            </w:r>
          </w:p>
          <w:p w14:paraId="3482302F" w14:textId="59E12334" w:rsidR="00D33211" w:rsidRDefault="00B16986" w:rsidP="00496A0C">
            <w:pPr>
              <w:spacing w:line="252" w:lineRule="auto"/>
              <w:ind w:right="691"/>
              <w:rPr>
                <w:rFonts w:ascii="Cambria Math" w:hAnsi="Cambria Math" w:cs="Cambria Math"/>
                <w:color w:val="auto"/>
                <w:szCs w:val="20"/>
              </w:rPr>
            </w:pPr>
            <w:r w:rsidRPr="00B16986">
              <w:rPr>
                <w:color w:val="auto"/>
                <w:szCs w:val="20"/>
              </w:rPr>
              <w:t>LRV target to achieve 1 µDALY per person per year - Protozoa</w:t>
            </w:r>
            <w:r w:rsidRPr="00B16986">
              <w:rPr>
                <w:rFonts w:ascii="Cambria Math" w:hAnsi="Cambria Math" w:cs="Cambria Math"/>
                <w:color w:val="auto"/>
                <w:szCs w:val="20"/>
              </w:rPr>
              <w:t>⁽</w:t>
            </w:r>
            <w:r w:rsidRPr="00B16986">
              <w:rPr>
                <w:rFonts w:cs="Gotham Book"/>
                <w:color w:val="auto"/>
                <w:szCs w:val="20"/>
              </w:rPr>
              <w:t>²</w:t>
            </w:r>
            <w:r w:rsidRPr="00B16986">
              <w:rPr>
                <w:rFonts w:ascii="Cambria Math" w:hAnsi="Cambria Math" w:cs="Cambria Math"/>
                <w:color w:val="auto"/>
                <w:szCs w:val="20"/>
              </w:rPr>
              <w:t>⁾</w:t>
            </w:r>
          </w:p>
          <w:p w14:paraId="239B26D3" w14:textId="77777777" w:rsidR="005D7AFF" w:rsidRPr="00B16986" w:rsidRDefault="005D7AFF" w:rsidP="00496A0C">
            <w:pPr>
              <w:spacing w:line="252" w:lineRule="auto"/>
              <w:ind w:right="691"/>
              <w:rPr>
                <w:color w:val="auto"/>
                <w:szCs w:val="20"/>
              </w:rPr>
            </w:pPr>
          </w:p>
          <w:p w14:paraId="31FE5394" w14:textId="77777777" w:rsidR="00063CB8" w:rsidRPr="00C34B4C" w:rsidRDefault="00063CB8" w:rsidP="00496A0C">
            <w:pPr>
              <w:spacing w:before="38" w:line="256" w:lineRule="auto"/>
              <w:ind w:left="167" w:right="119" w:hanging="160"/>
              <w:rPr>
                <w:sz w:val="18"/>
              </w:rPr>
            </w:pPr>
            <w:r w:rsidRPr="00C34B4C">
              <w:rPr>
                <w:position w:val="5"/>
                <w:sz w:val="18"/>
              </w:rPr>
              <w:t>(3)</w:t>
            </w:r>
            <w:r w:rsidRPr="00C34B4C">
              <w:rPr>
                <w:spacing w:val="9"/>
                <w:position w:val="5"/>
                <w:sz w:val="18"/>
              </w:rPr>
              <w:t xml:space="preserve"> </w:t>
            </w:r>
            <w:r w:rsidRPr="00C34B4C">
              <w:rPr>
                <w:sz w:val="18"/>
              </w:rPr>
              <w:t>The</w:t>
            </w:r>
            <w:r w:rsidRPr="00C34B4C">
              <w:rPr>
                <w:spacing w:val="-9"/>
                <w:sz w:val="18"/>
              </w:rPr>
              <w:t xml:space="preserve"> </w:t>
            </w:r>
            <w:r w:rsidRPr="00C34B4C">
              <w:rPr>
                <w:sz w:val="18"/>
              </w:rPr>
              <w:t>LRV</w:t>
            </w:r>
            <w:r w:rsidRPr="00C34B4C">
              <w:rPr>
                <w:spacing w:val="-9"/>
                <w:sz w:val="18"/>
              </w:rPr>
              <w:t xml:space="preserve"> </w:t>
            </w:r>
            <w:r w:rsidRPr="00C34B4C">
              <w:rPr>
                <w:sz w:val="18"/>
              </w:rPr>
              <w:t>was</w:t>
            </w:r>
            <w:r w:rsidRPr="00C34B4C">
              <w:rPr>
                <w:spacing w:val="-9"/>
                <w:sz w:val="18"/>
              </w:rPr>
              <w:t xml:space="preserve"> </w:t>
            </w:r>
            <w:r w:rsidRPr="00C34B4C">
              <w:rPr>
                <w:sz w:val="18"/>
              </w:rPr>
              <w:t>based</w:t>
            </w:r>
            <w:r w:rsidRPr="00C34B4C">
              <w:rPr>
                <w:spacing w:val="-9"/>
                <w:sz w:val="18"/>
              </w:rPr>
              <w:t xml:space="preserve"> </w:t>
            </w:r>
            <w:r w:rsidRPr="00C34B4C">
              <w:rPr>
                <w:sz w:val="18"/>
              </w:rPr>
              <w:t>on</w:t>
            </w:r>
            <w:r w:rsidRPr="00C34B4C">
              <w:rPr>
                <w:spacing w:val="-9"/>
                <w:sz w:val="18"/>
              </w:rPr>
              <w:t xml:space="preserve"> </w:t>
            </w:r>
            <w:r w:rsidRPr="00C34B4C">
              <w:rPr>
                <w:sz w:val="18"/>
              </w:rPr>
              <w:t>the</w:t>
            </w:r>
            <w:r w:rsidRPr="00C34B4C">
              <w:rPr>
                <w:spacing w:val="-9"/>
                <w:sz w:val="18"/>
              </w:rPr>
              <w:t xml:space="preserve"> </w:t>
            </w:r>
            <w:r w:rsidRPr="00C34B4C">
              <w:rPr>
                <w:sz w:val="18"/>
              </w:rPr>
              <w:t>ratio</w:t>
            </w:r>
            <w:r w:rsidRPr="00C34B4C">
              <w:rPr>
                <w:spacing w:val="-9"/>
                <w:sz w:val="18"/>
              </w:rPr>
              <w:t xml:space="preserve"> </w:t>
            </w:r>
            <w:r w:rsidRPr="00C34B4C">
              <w:rPr>
                <w:sz w:val="18"/>
              </w:rPr>
              <w:t>between</w:t>
            </w:r>
            <w:r w:rsidRPr="00C34B4C">
              <w:rPr>
                <w:spacing w:val="-9"/>
                <w:sz w:val="18"/>
              </w:rPr>
              <w:t xml:space="preserve"> </w:t>
            </w:r>
            <w:r w:rsidRPr="00C34B4C">
              <w:rPr>
                <w:sz w:val="18"/>
              </w:rPr>
              <w:t>protozoa</w:t>
            </w:r>
            <w:r w:rsidRPr="00C34B4C">
              <w:rPr>
                <w:spacing w:val="-9"/>
                <w:sz w:val="18"/>
              </w:rPr>
              <w:t xml:space="preserve"> </w:t>
            </w:r>
            <w:r w:rsidRPr="00C34B4C">
              <w:rPr>
                <w:sz w:val="18"/>
              </w:rPr>
              <w:t>concentration</w:t>
            </w:r>
            <w:r w:rsidRPr="00C34B4C">
              <w:rPr>
                <w:spacing w:val="-9"/>
                <w:sz w:val="18"/>
              </w:rPr>
              <w:t xml:space="preserve"> </w:t>
            </w:r>
            <w:r w:rsidRPr="00C34B4C">
              <w:rPr>
                <w:sz w:val="18"/>
              </w:rPr>
              <w:t>and</w:t>
            </w:r>
            <w:r w:rsidRPr="00C34B4C">
              <w:rPr>
                <w:spacing w:val="-9"/>
                <w:sz w:val="18"/>
              </w:rPr>
              <w:t xml:space="preserve"> </w:t>
            </w:r>
            <w:r w:rsidRPr="00C34B4C">
              <w:rPr>
                <w:sz w:val="18"/>
              </w:rPr>
              <w:t>the</w:t>
            </w:r>
            <w:r w:rsidRPr="00C34B4C">
              <w:rPr>
                <w:spacing w:val="-9"/>
                <w:sz w:val="18"/>
              </w:rPr>
              <w:t xml:space="preserve"> </w:t>
            </w:r>
            <w:r w:rsidRPr="00C34B4C">
              <w:rPr>
                <w:sz w:val="18"/>
              </w:rPr>
              <w:t>adenovirus</w:t>
            </w:r>
            <w:r w:rsidRPr="00C34B4C">
              <w:rPr>
                <w:spacing w:val="-9"/>
                <w:sz w:val="18"/>
              </w:rPr>
              <w:t xml:space="preserve"> </w:t>
            </w:r>
            <w:r w:rsidRPr="00C34B4C">
              <w:rPr>
                <w:sz w:val="18"/>
              </w:rPr>
              <w:t>concentration</w:t>
            </w:r>
            <w:r w:rsidRPr="00C34B4C">
              <w:rPr>
                <w:spacing w:val="-9"/>
                <w:sz w:val="18"/>
              </w:rPr>
              <w:t xml:space="preserve"> </w:t>
            </w:r>
            <w:r w:rsidRPr="00C34B4C">
              <w:rPr>
                <w:sz w:val="18"/>
              </w:rPr>
              <w:t>(MPNIU/L)</w:t>
            </w:r>
            <w:r w:rsidRPr="00C34B4C">
              <w:rPr>
                <w:spacing w:val="-9"/>
                <w:sz w:val="18"/>
              </w:rPr>
              <w:t xml:space="preserve"> </w:t>
            </w:r>
            <w:r w:rsidRPr="00C34B4C">
              <w:rPr>
                <w:sz w:val="18"/>
              </w:rPr>
              <w:t>found</w:t>
            </w:r>
            <w:r w:rsidRPr="00C34B4C">
              <w:rPr>
                <w:spacing w:val="-9"/>
                <w:sz w:val="18"/>
              </w:rPr>
              <w:t xml:space="preserve"> </w:t>
            </w:r>
            <w:r w:rsidRPr="00C34B4C">
              <w:rPr>
                <w:sz w:val="18"/>
              </w:rPr>
              <w:t>in</w:t>
            </w:r>
            <w:r w:rsidRPr="00C34B4C">
              <w:rPr>
                <w:spacing w:val="-9"/>
                <w:sz w:val="18"/>
              </w:rPr>
              <w:t xml:space="preserve"> </w:t>
            </w:r>
            <w:r w:rsidRPr="00C34B4C">
              <w:rPr>
                <w:sz w:val="18"/>
              </w:rPr>
              <w:t>sewage (viruses</w:t>
            </w:r>
            <w:r w:rsidRPr="00C34B4C">
              <w:rPr>
                <w:spacing w:val="-9"/>
                <w:sz w:val="18"/>
              </w:rPr>
              <w:t xml:space="preserve"> </w:t>
            </w:r>
            <w:r w:rsidRPr="00C34B4C">
              <w:rPr>
                <w:sz w:val="18"/>
              </w:rPr>
              <w:t>being</w:t>
            </w:r>
            <w:r w:rsidRPr="00C34B4C">
              <w:rPr>
                <w:spacing w:val="-9"/>
                <w:sz w:val="18"/>
              </w:rPr>
              <w:t xml:space="preserve"> </w:t>
            </w:r>
            <w:r w:rsidRPr="00C34B4C">
              <w:rPr>
                <w:sz w:val="18"/>
              </w:rPr>
              <w:t>present</w:t>
            </w:r>
            <w:r w:rsidRPr="00C34B4C">
              <w:rPr>
                <w:spacing w:val="-9"/>
                <w:sz w:val="18"/>
              </w:rPr>
              <w:t xml:space="preserve"> </w:t>
            </w:r>
            <w:r w:rsidRPr="00C34B4C">
              <w:rPr>
                <w:sz w:val="18"/>
              </w:rPr>
              <w:t>at</w:t>
            </w:r>
            <w:r w:rsidRPr="00C34B4C">
              <w:rPr>
                <w:spacing w:val="-9"/>
                <w:sz w:val="18"/>
              </w:rPr>
              <w:t xml:space="preserve"> </w:t>
            </w:r>
            <w:r w:rsidRPr="00C34B4C">
              <w:rPr>
                <w:sz w:val="18"/>
              </w:rPr>
              <w:t>approximately</w:t>
            </w:r>
            <w:r w:rsidRPr="00C34B4C">
              <w:rPr>
                <w:spacing w:val="-9"/>
                <w:sz w:val="18"/>
              </w:rPr>
              <w:t xml:space="preserve"> </w:t>
            </w:r>
            <w:r w:rsidRPr="00C34B4C">
              <w:rPr>
                <w:sz w:val="18"/>
              </w:rPr>
              <w:t>0.5</w:t>
            </w:r>
            <w:r w:rsidRPr="00C34B4C">
              <w:rPr>
                <w:spacing w:val="-9"/>
                <w:sz w:val="18"/>
              </w:rPr>
              <w:t xml:space="preserve"> </w:t>
            </w:r>
            <w:r w:rsidRPr="00C34B4C">
              <w:rPr>
                <w:sz w:val="18"/>
              </w:rPr>
              <w:t>log</w:t>
            </w:r>
            <w:r w:rsidRPr="00C34B4C">
              <w:rPr>
                <w:spacing w:val="-9"/>
                <w:sz w:val="18"/>
              </w:rPr>
              <w:t xml:space="preserve"> </w:t>
            </w:r>
            <w:r w:rsidRPr="00C34B4C">
              <w:rPr>
                <w:sz w:val="18"/>
              </w:rPr>
              <w:t>higher</w:t>
            </w:r>
            <w:r w:rsidRPr="00C34B4C">
              <w:rPr>
                <w:spacing w:val="-9"/>
                <w:sz w:val="18"/>
              </w:rPr>
              <w:t xml:space="preserve"> </w:t>
            </w:r>
            <w:r w:rsidRPr="00C34B4C">
              <w:rPr>
                <w:sz w:val="18"/>
              </w:rPr>
              <w:t>concentrations</w:t>
            </w:r>
            <w:r w:rsidRPr="00C34B4C">
              <w:rPr>
                <w:spacing w:val="-9"/>
                <w:sz w:val="18"/>
              </w:rPr>
              <w:t xml:space="preserve"> </w:t>
            </w:r>
            <w:r w:rsidRPr="00C34B4C">
              <w:rPr>
                <w:sz w:val="18"/>
              </w:rPr>
              <w:t>than</w:t>
            </w:r>
            <w:r w:rsidRPr="00C34B4C">
              <w:rPr>
                <w:spacing w:val="-9"/>
                <w:sz w:val="18"/>
              </w:rPr>
              <w:t xml:space="preserve"> </w:t>
            </w:r>
            <w:r w:rsidRPr="00C34B4C">
              <w:rPr>
                <w:sz w:val="18"/>
              </w:rPr>
              <w:t>protozoa</w:t>
            </w:r>
            <w:r w:rsidRPr="00C34B4C">
              <w:rPr>
                <w:spacing w:val="-9"/>
                <w:sz w:val="18"/>
              </w:rPr>
              <w:t xml:space="preserve"> </w:t>
            </w:r>
            <w:r w:rsidRPr="00C34B4C">
              <w:rPr>
                <w:sz w:val="18"/>
              </w:rPr>
              <w:t>as</w:t>
            </w:r>
            <w:r w:rsidRPr="00C34B4C">
              <w:rPr>
                <w:spacing w:val="-9"/>
                <w:sz w:val="18"/>
              </w:rPr>
              <w:t xml:space="preserve"> </w:t>
            </w:r>
            <w:r w:rsidRPr="00C34B4C">
              <w:rPr>
                <w:sz w:val="18"/>
              </w:rPr>
              <w:t>shown</w:t>
            </w:r>
            <w:r w:rsidRPr="00C34B4C">
              <w:rPr>
                <w:spacing w:val="-9"/>
                <w:sz w:val="18"/>
              </w:rPr>
              <w:t xml:space="preserve"> </w:t>
            </w:r>
            <w:r w:rsidRPr="00C34B4C">
              <w:rPr>
                <w:sz w:val="18"/>
              </w:rPr>
              <w:t>in</w:t>
            </w:r>
            <w:r w:rsidRPr="00C34B4C">
              <w:rPr>
                <w:spacing w:val="-9"/>
                <w:sz w:val="18"/>
              </w:rPr>
              <w:t xml:space="preserve"> </w:t>
            </w:r>
            <w:r w:rsidRPr="00C34B4C">
              <w:rPr>
                <w:sz w:val="18"/>
              </w:rPr>
              <w:t>Table</w:t>
            </w:r>
            <w:r w:rsidRPr="00C34B4C">
              <w:rPr>
                <w:spacing w:val="-9"/>
                <w:sz w:val="18"/>
              </w:rPr>
              <w:t xml:space="preserve"> </w:t>
            </w:r>
            <w:r w:rsidRPr="00C34B4C">
              <w:rPr>
                <w:sz w:val="18"/>
              </w:rPr>
              <w:t>A3.3).</w:t>
            </w:r>
            <w:r w:rsidRPr="00C34B4C">
              <w:rPr>
                <w:spacing w:val="-9"/>
                <w:sz w:val="18"/>
              </w:rPr>
              <w:t xml:space="preserve"> </w:t>
            </w:r>
            <w:r w:rsidRPr="00C34B4C">
              <w:rPr>
                <w:sz w:val="18"/>
              </w:rPr>
              <w:t>For</w:t>
            </w:r>
            <w:r w:rsidRPr="00C34B4C">
              <w:rPr>
                <w:spacing w:val="-9"/>
                <w:sz w:val="18"/>
              </w:rPr>
              <w:t xml:space="preserve"> </w:t>
            </w:r>
            <w:r w:rsidRPr="00C34B4C">
              <w:rPr>
                <w:sz w:val="18"/>
              </w:rPr>
              <w:t>Category</w:t>
            </w:r>
            <w:r w:rsidRPr="00C34B4C">
              <w:rPr>
                <w:spacing w:val="-9"/>
                <w:sz w:val="18"/>
              </w:rPr>
              <w:t xml:space="preserve"> </w:t>
            </w:r>
            <w:r w:rsidRPr="00C34B4C">
              <w:rPr>
                <w:sz w:val="18"/>
              </w:rPr>
              <w:t>1 sources</w:t>
            </w:r>
            <w:r w:rsidRPr="00C34B4C">
              <w:rPr>
                <w:spacing w:val="-13"/>
                <w:sz w:val="18"/>
              </w:rPr>
              <w:t xml:space="preserve"> </w:t>
            </w:r>
            <w:r w:rsidRPr="00C34B4C">
              <w:rPr>
                <w:sz w:val="18"/>
              </w:rPr>
              <w:t>which</w:t>
            </w:r>
            <w:r w:rsidRPr="00C34B4C">
              <w:rPr>
                <w:spacing w:val="-10"/>
                <w:sz w:val="18"/>
              </w:rPr>
              <w:t xml:space="preserve"> </w:t>
            </w:r>
            <w:r w:rsidRPr="00C34B4C">
              <w:rPr>
                <w:sz w:val="18"/>
              </w:rPr>
              <w:t>have</w:t>
            </w:r>
            <w:r w:rsidRPr="00C34B4C">
              <w:rPr>
                <w:spacing w:val="-11"/>
                <w:sz w:val="18"/>
              </w:rPr>
              <w:t xml:space="preserve"> </w:t>
            </w:r>
            <w:r w:rsidRPr="00C34B4C">
              <w:rPr>
                <w:sz w:val="18"/>
              </w:rPr>
              <w:t>no</w:t>
            </w:r>
            <w:r w:rsidRPr="00C34B4C">
              <w:rPr>
                <w:spacing w:val="-10"/>
                <w:sz w:val="18"/>
              </w:rPr>
              <w:t xml:space="preserve"> </w:t>
            </w:r>
            <w:r w:rsidRPr="00C34B4C">
              <w:rPr>
                <w:sz w:val="18"/>
              </w:rPr>
              <w:t>humans</w:t>
            </w:r>
            <w:r w:rsidRPr="00C34B4C">
              <w:rPr>
                <w:spacing w:val="-11"/>
                <w:sz w:val="18"/>
              </w:rPr>
              <w:t xml:space="preserve"> </w:t>
            </w:r>
            <w:r w:rsidRPr="00C34B4C">
              <w:rPr>
                <w:sz w:val="18"/>
              </w:rPr>
              <w:t>in</w:t>
            </w:r>
            <w:r w:rsidRPr="00C34B4C">
              <w:rPr>
                <w:spacing w:val="-10"/>
                <w:sz w:val="18"/>
              </w:rPr>
              <w:t xml:space="preserve"> </w:t>
            </w:r>
            <w:r w:rsidRPr="00C34B4C">
              <w:rPr>
                <w:sz w:val="18"/>
              </w:rPr>
              <w:t>the</w:t>
            </w:r>
            <w:r w:rsidRPr="00C34B4C">
              <w:rPr>
                <w:spacing w:val="-11"/>
                <w:sz w:val="18"/>
              </w:rPr>
              <w:t xml:space="preserve"> </w:t>
            </w:r>
            <w:r w:rsidRPr="00C34B4C">
              <w:rPr>
                <w:sz w:val="18"/>
              </w:rPr>
              <w:t>catchment</w:t>
            </w:r>
            <w:r w:rsidRPr="00C34B4C">
              <w:rPr>
                <w:spacing w:val="-10"/>
                <w:sz w:val="18"/>
              </w:rPr>
              <w:t xml:space="preserve"> </w:t>
            </w:r>
            <w:r w:rsidRPr="00C34B4C">
              <w:rPr>
                <w:sz w:val="18"/>
              </w:rPr>
              <w:t>a</w:t>
            </w:r>
            <w:r w:rsidRPr="00C34B4C">
              <w:rPr>
                <w:spacing w:val="-11"/>
                <w:sz w:val="18"/>
              </w:rPr>
              <w:t xml:space="preserve"> </w:t>
            </w:r>
            <w:r w:rsidRPr="00C34B4C">
              <w:rPr>
                <w:sz w:val="18"/>
              </w:rPr>
              <w:t>0</w:t>
            </w:r>
            <w:r w:rsidRPr="00C34B4C">
              <w:rPr>
                <w:spacing w:val="-10"/>
                <w:sz w:val="18"/>
              </w:rPr>
              <w:t xml:space="preserve"> </w:t>
            </w:r>
            <w:r w:rsidRPr="00C34B4C">
              <w:rPr>
                <w:sz w:val="18"/>
              </w:rPr>
              <w:t>log</w:t>
            </w:r>
            <w:r w:rsidRPr="00C34B4C">
              <w:rPr>
                <w:spacing w:val="-11"/>
                <w:sz w:val="18"/>
              </w:rPr>
              <w:t xml:space="preserve"> </w:t>
            </w:r>
            <w:r w:rsidRPr="00C34B4C">
              <w:rPr>
                <w:sz w:val="18"/>
              </w:rPr>
              <w:t>reduction</w:t>
            </w:r>
            <w:r w:rsidRPr="00C34B4C">
              <w:rPr>
                <w:spacing w:val="-10"/>
                <w:sz w:val="18"/>
              </w:rPr>
              <w:t xml:space="preserve"> </w:t>
            </w:r>
            <w:r w:rsidRPr="00C34B4C">
              <w:rPr>
                <w:sz w:val="18"/>
              </w:rPr>
              <w:t>is</w:t>
            </w:r>
            <w:r w:rsidRPr="00C34B4C">
              <w:rPr>
                <w:spacing w:val="-11"/>
                <w:sz w:val="18"/>
              </w:rPr>
              <w:t xml:space="preserve"> </w:t>
            </w:r>
            <w:r w:rsidRPr="00C34B4C">
              <w:rPr>
                <w:sz w:val="18"/>
              </w:rPr>
              <w:t>set</w:t>
            </w:r>
            <w:r w:rsidRPr="00C34B4C">
              <w:rPr>
                <w:spacing w:val="-10"/>
                <w:sz w:val="18"/>
              </w:rPr>
              <w:t xml:space="preserve"> </w:t>
            </w:r>
            <w:r w:rsidRPr="00C34B4C">
              <w:rPr>
                <w:sz w:val="18"/>
              </w:rPr>
              <w:t>as</w:t>
            </w:r>
            <w:r w:rsidRPr="00C34B4C">
              <w:rPr>
                <w:spacing w:val="-11"/>
                <w:sz w:val="18"/>
              </w:rPr>
              <w:t xml:space="preserve"> </w:t>
            </w:r>
            <w:r w:rsidRPr="00C34B4C">
              <w:rPr>
                <w:sz w:val="18"/>
              </w:rPr>
              <w:t>humans</w:t>
            </w:r>
            <w:r w:rsidRPr="00C34B4C">
              <w:rPr>
                <w:spacing w:val="-10"/>
                <w:sz w:val="18"/>
              </w:rPr>
              <w:t xml:space="preserve"> </w:t>
            </w:r>
            <w:r w:rsidRPr="00C34B4C">
              <w:rPr>
                <w:sz w:val="18"/>
              </w:rPr>
              <w:t>are</w:t>
            </w:r>
            <w:r w:rsidRPr="00C34B4C">
              <w:rPr>
                <w:spacing w:val="-11"/>
                <w:sz w:val="18"/>
              </w:rPr>
              <w:t xml:space="preserve"> </w:t>
            </w:r>
            <w:r w:rsidRPr="00C34B4C">
              <w:rPr>
                <w:sz w:val="18"/>
              </w:rPr>
              <w:t>the</w:t>
            </w:r>
            <w:r w:rsidRPr="00C34B4C">
              <w:rPr>
                <w:spacing w:val="-10"/>
                <w:sz w:val="18"/>
              </w:rPr>
              <w:t xml:space="preserve"> </w:t>
            </w:r>
            <w:r w:rsidRPr="00C34B4C">
              <w:rPr>
                <w:sz w:val="18"/>
              </w:rPr>
              <w:t>predominant</w:t>
            </w:r>
            <w:r w:rsidRPr="00C34B4C">
              <w:rPr>
                <w:spacing w:val="-11"/>
                <w:sz w:val="18"/>
              </w:rPr>
              <w:t xml:space="preserve"> </w:t>
            </w:r>
            <w:r w:rsidRPr="00C34B4C">
              <w:rPr>
                <w:sz w:val="18"/>
              </w:rPr>
              <w:t>source</w:t>
            </w:r>
            <w:r w:rsidRPr="00C34B4C">
              <w:rPr>
                <w:spacing w:val="-10"/>
                <w:sz w:val="18"/>
              </w:rPr>
              <w:t xml:space="preserve"> </w:t>
            </w:r>
            <w:r w:rsidRPr="00C34B4C">
              <w:rPr>
                <w:sz w:val="18"/>
              </w:rPr>
              <w:t>of</w:t>
            </w:r>
            <w:r w:rsidRPr="00C34B4C">
              <w:rPr>
                <w:spacing w:val="-11"/>
                <w:sz w:val="18"/>
              </w:rPr>
              <w:t xml:space="preserve"> </w:t>
            </w:r>
            <w:r w:rsidRPr="00C34B4C">
              <w:rPr>
                <w:sz w:val="18"/>
              </w:rPr>
              <w:t>enteric</w:t>
            </w:r>
            <w:r w:rsidRPr="00C34B4C">
              <w:rPr>
                <w:spacing w:val="-10"/>
                <w:sz w:val="18"/>
              </w:rPr>
              <w:t xml:space="preserve"> </w:t>
            </w:r>
            <w:r w:rsidRPr="00C34B4C">
              <w:rPr>
                <w:sz w:val="18"/>
              </w:rPr>
              <w:t>viruses.</w:t>
            </w:r>
          </w:p>
          <w:p w14:paraId="04D92ACA" w14:textId="77777777" w:rsidR="00063CB8" w:rsidRDefault="00063CB8" w:rsidP="00496A0C">
            <w:pPr>
              <w:spacing w:line="252" w:lineRule="auto"/>
              <w:ind w:left="125" w:right="691" w:hanging="125"/>
              <w:rPr>
                <w:color w:val="006385"/>
                <w:szCs w:val="20"/>
              </w:rPr>
            </w:pPr>
            <w:r w:rsidRPr="00C34B4C">
              <w:rPr>
                <w:position w:val="5"/>
                <w:sz w:val="18"/>
              </w:rPr>
              <w:t>(4)</w:t>
            </w:r>
            <w:r w:rsidRPr="00C34B4C">
              <w:rPr>
                <w:spacing w:val="21"/>
                <w:position w:val="5"/>
                <w:sz w:val="18"/>
              </w:rPr>
              <w:t xml:space="preserve"> </w:t>
            </w:r>
            <w:r w:rsidRPr="00C34B4C">
              <w:rPr>
                <w:sz w:val="18"/>
              </w:rPr>
              <w:t>The LRV was based on the ratio between protozoa and bacteria found in sewage (bacteria being present at approximately 0.5</w:t>
            </w:r>
            <w:r w:rsidRPr="00C34B4C">
              <w:rPr>
                <w:spacing w:val="-5"/>
                <w:sz w:val="18"/>
              </w:rPr>
              <w:t xml:space="preserve"> </w:t>
            </w:r>
            <w:r w:rsidRPr="00C34B4C">
              <w:rPr>
                <w:sz w:val="18"/>
              </w:rPr>
              <w:t>log</w:t>
            </w:r>
            <w:r w:rsidRPr="00C34B4C">
              <w:rPr>
                <w:spacing w:val="-5"/>
                <w:sz w:val="18"/>
              </w:rPr>
              <w:t xml:space="preserve"> </w:t>
            </w:r>
            <w:r w:rsidRPr="00C34B4C">
              <w:rPr>
                <w:sz w:val="18"/>
              </w:rPr>
              <w:t>higher</w:t>
            </w:r>
            <w:r w:rsidRPr="00C34B4C">
              <w:rPr>
                <w:spacing w:val="-5"/>
                <w:sz w:val="18"/>
              </w:rPr>
              <w:t xml:space="preserve"> </w:t>
            </w:r>
            <w:r w:rsidRPr="00C34B4C">
              <w:rPr>
                <w:sz w:val="18"/>
              </w:rPr>
              <w:t>concentrations</w:t>
            </w:r>
            <w:r w:rsidRPr="00C34B4C">
              <w:rPr>
                <w:spacing w:val="-5"/>
                <w:sz w:val="18"/>
              </w:rPr>
              <w:t xml:space="preserve"> </w:t>
            </w:r>
            <w:r w:rsidRPr="00C34B4C">
              <w:rPr>
                <w:sz w:val="18"/>
              </w:rPr>
              <w:t>than</w:t>
            </w:r>
            <w:r w:rsidRPr="00C34B4C">
              <w:rPr>
                <w:spacing w:val="-5"/>
                <w:sz w:val="18"/>
              </w:rPr>
              <w:t xml:space="preserve"> </w:t>
            </w:r>
            <w:r w:rsidRPr="00C34B4C">
              <w:rPr>
                <w:sz w:val="18"/>
              </w:rPr>
              <w:t>protozoa</w:t>
            </w:r>
            <w:r w:rsidRPr="00C34B4C">
              <w:rPr>
                <w:spacing w:val="-5"/>
                <w:sz w:val="18"/>
              </w:rPr>
              <w:t xml:space="preserve"> </w:t>
            </w:r>
            <w:r w:rsidRPr="00C34B4C">
              <w:rPr>
                <w:sz w:val="18"/>
              </w:rPr>
              <w:t>as</w:t>
            </w:r>
            <w:r w:rsidRPr="00C34B4C">
              <w:rPr>
                <w:spacing w:val="-5"/>
                <w:sz w:val="18"/>
              </w:rPr>
              <w:t xml:space="preserve"> </w:t>
            </w:r>
            <w:r w:rsidRPr="00C34B4C">
              <w:rPr>
                <w:sz w:val="18"/>
              </w:rPr>
              <w:t>shown</w:t>
            </w:r>
            <w:r w:rsidRPr="00C34B4C">
              <w:rPr>
                <w:spacing w:val="-5"/>
                <w:sz w:val="18"/>
              </w:rPr>
              <w:t xml:space="preserve"> </w:t>
            </w:r>
            <w:r w:rsidRPr="00C34B4C">
              <w:rPr>
                <w:sz w:val="18"/>
              </w:rPr>
              <w:t>in</w:t>
            </w:r>
            <w:r w:rsidRPr="00C34B4C">
              <w:rPr>
                <w:spacing w:val="-5"/>
                <w:sz w:val="18"/>
              </w:rPr>
              <w:t xml:space="preserve"> </w:t>
            </w:r>
            <w:r w:rsidRPr="00C34B4C">
              <w:rPr>
                <w:sz w:val="18"/>
              </w:rPr>
              <w:t>Table</w:t>
            </w:r>
            <w:r w:rsidRPr="00C34B4C">
              <w:rPr>
                <w:spacing w:val="-5"/>
                <w:sz w:val="18"/>
              </w:rPr>
              <w:t xml:space="preserve"> </w:t>
            </w:r>
            <w:r w:rsidRPr="00C34B4C">
              <w:rPr>
                <w:sz w:val="18"/>
              </w:rPr>
              <w:t>A3.3)</w:t>
            </w:r>
            <w:r w:rsidRPr="00C34B4C">
              <w:rPr>
                <w:spacing w:val="-5"/>
                <w:sz w:val="18"/>
              </w:rPr>
              <w:t xml:space="preserve"> </w:t>
            </w:r>
            <w:r w:rsidRPr="00C34B4C">
              <w:rPr>
                <w:sz w:val="18"/>
              </w:rPr>
              <w:t>for</w:t>
            </w:r>
            <w:r w:rsidRPr="00C34B4C">
              <w:rPr>
                <w:spacing w:val="-5"/>
                <w:sz w:val="18"/>
              </w:rPr>
              <w:t xml:space="preserve"> </w:t>
            </w:r>
            <w:r w:rsidRPr="00C34B4C">
              <w:rPr>
                <w:sz w:val="18"/>
              </w:rPr>
              <w:t>Category</w:t>
            </w:r>
            <w:r w:rsidRPr="00C34B4C">
              <w:rPr>
                <w:spacing w:val="-5"/>
                <w:sz w:val="18"/>
              </w:rPr>
              <w:t xml:space="preserve"> </w:t>
            </w:r>
            <w:r w:rsidRPr="00C34B4C">
              <w:rPr>
                <w:sz w:val="18"/>
              </w:rPr>
              <w:t>4</w:t>
            </w:r>
            <w:r w:rsidRPr="00C34B4C">
              <w:rPr>
                <w:spacing w:val="-5"/>
                <w:sz w:val="18"/>
              </w:rPr>
              <w:t xml:space="preserve"> </w:t>
            </w:r>
            <w:r w:rsidRPr="00C34B4C">
              <w:rPr>
                <w:sz w:val="18"/>
              </w:rPr>
              <w:t>sources.</w:t>
            </w:r>
          </w:p>
        </w:tc>
        <w:tc>
          <w:tcPr>
            <w:tcW w:w="6670" w:type="dxa"/>
          </w:tcPr>
          <w:p w14:paraId="25E0DE22" w14:textId="77777777" w:rsidR="005D7AFF" w:rsidRPr="00F73F6A" w:rsidRDefault="005D7AFF" w:rsidP="005D7AFF">
            <w:pPr>
              <w:spacing w:line="252" w:lineRule="auto"/>
              <w:ind w:right="691"/>
              <w:rPr>
                <w:i/>
                <w:iCs/>
                <w:color w:val="auto"/>
                <w:szCs w:val="20"/>
              </w:rPr>
            </w:pPr>
            <w:r w:rsidRPr="00F73F6A">
              <w:rPr>
                <w:i/>
                <w:iCs/>
                <w:color w:val="auto"/>
                <w:szCs w:val="20"/>
              </w:rPr>
              <w:t>[Fourth column, first row]</w:t>
            </w:r>
          </w:p>
          <w:p w14:paraId="3EB67E6A" w14:textId="69FF947A" w:rsidR="005D7AFF" w:rsidRPr="00B16986" w:rsidRDefault="005D7AFF" w:rsidP="005D7AFF">
            <w:pPr>
              <w:spacing w:line="252" w:lineRule="auto"/>
              <w:ind w:right="691"/>
              <w:rPr>
                <w:color w:val="auto"/>
                <w:szCs w:val="20"/>
              </w:rPr>
            </w:pPr>
            <w:r w:rsidRPr="00B16986">
              <w:rPr>
                <w:color w:val="auto"/>
                <w:szCs w:val="20"/>
              </w:rPr>
              <w:t xml:space="preserve">LRV target to achieve 1 µDALY per person per year </w:t>
            </w:r>
            <w:r>
              <w:rPr>
                <w:color w:val="auto"/>
                <w:szCs w:val="20"/>
              </w:rPr>
              <w:t>–</w:t>
            </w:r>
            <w:r w:rsidRPr="00B16986">
              <w:rPr>
                <w:color w:val="auto"/>
                <w:szCs w:val="20"/>
              </w:rPr>
              <w:t xml:space="preserve"> </w:t>
            </w:r>
            <w:r w:rsidRPr="005D7AFF">
              <w:rPr>
                <w:color w:val="auto"/>
                <w:szCs w:val="20"/>
                <w:highlight w:val="yellow"/>
              </w:rPr>
              <w:t>Parasitic p</w:t>
            </w:r>
            <w:r w:rsidRPr="00B16986">
              <w:rPr>
                <w:color w:val="auto"/>
                <w:szCs w:val="20"/>
              </w:rPr>
              <w:t>rotozoa</w:t>
            </w:r>
            <w:r w:rsidRPr="00B16986">
              <w:rPr>
                <w:rFonts w:ascii="Cambria Math" w:hAnsi="Cambria Math" w:cs="Cambria Math"/>
                <w:color w:val="auto"/>
                <w:szCs w:val="20"/>
              </w:rPr>
              <w:t>⁽</w:t>
            </w:r>
            <w:r w:rsidRPr="00B16986">
              <w:rPr>
                <w:rFonts w:cs="Gotham Book"/>
                <w:color w:val="auto"/>
                <w:szCs w:val="20"/>
              </w:rPr>
              <w:t>²</w:t>
            </w:r>
            <w:r w:rsidRPr="00B16986">
              <w:rPr>
                <w:rFonts w:ascii="Cambria Math" w:hAnsi="Cambria Math" w:cs="Cambria Math"/>
                <w:color w:val="auto"/>
                <w:szCs w:val="20"/>
              </w:rPr>
              <w:t>⁾</w:t>
            </w:r>
          </w:p>
          <w:p w14:paraId="1A4B2894" w14:textId="77777777" w:rsidR="00063CB8" w:rsidRDefault="00063CB8" w:rsidP="00496A0C">
            <w:pPr>
              <w:spacing w:line="252" w:lineRule="auto"/>
              <w:ind w:left="142" w:right="691"/>
              <w:rPr>
                <w:color w:val="006385"/>
                <w:szCs w:val="20"/>
              </w:rPr>
            </w:pPr>
          </w:p>
          <w:p w14:paraId="6962340B" w14:textId="77777777" w:rsidR="00063CB8" w:rsidRPr="00C34B4C" w:rsidRDefault="00063CB8" w:rsidP="00496A0C">
            <w:pPr>
              <w:spacing w:before="38" w:line="256" w:lineRule="auto"/>
              <w:ind w:left="167" w:right="119" w:hanging="160"/>
              <w:rPr>
                <w:sz w:val="18"/>
              </w:rPr>
            </w:pPr>
            <w:r w:rsidRPr="00C34B4C">
              <w:rPr>
                <w:position w:val="5"/>
                <w:sz w:val="18"/>
              </w:rPr>
              <w:t>(3)</w:t>
            </w:r>
            <w:r w:rsidRPr="00C34B4C">
              <w:rPr>
                <w:spacing w:val="9"/>
                <w:position w:val="5"/>
                <w:sz w:val="18"/>
              </w:rPr>
              <w:t xml:space="preserve"> </w:t>
            </w:r>
            <w:r w:rsidRPr="00C34B4C">
              <w:rPr>
                <w:sz w:val="18"/>
              </w:rPr>
              <w:t>The</w:t>
            </w:r>
            <w:r w:rsidRPr="00C34B4C">
              <w:rPr>
                <w:spacing w:val="-9"/>
                <w:sz w:val="18"/>
              </w:rPr>
              <w:t xml:space="preserve"> </w:t>
            </w:r>
            <w:r w:rsidRPr="00C34B4C">
              <w:rPr>
                <w:sz w:val="18"/>
              </w:rPr>
              <w:t>LRV</w:t>
            </w:r>
            <w:r w:rsidRPr="00C34B4C">
              <w:rPr>
                <w:spacing w:val="-9"/>
                <w:sz w:val="18"/>
              </w:rPr>
              <w:t xml:space="preserve"> </w:t>
            </w:r>
            <w:r w:rsidRPr="00C34B4C">
              <w:rPr>
                <w:sz w:val="18"/>
              </w:rPr>
              <w:t>was</w:t>
            </w:r>
            <w:r w:rsidRPr="00C34B4C">
              <w:rPr>
                <w:spacing w:val="-9"/>
                <w:sz w:val="18"/>
              </w:rPr>
              <w:t xml:space="preserve"> </w:t>
            </w:r>
            <w:r w:rsidRPr="00C34B4C">
              <w:rPr>
                <w:sz w:val="18"/>
              </w:rPr>
              <w:t>based</w:t>
            </w:r>
            <w:r w:rsidRPr="00C34B4C">
              <w:rPr>
                <w:spacing w:val="-9"/>
                <w:sz w:val="18"/>
              </w:rPr>
              <w:t xml:space="preserve"> </w:t>
            </w:r>
            <w:r w:rsidRPr="00C34B4C">
              <w:rPr>
                <w:sz w:val="18"/>
              </w:rPr>
              <w:t>on</w:t>
            </w:r>
            <w:r w:rsidRPr="00C34B4C">
              <w:rPr>
                <w:spacing w:val="-9"/>
                <w:sz w:val="18"/>
              </w:rPr>
              <w:t xml:space="preserve"> </w:t>
            </w:r>
            <w:r w:rsidRPr="00C34B4C">
              <w:rPr>
                <w:sz w:val="18"/>
              </w:rPr>
              <w:t>the</w:t>
            </w:r>
            <w:r w:rsidRPr="00C34B4C">
              <w:rPr>
                <w:spacing w:val="-9"/>
                <w:sz w:val="18"/>
              </w:rPr>
              <w:t xml:space="preserve"> </w:t>
            </w:r>
            <w:r w:rsidRPr="00C34B4C">
              <w:rPr>
                <w:sz w:val="18"/>
              </w:rPr>
              <w:t>ratio</w:t>
            </w:r>
            <w:r w:rsidRPr="00C34B4C">
              <w:rPr>
                <w:spacing w:val="-9"/>
                <w:sz w:val="18"/>
              </w:rPr>
              <w:t xml:space="preserve"> </w:t>
            </w:r>
            <w:r w:rsidRPr="00C34B4C">
              <w:rPr>
                <w:sz w:val="18"/>
              </w:rPr>
              <w:t>between</w:t>
            </w:r>
            <w:r w:rsidRPr="00C34B4C">
              <w:rPr>
                <w:spacing w:val="-9"/>
                <w:sz w:val="18"/>
              </w:rPr>
              <w:t xml:space="preserve"> </w:t>
            </w:r>
            <w:r w:rsidRPr="00C34B4C">
              <w:rPr>
                <w:b/>
                <w:bCs/>
                <w:spacing w:val="-9"/>
                <w:sz w:val="18"/>
                <w:highlight w:val="yellow"/>
              </w:rPr>
              <w:t>parasitic</w:t>
            </w:r>
            <w:r w:rsidRPr="00C34B4C">
              <w:rPr>
                <w:spacing w:val="-9"/>
                <w:sz w:val="18"/>
              </w:rPr>
              <w:t xml:space="preserve"> </w:t>
            </w:r>
            <w:r w:rsidRPr="00C34B4C">
              <w:rPr>
                <w:sz w:val="18"/>
              </w:rPr>
              <w:t>protozoa</w:t>
            </w:r>
            <w:r w:rsidRPr="00C34B4C">
              <w:rPr>
                <w:spacing w:val="-9"/>
                <w:sz w:val="18"/>
              </w:rPr>
              <w:t xml:space="preserve"> </w:t>
            </w:r>
            <w:r w:rsidRPr="00C34B4C">
              <w:rPr>
                <w:sz w:val="18"/>
              </w:rPr>
              <w:t>concentration</w:t>
            </w:r>
            <w:r w:rsidRPr="00C34B4C">
              <w:rPr>
                <w:spacing w:val="-9"/>
                <w:sz w:val="18"/>
              </w:rPr>
              <w:t xml:space="preserve"> </w:t>
            </w:r>
            <w:r w:rsidRPr="00C34B4C">
              <w:rPr>
                <w:sz w:val="18"/>
              </w:rPr>
              <w:t>and</w:t>
            </w:r>
            <w:r w:rsidRPr="00C34B4C">
              <w:rPr>
                <w:spacing w:val="-9"/>
                <w:sz w:val="18"/>
              </w:rPr>
              <w:t xml:space="preserve"> </w:t>
            </w:r>
            <w:r w:rsidRPr="00C34B4C">
              <w:rPr>
                <w:sz w:val="18"/>
              </w:rPr>
              <w:t>the</w:t>
            </w:r>
            <w:r w:rsidRPr="00C34B4C">
              <w:rPr>
                <w:spacing w:val="-9"/>
                <w:sz w:val="18"/>
              </w:rPr>
              <w:t xml:space="preserve"> </w:t>
            </w:r>
            <w:r w:rsidRPr="00C34B4C">
              <w:rPr>
                <w:b/>
                <w:bCs/>
                <w:spacing w:val="-9"/>
                <w:sz w:val="18"/>
                <w:highlight w:val="yellow"/>
              </w:rPr>
              <w:t>human</w:t>
            </w:r>
            <w:r w:rsidRPr="00C34B4C">
              <w:rPr>
                <w:spacing w:val="-9"/>
                <w:sz w:val="18"/>
              </w:rPr>
              <w:t xml:space="preserve"> </w:t>
            </w:r>
            <w:r w:rsidRPr="00C34B4C">
              <w:rPr>
                <w:sz w:val="18"/>
              </w:rPr>
              <w:t>adenovirus</w:t>
            </w:r>
            <w:r w:rsidRPr="00C34B4C">
              <w:rPr>
                <w:spacing w:val="-9"/>
                <w:sz w:val="18"/>
              </w:rPr>
              <w:t xml:space="preserve"> </w:t>
            </w:r>
            <w:r w:rsidRPr="00C34B4C">
              <w:rPr>
                <w:sz w:val="18"/>
              </w:rPr>
              <w:t>concentration</w:t>
            </w:r>
            <w:r w:rsidRPr="00C34B4C">
              <w:rPr>
                <w:spacing w:val="-9"/>
                <w:sz w:val="18"/>
              </w:rPr>
              <w:t xml:space="preserve"> </w:t>
            </w:r>
            <w:r w:rsidRPr="00C34B4C">
              <w:rPr>
                <w:sz w:val="18"/>
              </w:rPr>
              <w:t>(MPNIU/L)</w:t>
            </w:r>
            <w:r w:rsidRPr="00C34B4C">
              <w:rPr>
                <w:spacing w:val="-9"/>
                <w:sz w:val="18"/>
              </w:rPr>
              <w:t xml:space="preserve"> </w:t>
            </w:r>
            <w:r w:rsidRPr="00C34B4C">
              <w:rPr>
                <w:sz w:val="18"/>
              </w:rPr>
              <w:t>found</w:t>
            </w:r>
            <w:r w:rsidRPr="00C34B4C">
              <w:rPr>
                <w:spacing w:val="-9"/>
                <w:sz w:val="18"/>
              </w:rPr>
              <w:t xml:space="preserve"> </w:t>
            </w:r>
            <w:r w:rsidRPr="00C34B4C">
              <w:rPr>
                <w:sz w:val="18"/>
              </w:rPr>
              <w:t>in</w:t>
            </w:r>
            <w:r w:rsidRPr="00C34B4C">
              <w:rPr>
                <w:spacing w:val="-9"/>
                <w:sz w:val="18"/>
              </w:rPr>
              <w:t xml:space="preserve"> </w:t>
            </w:r>
            <w:r w:rsidRPr="00C34B4C">
              <w:rPr>
                <w:sz w:val="18"/>
              </w:rPr>
              <w:t>sewage (viruses</w:t>
            </w:r>
            <w:r w:rsidRPr="00C34B4C">
              <w:rPr>
                <w:spacing w:val="-9"/>
                <w:sz w:val="18"/>
              </w:rPr>
              <w:t xml:space="preserve"> </w:t>
            </w:r>
            <w:r w:rsidRPr="00C34B4C">
              <w:rPr>
                <w:sz w:val="18"/>
              </w:rPr>
              <w:t>being</w:t>
            </w:r>
            <w:r w:rsidRPr="00C34B4C">
              <w:rPr>
                <w:spacing w:val="-9"/>
                <w:sz w:val="18"/>
              </w:rPr>
              <w:t xml:space="preserve"> </w:t>
            </w:r>
            <w:r w:rsidRPr="00C34B4C">
              <w:rPr>
                <w:sz w:val="18"/>
              </w:rPr>
              <w:t>present</w:t>
            </w:r>
            <w:r w:rsidRPr="00C34B4C">
              <w:rPr>
                <w:spacing w:val="-9"/>
                <w:sz w:val="18"/>
              </w:rPr>
              <w:t xml:space="preserve"> </w:t>
            </w:r>
            <w:r w:rsidRPr="00C34B4C">
              <w:rPr>
                <w:sz w:val="18"/>
              </w:rPr>
              <w:t>at</w:t>
            </w:r>
            <w:r w:rsidRPr="00C34B4C">
              <w:rPr>
                <w:spacing w:val="-9"/>
                <w:sz w:val="18"/>
              </w:rPr>
              <w:t xml:space="preserve"> </w:t>
            </w:r>
            <w:r w:rsidRPr="00C34B4C">
              <w:rPr>
                <w:sz w:val="18"/>
              </w:rPr>
              <w:t>approximately</w:t>
            </w:r>
            <w:r w:rsidRPr="00C34B4C">
              <w:rPr>
                <w:spacing w:val="-9"/>
                <w:sz w:val="18"/>
              </w:rPr>
              <w:t xml:space="preserve"> </w:t>
            </w:r>
            <w:r w:rsidRPr="00C34B4C">
              <w:rPr>
                <w:sz w:val="18"/>
              </w:rPr>
              <w:t>0.5</w:t>
            </w:r>
            <w:r w:rsidRPr="00C34B4C">
              <w:rPr>
                <w:spacing w:val="-9"/>
                <w:sz w:val="18"/>
              </w:rPr>
              <w:t xml:space="preserve"> </w:t>
            </w:r>
            <w:r w:rsidRPr="00C34B4C">
              <w:rPr>
                <w:sz w:val="18"/>
              </w:rPr>
              <w:t>log</w:t>
            </w:r>
            <w:r w:rsidRPr="00C34B4C">
              <w:rPr>
                <w:spacing w:val="-9"/>
                <w:sz w:val="18"/>
              </w:rPr>
              <w:t xml:space="preserve"> </w:t>
            </w:r>
            <w:r w:rsidRPr="00C34B4C">
              <w:rPr>
                <w:sz w:val="18"/>
              </w:rPr>
              <w:t>higher</w:t>
            </w:r>
            <w:r w:rsidRPr="00C34B4C">
              <w:rPr>
                <w:spacing w:val="-9"/>
                <w:sz w:val="18"/>
              </w:rPr>
              <w:t xml:space="preserve"> </w:t>
            </w:r>
            <w:r w:rsidRPr="00C34B4C">
              <w:rPr>
                <w:sz w:val="18"/>
              </w:rPr>
              <w:t>concentrations</w:t>
            </w:r>
            <w:r w:rsidRPr="00C34B4C">
              <w:rPr>
                <w:spacing w:val="-9"/>
                <w:sz w:val="18"/>
              </w:rPr>
              <w:t xml:space="preserve"> </w:t>
            </w:r>
            <w:r w:rsidRPr="00C34B4C">
              <w:rPr>
                <w:sz w:val="18"/>
              </w:rPr>
              <w:t>than</w:t>
            </w:r>
            <w:r w:rsidRPr="00C34B4C">
              <w:rPr>
                <w:spacing w:val="-9"/>
                <w:sz w:val="18"/>
              </w:rPr>
              <w:t xml:space="preserve"> </w:t>
            </w:r>
            <w:r w:rsidRPr="00C34B4C">
              <w:rPr>
                <w:b/>
                <w:bCs/>
                <w:spacing w:val="-9"/>
                <w:sz w:val="18"/>
                <w:highlight w:val="yellow"/>
              </w:rPr>
              <w:t>parasitic</w:t>
            </w:r>
            <w:r w:rsidRPr="00C34B4C">
              <w:rPr>
                <w:spacing w:val="-9"/>
                <w:sz w:val="18"/>
              </w:rPr>
              <w:t xml:space="preserve"> </w:t>
            </w:r>
            <w:r w:rsidRPr="00C34B4C">
              <w:rPr>
                <w:sz w:val="18"/>
              </w:rPr>
              <w:t>protozoa</w:t>
            </w:r>
            <w:r w:rsidRPr="00C34B4C">
              <w:rPr>
                <w:spacing w:val="-9"/>
                <w:sz w:val="18"/>
              </w:rPr>
              <w:t xml:space="preserve"> </w:t>
            </w:r>
            <w:r w:rsidRPr="00C34B4C">
              <w:rPr>
                <w:sz w:val="18"/>
              </w:rPr>
              <w:t>as</w:t>
            </w:r>
            <w:r w:rsidRPr="00C34B4C">
              <w:rPr>
                <w:spacing w:val="-9"/>
                <w:sz w:val="18"/>
              </w:rPr>
              <w:t xml:space="preserve"> </w:t>
            </w:r>
            <w:r w:rsidRPr="00C34B4C">
              <w:rPr>
                <w:sz w:val="18"/>
              </w:rPr>
              <w:t>shown</w:t>
            </w:r>
            <w:r w:rsidRPr="00C34B4C">
              <w:rPr>
                <w:spacing w:val="-9"/>
                <w:sz w:val="18"/>
              </w:rPr>
              <w:t xml:space="preserve"> </w:t>
            </w:r>
            <w:r w:rsidRPr="00C34B4C">
              <w:rPr>
                <w:sz w:val="18"/>
              </w:rPr>
              <w:t>in</w:t>
            </w:r>
            <w:r w:rsidRPr="00C34B4C">
              <w:rPr>
                <w:spacing w:val="-9"/>
                <w:sz w:val="18"/>
              </w:rPr>
              <w:t xml:space="preserve"> </w:t>
            </w:r>
            <w:r w:rsidRPr="00C34B4C">
              <w:rPr>
                <w:sz w:val="18"/>
              </w:rPr>
              <w:t>Table</w:t>
            </w:r>
            <w:r w:rsidRPr="00C34B4C">
              <w:rPr>
                <w:spacing w:val="-9"/>
                <w:sz w:val="18"/>
              </w:rPr>
              <w:t xml:space="preserve"> </w:t>
            </w:r>
            <w:r w:rsidRPr="00C34B4C">
              <w:rPr>
                <w:sz w:val="18"/>
              </w:rPr>
              <w:t>A3.3).</w:t>
            </w:r>
            <w:r w:rsidRPr="00C34B4C">
              <w:rPr>
                <w:spacing w:val="-9"/>
                <w:sz w:val="18"/>
              </w:rPr>
              <w:t xml:space="preserve"> </w:t>
            </w:r>
            <w:r w:rsidRPr="00C34B4C">
              <w:rPr>
                <w:sz w:val="18"/>
              </w:rPr>
              <w:t>For</w:t>
            </w:r>
            <w:r w:rsidRPr="00C34B4C">
              <w:rPr>
                <w:spacing w:val="-9"/>
                <w:sz w:val="18"/>
              </w:rPr>
              <w:t xml:space="preserve"> </w:t>
            </w:r>
            <w:r w:rsidRPr="00C34B4C">
              <w:rPr>
                <w:sz w:val="18"/>
              </w:rPr>
              <w:t>Category</w:t>
            </w:r>
            <w:r w:rsidRPr="00C34B4C">
              <w:rPr>
                <w:spacing w:val="-9"/>
                <w:sz w:val="18"/>
              </w:rPr>
              <w:t xml:space="preserve"> </w:t>
            </w:r>
            <w:r w:rsidRPr="00C34B4C">
              <w:rPr>
                <w:sz w:val="18"/>
              </w:rPr>
              <w:t>1 sources</w:t>
            </w:r>
            <w:r w:rsidRPr="00C34B4C">
              <w:rPr>
                <w:spacing w:val="-13"/>
                <w:sz w:val="18"/>
              </w:rPr>
              <w:t xml:space="preserve"> </w:t>
            </w:r>
            <w:r w:rsidRPr="00C34B4C">
              <w:rPr>
                <w:sz w:val="18"/>
              </w:rPr>
              <w:t>which</w:t>
            </w:r>
            <w:r w:rsidRPr="00C34B4C">
              <w:rPr>
                <w:spacing w:val="-10"/>
                <w:sz w:val="18"/>
              </w:rPr>
              <w:t xml:space="preserve"> </w:t>
            </w:r>
            <w:r w:rsidRPr="00C34B4C">
              <w:rPr>
                <w:sz w:val="18"/>
              </w:rPr>
              <w:t>have</w:t>
            </w:r>
            <w:r w:rsidRPr="00C34B4C">
              <w:rPr>
                <w:spacing w:val="-11"/>
                <w:sz w:val="18"/>
              </w:rPr>
              <w:t xml:space="preserve"> </w:t>
            </w:r>
            <w:r w:rsidRPr="00C34B4C">
              <w:rPr>
                <w:sz w:val="18"/>
              </w:rPr>
              <w:t>no</w:t>
            </w:r>
            <w:r w:rsidRPr="00C34B4C">
              <w:rPr>
                <w:spacing w:val="-10"/>
                <w:sz w:val="18"/>
              </w:rPr>
              <w:t xml:space="preserve"> </w:t>
            </w:r>
            <w:r w:rsidRPr="00C34B4C">
              <w:rPr>
                <w:sz w:val="18"/>
              </w:rPr>
              <w:t>humans</w:t>
            </w:r>
            <w:r w:rsidRPr="00C34B4C">
              <w:rPr>
                <w:spacing w:val="-11"/>
                <w:sz w:val="18"/>
              </w:rPr>
              <w:t xml:space="preserve"> </w:t>
            </w:r>
            <w:r w:rsidRPr="00C34B4C">
              <w:rPr>
                <w:sz w:val="18"/>
              </w:rPr>
              <w:t>in</w:t>
            </w:r>
            <w:r w:rsidRPr="00C34B4C">
              <w:rPr>
                <w:spacing w:val="-10"/>
                <w:sz w:val="18"/>
              </w:rPr>
              <w:t xml:space="preserve"> </w:t>
            </w:r>
            <w:r w:rsidRPr="00C34B4C">
              <w:rPr>
                <w:sz w:val="18"/>
              </w:rPr>
              <w:t>the</w:t>
            </w:r>
            <w:r w:rsidRPr="00C34B4C">
              <w:rPr>
                <w:spacing w:val="-11"/>
                <w:sz w:val="18"/>
              </w:rPr>
              <w:t xml:space="preserve"> </w:t>
            </w:r>
            <w:r w:rsidRPr="00C34B4C">
              <w:rPr>
                <w:sz w:val="18"/>
              </w:rPr>
              <w:t>catchment</w:t>
            </w:r>
            <w:r w:rsidRPr="00C34B4C">
              <w:rPr>
                <w:spacing w:val="-10"/>
                <w:sz w:val="18"/>
              </w:rPr>
              <w:t xml:space="preserve"> </w:t>
            </w:r>
            <w:r w:rsidRPr="00C34B4C">
              <w:rPr>
                <w:sz w:val="18"/>
              </w:rPr>
              <w:t>a</w:t>
            </w:r>
            <w:r w:rsidRPr="00C34B4C">
              <w:rPr>
                <w:spacing w:val="-11"/>
                <w:sz w:val="18"/>
              </w:rPr>
              <w:t xml:space="preserve"> </w:t>
            </w:r>
            <w:r w:rsidRPr="00C34B4C">
              <w:rPr>
                <w:sz w:val="18"/>
              </w:rPr>
              <w:t>0</w:t>
            </w:r>
            <w:r w:rsidRPr="00C34B4C">
              <w:rPr>
                <w:spacing w:val="-10"/>
                <w:sz w:val="18"/>
              </w:rPr>
              <w:t xml:space="preserve"> </w:t>
            </w:r>
            <w:r w:rsidRPr="00C34B4C">
              <w:rPr>
                <w:sz w:val="18"/>
              </w:rPr>
              <w:t>log</w:t>
            </w:r>
            <w:r w:rsidRPr="00C34B4C">
              <w:rPr>
                <w:spacing w:val="-11"/>
                <w:sz w:val="18"/>
              </w:rPr>
              <w:t xml:space="preserve"> </w:t>
            </w:r>
            <w:r w:rsidRPr="00C34B4C">
              <w:rPr>
                <w:sz w:val="18"/>
              </w:rPr>
              <w:t>reduction</w:t>
            </w:r>
            <w:r w:rsidRPr="00C34B4C">
              <w:rPr>
                <w:spacing w:val="-10"/>
                <w:sz w:val="18"/>
              </w:rPr>
              <w:t xml:space="preserve"> </w:t>
            </w:r>
            <w:r w:rsidRPr="00C34B4C">
              <w:rPr>
                <w:sz w:val="18"/>
              </w:rPr>
              <w:t>is</w:t>
            </w:r>
            <w:r w:rsidRPr="00C34B4C">
              <w:rPr>
                <w:spacing w:val="-11"/>
                <w:sz w:val="18"/>
              </w:rPr>
              <w:t xml:space="preserve"> </w:t>
            </w:r>
            <w:r w:rsidRPr="00C34B4C">
              <w:rPr>
                <w:sz w:val="18"/>
              </w:rPr>
              <w:t>set</w:t>
            </w:r>
            <w:r w:rsidRPr="00C34B4C">
              <w:rPr>
                <w:spacing w:val="-10"/>
                <w:sz w:val="18"/>
              </w:rPr>
              <w:t xml:space="preserve"> </w:t>
            </w:r>
            <w:r w:rsidRPr="00C34B4C">
              <w:rPr>
                <w:sz w:val="18"/>
              </w:rPr>
              <w:t>as</w:t>
            </w:r>
            <w:r w:rsidRPr="00C34B4C">
              <w:rPr>
                <w:spacing w:val="-11"/>
                <w:sz w:val="18"/>
              </w:rPr>
              <w:t xml:space="preserve"> </w:t>
            </w:r>
            <w:r w:rsidRPr="00C34B4C">
              <w:rPr>
                <w:sz w:val="18"/>
              </w:rPr>
              <w:t>humans</w:t>
            </w:r>
            <w:r w:rsidRPr="00C34B4C">
              <w:rPr>
                <w:spacing w:val="-10"/>
                <w:sz w:val="18"/>
              </w:rPr>
              <w:t xml:space="preserve"> </w:t>
            </w:r>
            <w:r w:rsidRPr="00C34B4C">
              <w:rPr>
                <w:sz w:val="18"/>
              </w:rPr>
              <w:t>are</w:t>
            </w:r>
            <w:r w:rsidRPr="00C34B4C">
              <w:rPr>
                <w:spacing w:val="-11"/>
                <w:sz w:val="18"/>
              </w:rPr>
              <w:t xml:space="preserve"> </w:t>
            </w:r>
            <w:r w:rsidRPr="00C34B4C">
              <w:rPr>
                <w:sz w:val="18"/>
              </w:rPr>
              <w:t>the</w:t>
            </w:r>
            <w:r w:rsidRPr="00C34B4C">
              <w:rPr>
                <w:spacing w:val="-10"/>
                <w:sz w:val="18"/>
              </w:rPr>
              <w:t xml:space="preserve"> </w:t>
            </w:r>
            <w:r w:rsidRPr="00C34B4C">
              <w:rPr>
                <w:sz w:val="18"/>
              </w:rPr>
              <w:t>predominant</w:t>
            </w:r>
            <w:r w:rsidRPr="00C34B4C">
              <w:rPr>
                <w:spacing w:val="-11"/>
                <w:sz w:val="18"/>
              </w:rPr>
              <w:t xml:space="preserve"> </w:t>
            </w:r>
            <w:r w:rsidRPr="00C34B4C">
              <w:rPr>
                <w:sz w:val="18"/>
              </w:rPr>
              <w:t>source</w:t>
            </w:r>
            <w:r w:rsidRPr="00C34B4C">
              <w:rPr>
                <w:spacing w:val="-10"/>
                <w:sz w:val="18"/>
              </w:rPr>
              <w:t xml:space="preserve"> </w:t>
            </w:r>
            <w:r w:rsidRPr="00C34B4C">
              <w:rPr>
                <w:sz w:val="18"/>
              </w:rPr>
              <w:t>of</w:t>
            </w:r>
            <w:r w:rsidRPr="00C34B4C">
              <w:rPr>
                <w:spacing w:val="-11"/>
                <w:sz w:val="18"/>
              </w:rPr>
              <w:t xml:space="preserve"> </w:t>
            </w:r>
            <w:r w:rsidRPr="00C34B4C">
              <w:rPr>
                <w:sz w:val="18"/>
              </w:rPr>
              <w:t>enteric</w:t>
            </w:r>
            <w:r w:rsidRPr="00C34B4C">
              <w:rPr>
                <w:spacing w:val="-10"/>
                <w:sz w:val="18"/>
              </w:rPr>
              <w:t xml:space="preserve"> </w:t>
            </w:r>
            <w:r w:rsidRPr="00C34B4C">
              <w:rPr>
                <w:sz w:val="18"/>
              </w:rPr>
              <w:t>viruses.</w:t>
            </w:r>
          </w:p>
          <w:p w14:paraId="777377FD" w14:textId="77777777" w:rsidR="00063CB8" w:rsidRPr="002A1601" w:rsidRDefault="00063CB8" w:rsidP="00496A0C">
            <w:pPr>
              <w:spacing w:before="38" w:line="256" w:lineRule="auto"/>
              <w:ind w:left="167" w:right="119" w:hanging="160"/>
              <w:rPr>
                <w:color w:val="006385"/>
                <w:szCs w:val="20"/>
              </w:rPr>
            </w:pPr>
            <w:r w:rsidRPr="00C34B4C">
              <w:rPr>
                <w:position w:val="5"/>
                <w:sz w:val="18"/>
              </w:rPr>
              <w:t>(4)</w:t>
            </w:r>
            <w:r w:rsidRPr="00C34B4C">
              <w:rPr>
                <w:spacing w:val="21"/>
                <w:position w:val="5"/>
                <w:sz w:val="18"/>
              </w:rPr>
              <w:t xml:space="preserve"> </w:t>
            </w:r>
            <w:r w:rsidRPr="00C34B4C">
              <w:rPr>
                <w:sz w:val="18"/>
              </w:rPr>
              <w:t xml:space="preserve">The LRV was based on the ratio between </w:t>
            </w:r>
            <w:r w:rsidRPr="00C34B4C">
              <w:rPr>
                <w:b/>
                <w:bCs/>
                <w:sz w:val="18"/>
                <w:highlight w:val="yellow"/>
              </w:rPr>
              <w:t>parasitic</w:t>
            </w:r>
            <w:r w:rsidRPr="00C34B4C">
              <w:rPr>
                <w:sz w:val="18"/>
              </w:rPr>
              <w:t xml:space="preserve"> protozoa and </w:t>
            </w:r>
            <w:r w:rsidRPr="00C34B4C">
              <w:rPr>
                <w:b/>
                <w:bCs/>
                <w:sz w:val="18"/>
                <w:highlight w:val="yellow"/>
              </w:rPr>
              <w:t>enteric</w:t>
            </w:r>
            <w:r w:rsidRPr="00C34B4C">
              <w:rPr>
                <w:sz w:val="18"/>
              </w:rPr>
              <w:t xml:space="preserve"> bacteria found in sewage (bacteria being present at approximately 0.5</w:t>
            </w:r>
            <w:r w:rsidRPr="00C34B4C">
              <w:rPr>
                <w:spacing w:val="-5"/>
                <w:sz w:val="18"/>
              </w:rPr>
              <w:t xml:space="preserve"> </w:t>
            </w:r>
            <w:r w:rsidRPr="00C34B4C">
              <w:rPr>
                <w:sz w:val="18"/>
              </w:rPr>
              <w:t>log</w:t>
            </w:r>
            <w:r w:rsidRPr="00C34B4C">
              <w:rPr>
                <w:spacing w:val="-5"/>
                <w:sz w:val="18"/>
              </w:rPr>
              <w:t xml:space="preserve"> </w:t>
            </w:r>
            <w:r w:rsidRPr="00C34B4C">
              <w:rPr>
                <w:sz w:val="18"/>
              </w:rPr>
              <w:t>higher</w:t>
            </w:r>
            <w:r w:rsidRPr="00C34B4C">
              <w:rPr>
                <w:spacing w:val="-5"/>
                <w:sz w:val="18"/>
              </w:rPr>
              <w:t xml:space="preserve"> </w:t>
            </w:r>
            <w:r w:rsidRPr="00C34B4C">
              <w:rPr>
                <w:sz w:val="18"/>
              </w:rPr>
              <w:t>concentrations</w:t>
            </w:r>
            <w:r w:rsidRPr="00C34B4C">
              <w:rPr>
                <w:spacing w:val="-5"/>
                <w:sz w:val="18"/>
              </w:rPr>
              <w:t xml:space="preserve"> </w:t>
            </w:r>
            <w:r w:rsidRPr="00C34B4C">
              <w:rPr>
                <w:sz w:val="18"/>
              </w:rPr>
              <w:t>than</w:t>
            </w:r>
            <w:r w:rsidRPr="00C34B4C">
              <w:rPr>
                <w:spacing w:val="-5"/>
                <w:sz w:val="18"/>
              </w:rPr>
              <w:t xml:space="preserve"> </w:t>
            </w:r>
            <w:r w:rsidRPr="00C34B4C">
              <w:rPr>
                <w:b/>
                <w:bCs/>
                <w:spacing w:val="-5"/>
                <w:sz w:val="18"/>
                <w:highlight w:val="yellow"/>
              </w:rPr>
              <w:t>parasitic</w:t>
            </w:r>
            <w:r w:rsidRPr="00C34B4C">
              <w:rPr>
                <w:spacing w:val="-5"/>
                <w:sz w:val="18"/>
              </w:rPr>
              <w:t xml:space="preserve"> </w:t>
            </w:r>
            <w:r w:rsidRPr="00C34B4C">
              <w:rPr>
                <w:sz w:val="18"/>
              </w:rPr>
              <w:t>protozoa</w:t>
            </w:r>
            <w:r w:rsidRPr="00C34B4C">
              <w:rPr>
                <w:spacing w:val="-5"/>
                <w:sz w:val="18"/>
              </w:rPr>
              <w:t xml:space="preserve"> </w:t>
            </w:r>
            <w:r w:rsidRPr="00C34B4C">
              <w:rPr>
                <w:sz w:val="18"/>
              </w:rPr>
              <w:t>as</w:t>
            </w:r>
            <w:r w:rsidRPr="00C34B4C">
              <w:rPr>
                <w:spacing w:val="-5"/>
                <w:sz w:val="18"/>
              </w:rPr>
              <w:t xml:space="preserve"> </w:t>
            </w:r>
            <w:r w:rsidRPr="00C34B4C">
              <w:rPr>
                <w:sz w:val="18"/>
              </w:rPr>
              <w:t>shown</w:t>
            </w:r>
            <w:r w:rsidRPr="00C34B4C">
              <w:rPr>
                <w:spacing w:val="-5"/>
                <w:sz w:val="18"/>
              </w:rPr>
              <w:t xml:space="preserve"> </w:t>
            </w:r>
            <w:r w:rsidRPr="00C34B4C">
              <w:rPr>
                <w:sz w:val="18"/>
              </w:rPr>
              <w:t>in</w:t>
            </w:r>
            <w:r w:rsidRPr="00C34B4C">
              <w:rPr>
                <w:spacing w:val="-5"/>
                <w:sz w:val="18"/>
              </w:rPr>
              <w:t xml:space="preserve"> </w:t>
            </w:r>
            <w:r w:rsidRPr="00C34B4C">
              <w:rPr>
                <w:sz w:val="18"/>
              </w:rPr>
              <w:t>Table</w:t>
            </w:r>
            <w:r w:rsidRPr="00C34B4C">
              <w:rPr>
                <w:spacing w:val="-5"/>
                <w:sz w:val="18"/>
              </w:rPr>
              <w:t xml:space="preserve"> </w:t>
            </w:r>
            <w:r w:rsidRPr="00C34B4C">
              <w:rPr>
                <w:sz w:val="18"/>
              </w:rPr>
              <w:t>A3.3)</w:t>
            </w:r>
            <w:r w:rsidRPr="00C34B4C">
              <w:rPr>
                <w:spacing w:val="-5"/>
                <w:sz w:val="18"/>
              </w:rPr>
              <w:t xml:space="preserve"> </w:t>
            </w:r>
            <w:r w:rsidRPr="00C34B4C">
              <w:rPr>
                <w:sz w:val="18"/>
              </w:rPr>
              <w:t>for</w:t>
            </w:r>
            <w:r w:rsidRPr="00C34B4C">
              <w:rPr>
                <w:spacing w:val="-5"/>
                <w:sz w:val="18"/>
              </w:rPr>
              <w:t xml:space="preserve"> </w:t>
            </w:r>
            <w:r w:rsidRPr="00C34B4C">
              <w:rPr>
                <w:sz w:val="18"/>
              </w:rPr>
              <w:t>Category</w:t>
            </w:r>
            <w:r w:rsidRPr="00C34B4C">
              <w:rPr>
                <w:spacing w:val="-5"/>
                <w:sz w:val="18"/>
              </w:rPr>
              <w:t xml:space="preserve"> </w:t>
            </w:r>
            <w:r w:rsidRPr="00C34B4C">
              <w:rPr>
                <w:sz w:val="18"/>
              </w:rPr>
              <w:t>4</w:t>
            </w:r>
            <w:r w:rsidRPr="00C34B4C">
              <w:rPr>
                <w:spacing w:val="-5"/>
                <w:sz w:val="18"/>
              </w:rPr>
              <w:t xml:space="preserve"> </w:t>
            </w:r>
            <w:r w:rsidRPr="00C34B4C">
              <w:rPr>
                <w:sz w:val="18"/>
              </w:rPr>
              <w:t>sources.</w:t>
            </w:r>
          </w:p>
        </w:tc>
      </w:tr>
    </w:tbl>
    <w:p w14:paraId="5ACA328F" w14:textId="77777777" w:rsidR="00063CB8" w:rsidRPr="002B5BCB" w:rsidRDefault="00063CB8" w:rsidP="00063CB8">
      <w:pPr>
        <w:rPr>
          <w:color w:val="auto"/>
          <w:szCs w:val="20"/>
        </w:rPr>
      </w:pPr>
    </w:p>
    <w:p w14:paraId="1A028533" w14:textId="591C6938" w:rsidR="00063CB8" w:rsidRPr="001633AF" w:rsidRDefault="00063CB8" w:rsidP="00063CB8">
      <w:pPr>
        <w:pStyle w:val="Heading2"/>
        <w:rPr>
          <w:sz w:val="26"/>
        </w:rPr>
      </w:pPr>
      <w:r w:rsidRPr="001633AF">
        <w:rPr>
          <w:sz w:val="26"/>
        </w:rPr>
        <w:t xml:space="preserve">Table </w:t>
      </w:r>
      <w:r w:rsidR="000C1BC6">
        <w:rPr>
          <w:sz w:val="26"/>
        </w:rPr>
        <w:t>3</w:t>
      </w:r>
      <w:r w:rsidRPr="001633AF">
        <w:rPr>
          <w:sz w:val="26"/>
        </w:rPr>
        <w:t xml:space="preserve">: Proposed updates to select ISO and AS/NZS Standards in the Australian Drinking Water Guidelines </w:t>
      </w:r>
      <w:r>
        <w:rPr>
          <w:sz w:val="26"/>
        </w:rPr>
        <w:t>(</w:t>
      </w:r>
      <w:r w:rsidRPr="001633AF">
        <w:rPr>
          <w:sz w:val="26"/>
        </w:rPr>
        <w:t>4.0)</w:t>
      </w:r>
    </w:p>
    <w:tbl>
      <w:tblPr>
        <w:tblStyle w:val="TableGrid"/>
        <w:tblpPr w:leftFromText="180" w:rightFromText="180" w:vertAnchor="text" w:horzAnchor="margin" w:tblpXSpec="center" w:tblpY="1"/>
        <w:tblOverlap w:val="never"/>
        <w:tblW w:w="16155" w:type="dxa"/>
        <w:tblLook w:val="04A0" w:firstRow="1" w:lastRow="0" w:firstColumn="1" w:lastColumn="0" w:noHBand="0" w:noVBand="1"/>
      </w:tblPr>
      <w:tblGrid>
        <w:gridCol w:w="600"/>
        <w:gridCol w:w="2705"/>
        <w:gridCol w:w="6193"/>
        <w:gridCol w:w="6657"/>
      </w:tblGrid>
      <w:tr w:rsidR="00063CB8" w:rsidRPr="00D31CA2" w14:paraId="1DF435A7" w14:textId="77777777" w:rsidTr="0017456F">
        <w:trPr>
          <w:tblHeader/>
        </w:trPr>
        <w:tc>
          <w:tcPr>
            <w:tcW w:w="600" w:type="dxa"/>
            <w:shd w:val="clear" w:color="auto" w:fill="C7E2ED" w:themeFill="background2"/>
          </w:tcPr>
          <w:p w14:paraId="6DBCA28F" w14:textId="77777777" w:rsidR="00063CB8" w:rsidRPr="0017456F" w:rsidRDefault="00063CB8" w:rsidP="00496A0C">
            <w:pPr>
              <w:rPr>
                <w:b/>
                <w:bCs/>
                <w:color w:val="auto"/>
                <w:sz w:val="22"/>
                <w:szCs w:val="22"/>
              </w:rPr>
            </w:pPr>
            <w:r w:rsidRPr="0017456F">
              <w:rPr>
                <w:b/>
                <w:bCs/>
                <w:color w:val="auto"/>
                <w:sz w:val="22"/>
                <w:szCs w:val="22"/>
              </w:rPr>
              <w:t>No.</w:t>
            </w:r>
          </w:p>
        </w:tc>
        <w:tc>
          <w:tcPr>
            <w:tcW w:w="2705" w:type="dxa"/>
            <w:shd w:val="clear" w:color="auto" w:fill="C7E2ED" w:themeFill="background2"/>
          </w:tcPr>
          <w:p w14:paraId="78B52827" w14:textId="77777777" w:rsidR="00063CB8" w:rsidRPr="0017456F" w:rsidRDefault="00063CB8" w:rsidP="00496A0C">
            <w:pPr>
              <w:rPr>
                <w:b/>
                <w:bCs/>
                <w:color w:val="auto"/>
                <w:sz w:val="22"/>
                <w:szCs w:val="22"/>
              </w:rPr>
            </w:pPr>
            <w:r w:rsidRPr="0017456F">
              <w:rPr>
                <w:b/>
                <w:bCs/>
                <w:color w:val="auto"/>
                <w:sz w:val="22"/>
                <w:szCs w:val="22"/>
              </w:rPr>
              <w:t>Section of Guidelines</w:t>
            </w:r>
          </w:p>
        </w:tc>
        <w:tc>
          <w:tcPr>
            <w:tcW w:w="6193" w:type="dxa"/>
            <w:shd w:val="clear" w:color="auto" w:fill="C7E2ED" w:themeFill="background2"/>
          </w:tcPr>
          <w:p w14:paraId="58D26910" w14:textId="77777777" w:rsidR="00063CB8" w:rsidRPr="0017456F" w:rsidRDefault="00063CB8" w:rsidP="00496A0C">
            <w:pPr>
              <w:rPr>
                <w:b/>
                <w:bCs/>
                <w:color w:val="auto"/>
                <w:sz w:val="22"/>
                <w:szCs w:val="22"/>
              </w:rPr>
            </w:pPr>
            <w:r w:rsidRPr="0017456F">
              <w:rPr>
                <w:b/>
                <w:bCs/>
                <w:color w:val="auto"/>
                <w:sz w:val="22"/>
                <w:szCs w:val="22"/>
              </w:rPr>
              <w:t>Current Guidelines text (Version 4.0)</w:t>
            </w:r>
          </w:p>
        </w:tc>
        <w:tc>
          <w:tcPr>
            <w:tcW w:w="6657" w:type="dxa"/>
            <w:shd w:val="clear" w:color="auto" w:fill="C7E2ED" w:themeFill="background2"/>
          </w:tcPr>
          <w:p w14:paraId="1B155F42" w14:textId="77777777" w:rsidR="00063CB8" w:rsidRPr="0017456F" w:rsidRDefault="00063CB8" w:rsidP="00496A0C">
            <w:pPr>
              <w:rPr>
                <w:b/>
                <w:bCs/>
                <w:color w:val="auto"/>
                <w:sz w:val="22"/>
                <w:szCs w:val="22"/>
              </w:rPr>
            </w:pPr>
            <w:r w:rsidRPr="0017456F">
              <w:rPr>
                <w:b/>
                <w:bCs/>
                <w:color w:val="auto"/>
                <w:sz w:val="22"/>
                <w:szCs w:val="22"/>
              </w:rPr>
              <w:t>Proposed Guidelines text (Version 4.1)</w:t>
            </w:r>
          </w:p>
        </w:tc>
      </w:tr>
      <w:tr w:rsidR="00063CB8" w:rsidRPr="00D31CA2" w14:paraId="0B92D73B" w14:textId="77777777" w:rsidTr="00496A0C">
        <w:tc>
          <w:tcPr>
            <w:tcW w:w="600" w:type="dxa"/>
          </w:tcPr>
          <w:p w14:paraId="3CBB16DE" w14:textId="77777777" w:rsidR="00063CB8" w:rsidRPr="00D31CA2" w:rsidRDefault="00063CB8" w:rsidP="00496A0C">
            <w:pPr>
              <w:rPr>
                <w:b/>
                <w:bCs/>
                <w:color w:val="FFFFFF" w:themeColor="background1"/>
                <w:sz w:val="22"/>
                <w:szCs w:val="22"/>
              </w:rPr>
            </w:pPr>
            <w:r w:rsidRPr="00793BE6">
              <w:rPr>
                <w:szCs w:val="20"/>
              </w:rPr>
              <w:t>1</w:t>
            </w:r>
          </w:p>
        </w:tc>
        <w:tc>
          <w:tcPr>
            <w:tcW w:w="2705" w:type="dxa"/>
          </w:tcPr>
          <w:p w14:paraId="70691C43" w14:textId="1B6610AC" w:rsidR="00063CB8" w:rsidRDefault="003230E7" w:rsidP="00496A0C">
            <w:r>
              <w:t xml:space="preserve">Visit </w:t>
            </w:r>
            <w:hyperlink r:id="rId57" w:history="1">
              <w:r w:rsidRPr="003230E7">
                <w:rPr>
                  <w:rStyle w:val="Hyperlink"/>
                </w:rPr>
                <w:t xml:space="preserve">Chapter </w:t>
              </w:r>
              <w:r w:rsidR="00063CB8" w:rsidRPr="003230E7">
                <w:rPr>
                  <w:rStyle w:val="Hyperlink"/>
                  <w:szCs w:val="20"/>
                </w:rPr>
                <w:t>1.2.3 Structure of the Guidelines</w:t>
              </w:r>
            </w:hyperlink>
            <w:r>
              <w:t xml:space="preserve"> of the Guidelines</w:t>
            </w:r>
          </w:p>
          <w:p w14:paraId="0B6E1979" w14:textId="77777777" w:rsidR="00063CB8" w:rsidRPr="00E048F9" w:rsidRDefault="00063CB8" w:rsidP="00496A0C">
            <w:pPr>
              <w:rPr>
                <w:b/>
                <w:bCs/>
                <w:color w:val="FFFFFF" w:themeColor="background1"/>
                <w:szCs w:val="20"/>
              </w:rPr>
            </w:pPr>
            <w:r w:rsidRPr="00E048F9">
              <w:rPr>
                <w:b/>
                <w:bCs/>
                <w:color w:val="auto"/>
                <w:szCs w:val="20"/>
              </w:rPr>
              <w:lastRenderedPageBreak/>
              <w:t>(</w:t>
            </w:r>
            <w:r>
              <w:rPr>
                <w:b/>
                <w:bCs/>
                <w:color w:val="auto"/>
                <w:szCs w:val="20"/>
              </w:rPr>
              <w:t>p5</w:t>
            </w:r>
            <w:r w:rsidRPr="00E048F9">
              <w:rPr>
                <w:b/>
                <w:bCs/>
                <w:color w:val="auto"/>
                <w:szCs w:val="20"/>
              </w:rPr>
              <w:t xml:space="preserve"> in PDF)</w:t>
            </w:r>
          </w:p>
        </w:tc>
        <w:tc>
          <w:tcPr>
            <w:tcW w:w="6193" w:type="dxa"/>
          </w:tcPr>
          <w:p w14:paraId="19D3F66D" w14:textId="77777777" w:rsidR="00063CB8" w:rsidRPr="00793BE6" w:rsidRDefault="00063CB8" w:rsidP="00496A0C">
            <w:pPr>
              <w:rPr>
                <w:szCs w:val="20"/>
              </w:rPr>
            </w:pPr>
            <w:r w:rsidRPr="00793BE6">
              <w:rPr>
                <w:b/>
                <w:bCs/>
                <w:szCs w:val="20"/>
              </w:rPr>
              <w:lastRenderedPageBreak/>
              <w:t>Part I</w:t>
            </w:r>
            <w:r w:rsidRPr="00793BE6">
              <w:rPr>
                <w:szCs w:val="20"/>
              </w:rPr>
              <w:t xml:space="preserve"> deals with the management of drinking water quality.</w:t>
            </w:r>
          </w:p>
          <w:p w14:paraId="73A1614D" w14:textId="77777777" w:rsidR="00063CB8" w:rsidRPr="002B5BCB" w:rsidRDefault="00063CB8" w:rsidP="00496A0C">
            <w:pPr>
              <w:rPr>
                <w:color w:val="auto"/>
                <w:szCs w:val="20"/>
              </w:rPr>
            </w:pPr>
            <w:r w:rsidRPr="00793BE6">
              <w:rPr>
                <w:szCs w:val="20"/>
              </w:rPr>
              <w:t xml:space="preserve">Chapter 2 summarises a preventive strategy for the management of drinking water quality. It outlines a Framework for developing the approach; explains the need </w:t>
            </w:r>
            <w:r w:rsidRPr="00793BE6">
              <w:rPr>
                <w:szCs w:val="20"/>
              </w:rPr>
              <w:lastRenderedPageBreak/>
              <w:t>for water suppliers to work in partnership with other agencies in implementing the Framework; describes the purpose, structure, benefits and application of the Framework; and illustrates how the Framework is related to other management approaches such as Hazard Analysis Critical Control Point (HACCP) and ISO 9001.</w:t>
            </w:r>
          </w:p>
        </w:tc>
        <w:tc>
          <w:tcPr>
            <w:tcW w:w="6657" w:type="dxa"/>
          </w:tcPr>
          <w:p w14:paraId="111EBF89" w14:textId="77777777" w:rsidR="00063CB8" w:rsidRPr="00793BE6" w:rsidRDefault="00063CB8" w:rsidP="00496A0C">
            <w:pPr>
              <w:rPr>
                <w:szCs w:val="20"/>
              </w:rPr>
            </w:pPr>
            <w:r w:rsidRPr="00793BE6">
              <w:rPr>
                <w:b/>
                <w:bCs/>
                <w:szCs w:val="20"/>
              </w:rPr>
              <w:lastRenderedPageBreak/>
              <w:t>Part I</w:t>
            </w:r>
            <w:r w:rsidRPr="00793BE6">
              <w:rPr>
                <w:szCs w:val="20"/>
              </w:rPr>
              <w:t xml:space="preserve"> deals with the management of drinking water quality.</w:t>
            </w:r>
          </w:p>
          <w:p w14:paraId="63A6A849" w14:textId="77777777" w:rsidR="00063CB8" w:rsidRPr="00544175" w:rsidRDefault="00063CB8" w:rsidP="00496A0C">
            <w:pPr>
              <w:rPr>
                <w:color w:val="09002E"/>
                <w:szCs w:val="20"/>
              </w:rPr>
            </w:pPr>
            <w:r w:rsidRPr="00793BE6">
              <w:rPr>
                <w:szCs w:val="20"/>
              </w:rPr>
              <w:t xml:space="preserve">Chapter 2 summarises a preventive strategy for the management of drinking water quality. It outlines a Framework for developing the approach; explains the need for water </w:t>
            </w:r>
            <w:r w:rsidRPr="00793BE6">
              <w:rPr>
                <w:szCs w:val="20"/>
              </w:rPr>
              <w:lastRenderedPageBreak/>
              <w:t xml:space="preserve">suppliers to work in partnership with other agencies in implementing the Framework; describes the purpose, structure, benefits and application of the Framework; and illustrates how the Framework is related to other management approaches such as Hazard Analysis Critical Control Point (HACCP) and </w:t>
            </w:r>
            <w:r w:rsidRPr="00793BE6">
              <w:rPr>
                <w:b/>
                <w:bCs/>
                <w:szCs w:val="20"/>
                <w:highlight w:val="yellow"/>
              </w:rPr>
              <w:t xml:space="preserve">AS </w:t>
            </w:r>
            <w:r w:rsidRPr="00793BE6">
              <w:rPr>
                <w:b/>
                <w:bCs/>
                <w:color w:val="09002E"/>
                <w:szCs w:val="20"/>
                <w:highlight w:val="yellow"/>
              </w:rPr>
              <w:t>ISO 9001:2016</w:t>
            </w:r>
            <w:r w:rsidRPr="00793BE6">
              <w:rPr>
                <w:color w:val="09002E"/>
                <w:szCs w:val="20"/>
              </w:rPr>
              <w:t>.</w:t>
            </w:r>
          </w:p>
        </w:tc>
      </w:tr>
      <w:tr w:rsidR="00063CB8" w:rsidRPr="00D31CA2" w14:paraId="72251D58" w14:textId="77777777" w:rsidTr="00496A0C">
        <w:tc>
          <w:tcPr>
            <w:tcW w:w="600" w:type="dxa"/>
          </w:tcPr>
          <w:p w14:paraId="1B57BCB1" w14:textId="77777777" w:rsidR="00063CB8" w:rsidRPr="00793BE6" w:rsidRDefault="00063CB8" w:rsidP="00496A0C">
            <w:pPr>
              <w:rPr>
                <w:szCs w:val="20"/>
              </w:rPr>
            </w:pPr>
            <w:r w:rsidRPr="00793BE6">
              <w:rPr>
                <w:szCs w:val="20"/>
              </w:rPr>
              <w:lastRenderedPageBreak/>
              <w:t>2</w:t>
            </w:r>
          </w:p>
        </w:tc>
        <w:tc>
          <w:tcPr>
            <w:tcW w:w="2705" w:type="dxa"/>
          </w:tcPr>
          <w:p w14:paraId="0FEE8601" w14:textId="63691F1B" w:rsidR="00063CB8" w:rsidRDefault="003230E7" w:rsidP="00496A0C">
            <w:r>
              <w:t xml:space="preserve">Visit </w:t>
            </w:r>
            <w:hyperlink r:id="rId58" w:history="1">
              <w:r w:rsidRPr="003230E7">
                <w:rPr>
                  <w:rStyle w:val="Hyperlink"/>
                </w:rPr>
                <w:t xml:space="preserve">Chapter </w:t>
              </w:r>
              <w:r w:rsidR="00063CB8" w:rsidRPr="003230E7">
                <w:rPr>
                  <w:rStyle w:val="Hyperlink"/>
                  <w:szCs w:val="20"/>
                </w:rPr>
                <w:t>2.1 A preventive strategy from catchment to consumer</w:t>
              </w:r>
            </w:hyperlink>
            <w:r>
              <w:t xml:space="preserve"> of the Guidelines</w:t>
            </w:r>
          </w:p>
          <w:p w14:paraId="4C979494" w14:textId="77777777" w:rsidR="00063CB8" w:rsidRDefault="00063CB8" w:rsidP="00496A0C">
            <w:r w:rsidRPr="00E048F9">
              <w:rPr>
                <w:b/>
                <w:bCs/>
                <w:color w:val="auto"/>
                <w:szCs w:val="20"/>
              </w:rPr>
              <w:t>(</w:t>
            </w:r>
            <w:r>
              <w:rPr>
                <w:b/>
                <w:bCs/>
                <w:color w:val="auto"/>
                <w:szCs w:val="20"/>
              </w:rPr>
              <w:t>p14</w:t>
            </w:r>
            <w:r w:rsidRPr="00E048F9">
              <w:rPr>
                <w:b/>
                <w:bCs/>
                <w:color w:val="auto"/>
                <w:szCs w:val="20"/>
              </w:rPr>
              <w:t xml:space="preserve"> in PDF)</w:t>
            </w:r>
          </w:p>
        </w:tc>
        <w:tc>
          <w:tcPr>
            <w:tcW w:w="6193" w:type="dxa"/>
          </w:tcPr>
          <w:p w14:paraId="6E2BBECA" w14:textId="77777777" w:rsidR="00063CB8" w:rsidRPr="00793BE6" w:rsidRDefault="00063CB8" w:rsidP="00496A0C">
            <w:pPr>
              <w:rPr>
                <w:b/>
                <w:bCs/>
                <w:szCs w:val="20"/>
              </w:rPr>
            </w:pPr>
            <w:r w:rsidRPr="00793BE6">
              <w:rPr>
                <w:szCs w:val="20"/>
              </w:rPr>
              <w:t>In the Australian water industry, risk management and quality management are increasingly being used as a means of assuring drinking water quality by strengthening the focus on more preventive approaches. Some water authorities have implemented management systems based on ISO 9001 Quality Management, ISO 14001</w:t>
            </w:r>
            <w:r w:rsidRPr="00793BE6">
              <w:rPr>
                <w:i/>
                <w:iCs/>
                <w:szCs w:val="20"/>
              </w:rPr>
              <w:t xml:space="preserve"> Environmental Management</w:t>
            </w:r>
            <w:r w:rsidRPr="00793BE6">
              <w:rPr>
                <w:szCs w:val="20"/>
              </w:rPr>
              <w:t>, AS/NZS 4360:2004 Risk Management and the Hazard Analysis Critical Control Point (HACCP) system that has been adopted internationally by the food industry.</w:t>
            </w:r>
            <w:r>
              <w:rPr>
                <w:szCs w:val="20"/>
              </w:rPr>
              <w:tab/>
            </w:r>
          </w:p>
        </w:tc>
        <w:tc>
          <w:tcPr>
            <w:tcW w:w="6657" w:type="dxa"/>
          </w:tcPr>
          <w:p w14:paraId="1F434119" w14:textId="77777777" w:rsidR="00063CB8" w:rsidRPr="00793BE6" w:rsidRDefault="00063CB8" w:rsidP="00496A0C">
            <w:pPr>
              <w:rPr>
                <w:b/>
                <w:bCs/>
                <w:szCs w:val="20"/>
              </w:rPr>
            </w:pPr>
            <w:r w:rsidRPr="00793BE6">
              <w:rPr>
                <w:szCs w:val="20"/>
              </w:rPr>
              <w:t xml:space="preserve">In the Australian water industry, risk management and quality management are increasingly being used as a means of assuring drinking water quality by strengthening the focus on more preventive approaches. Some water authorities have implemented management systems based on </w:t>
            </w:r>
            <w:r w:rsidRPr="00793BE6">
              <w:rPr>
                <w:b/>
                <w:bCs/>
                <w:szCs w:val="20"/>
                <w:highlight w:val="yellow"/>
              </w:rPr>
              <w:t>AS ISO 9001:2016 Quality Management Systems - Requirements, ISO 14001:2016</w:t>
            </w:r>
            <w:r w:rsidRPr="00793BE6">
              <w:rPr>
                <w:b/>
                <w:bCs/>
                <w:i/>
                <w:iCs/>
                <w:szCs w:val="20"/>
                <w:highlight w:val="yellow"/>
              </w:rPr>
              <w:t xml:space="preserve"> </w:t>
            </w:r>
            <w:r w:rsidRPr="00793BE6">
              <w:rPr>
                <w:b/>
                <w:bCs/>
                <w:szCs w:val="20"/>
                <w:highlight w:val="yellow"/>
              </w:rPr>
              <w:t>Environmental Management, AS ISO 31000:2018 Risk Management - Guidelines</w:t>
            </w:r>
            <w:r w:rsidRPr="00793BE6">
              <w:rPr>
                <w:szCs w:val="20"/>
              </w:rPr>
              <w:t xml:space="preserve"> and the Hazard Analysis Critical Control Point (HACCP) system that has been adopted internationally by the food industry.</w:t>
            </w:r>
          </w:p>
        </w:tc>
      </w:tr>
      <w:tr w:rsidR="00063CB8" w:rsidRPr="00D31CA2" w14:paraId="7455C8CC" w14:textId="77777777" w:rsidTr="00496A0C">
        <w:tc>
          <w:tcPr>
            <w:tcW w:w="600" w:type="dxa"/>
          </w:tcPr>
          <w:p w14:paraId="14E39AD4" w14:textId="77777777" w:rsidR="00063CB8" w:rsidRPr="00793BE6" w:rsidRDefault="00063CB8" w:rsidP="00496A0C">
            <w:pPr>
              <w:rPr>
                <w:szCs w:val="20"/>
              </w:rPr>
            </w:pPr>
            <w:r w:rsidRPr="00793BE6">
              <w:rPr>
                <w:szCs w:val="20"/>
              </w:rPr>
              <w:t>3</w:t>
            </w:r>
          </w:p>
        </w:tc>
        <w:tc>
          <w:tcPr>
            <w:tcW w:w="2705" w:type="dxa"/>
          </w:tcPr>
          <w:p w14:paraId="58A7B604" w14:textId="77777777" w:rsidR="00362F8F" w:rsidRDefault="00362F8F" w:rsidP="00362F8F">
            <w:r>
              <w:t xml:space="preserve">Visit </w:t>
            </w:r>
            <w:hyperlink r:id="rId59" w:history="1">
              <w:r w:rsidRPr="003230E7">
                <w:rPr>
                  <w:rStyle w:val="Hyperlink"/>
                </w:rPr>
                <w:t xml:space="preserve">Chapter </w:t>
              </w:r>
              <w:r w:rsidRPr="003230E7">
                <w:rPr>
                  <w:rStyle w:val="Hyperlink"/>
                  <w:szCs w:val="20"/>
                </w:rPr>
                <w:t>2.1 A preventive strategy from catchment to consumer</w:t>
              </w:r>
            </w:hyperlink>
            <w:r>
              <w:t xml:space="preserve"> of the Guidelines</w:t>
            </w:r>
          </w:p>
          <w:p w14:paraId="6ACAA671" w14:textId="77777777" w:rsidR="00063CB8" w:rsidRDefault="00063CB8" w:rsidP="00496A0C">
            <w:r w:rsidRPr="00E048F9">
              <w:rPr>
                <w:b/>
                <w:bCs/>
                <w:color w:val="auto"/>
                <w:szCs w:val="20"/>
              </w:rPr>
              <w:t>(</w:t>
            </w:r>
            <w:r>
              <w:rPr>
                <w:b/>
                <w:bCs/>
                <w:color w:val="auto"/>
                <w:szCs w:val="20"/>
              </w:rPr>
              <w:t>p14</w:t>
            </w:r>
            <w:r w:rsidRPr="00E048F9">
              <w:rPr>
                <w:b/>
                <w:bCs/>
                <w:color w:val="auto"/>
                <w:szCs w:val="20"/>
              </w:rPr>
              <w:t xml:space="preserve"> in PDF)</w:t>
            </w:r>
          </w:p>
        </w:tc>
        <w:tc>
          <w:tcPr>
            <w:tcW w:w="6193" w:type="dxa"/>
          </w:tcPr>
          <w:p w14:paraId="7B602B44" w14:textId="77777777" w:rsidR="00063CB8" w:rsidRPr="00793BE6" w:rsidRDefault="00063CB8" w:rsidP="00496A0C">
            <w:pPr>
              <w:rPr>
                <w:szCs w:val="20"/>
              </w:rPr>
            </w:pPr>
            <w:r w:rsidRPr="00793BE6">
              <w:rPr>
                <w:szCs w:val="20"/>
              </w:rPr>
              <w:t>The Framework incorporates a preventive risk management approach; it includes elements of HACCP, ISO 9001 and AS/NZS 4360:2004, but applies them in a drinking water supply context to support consistent and comprehensive implementation by suppliers.</w:t>
            </w:r>
          </w:p>
          <w:p w14:paraId="3368D766" w14:textId="77777777" w:rsidR="00063CB8" w:rsidRPr="00793BE6" w:rsidRDefault="00063CB8" w:rsidP="00496A0C">
            <w:pPr>
              <w:rPr>
                <w:b/>
                <w:bCs/>
                <w:szCs w:val="20"/>
              </w:rPr>
            </w:pPr>
          </w:p>
          <w:p w14:paraId="581C3C18" w14:textId="77777777" w:rsidR="00063CB8" w:rsidRPr="00793BE6" w:rsidRDefault="00063CB8" w:rsidP="00496A0C">
            <w:pPr>
              <w:rPr>
                <w:szCs w:val="20"/>
              </w:rPr>
            </w:pPr>
            <w:r w:rsidRPr="00793BE6">
              <w:rPr>
                <w:szCs w:val="20"/>
              </w:rPr>
              <w:t>The Framework addresses four general areas, which are described below and illustrated in Figure 2.1:</w:t>
            </w:r>
          </w:p>
        </w:tc>
        <w:tc>
          <w:tcPr>
            <w:tcW w:w="6657" w:type="dxa"/>
          </w:tcPr>
          <w:p w14:paraId="4E3A4EF7" w14:textId="77777777" w:rsidR="00063CB8" w:rsidRPr="00793BE6" w:rsidRDefault="00063CB8" w:rsidP="00496A0C">
            <w:pPr>
              <w:rPr>
                <w:szCs w:val="20"/>
              </w:rPr>
            </w:pPr>
            <w:r w:rsidRPr="00793BE6">
              <w:rPr>
                <w:szCs w:val="20"/>
              </w:rPr>
              <w:t xml:space="preserve">The Framework incorporates a preventive risk management approach; it includes elements of HACCP, </w:t>
            </w:r>
            <w:r w:rsidRPr="00793BE6">
              <w:rPr>
                <w:b/>
                <w:bCs/>
                <w:szCs w:val="20"/>
                <w:highlight w:val="yellow"/>
              </w:rPr>
              <w:t>AS ISO 9001:2016</w:t>
            </w:r>
            <w:r w:rsidRPr="00793BE6">
              <w:rPr>
                <w:szCs w:val="20"/>
                <w:highlight w:val="yellow"/>
              </w:rPr>
              <w:t xml:space="preserve"> </w:t>
            </w:r>
            <w:r w:rsidRPr="00793BE6">
              <w:rPr>
                <w:b/>
                <w:bCs/>
                <w:szCs w:val="20"/>
                <w:highlight w:val="yellow"/>
              </w:rPr>
              <w:t>and</w:t>
            </w:r>
            <w:r w:rsidRPr="00793BE6">
              <w:rPr>
                <w:szCs w:val="20"/>
                <w:highlight w:val="yellow"/>
              </w:rPr>
              <w:t xml:space="preserve"> </w:t>
            </w:r>
            <w:r w:rsidRPr="00793BE6">
              <w:rPr>
                <w:b/>
                <w:bCs/>
                <w:szCs w:val="20"/>
                <w:highlight w:val="yellow"/>
              </w:rPr>
              <w:t>AS ISO 31000:2018</w:t>
            </w:r>
            <w:r w:rsidRPr="00793BE6">
              <w:rPr>
                <w:szCs w:val="20"/>
              </w:rPr>
              <w:t>, but applies them in a drinking water supply context to support consistent and comprehensive implementation by suppliers.</w:t>
            </w:r>
          </w:p>
          <w:p w14:paraId="2DF4494D" w14:textId="77777777" w:rsidR="00063CB8" w:rsidRPr="00793BE6" w:rsidRDefault="00063CB8" w:rsidP="00496A0C">
            <w:pPr>
              <w:rPr>
                <w:b/>
                <w:bCs/>
                <w:szCs w:val="20"/>
              </w:rPr>
            </w:pPr>
          </w:p>
          <w:p w14:paraId="0FACD436" w14:textId="77777777" w:rsidR="00063CB8" w:rsidRPr="00793BE6" w:rsidRDefault="00063CB8" w:rsidP="00496A0C">
            <w:pPr>
              <w:rPr>
                <w:szCs w:val="20"/>
              </w:rPr>
            </w:pPr>
            <w:r w:rsidRPr="00793BE6">
              <w:rPr>
                <w:szCs w:val="20"/>
              </w:rPr>
              <w:t xml:space="preserve">The Framework addresses four general areas </w:t>
            </w:r>
            <w:r w:rsidRPr="00793BE6">
              <w:rPr>
                <w:b/>
                <w:bCs/>
                <w:szCs w:val="20"/>
                <w:highlight w:val="yellow"/>
              </w:rPr>
              <w:t>(illustrated in Figure 2.1), including:</w:t>
            </w:r>
          </w:p>
        </w:tc>
      </w:tr>
      <w:tr w:rsidR="00063CB8" w:rsidRPr="00D31CA2" w14:paraId="2262635B" w14:textId="77777777" w:rsidTr="00496A0C">
        <w:tc>
          <w:tcPr>
            <w:tcW w:w="600" w:type="dxa"/>
          </w:tcPr>
          <w:p w14:paraId="1A052842" w14:textId="77777777" w:rsidR="00063CB8" w:rsidRPr="00793BE6" w:rsidRDefault="00063CB8" w:rsidP="00496A0C">
            <w:pPr>
              <w:rPr>
                <w:szCs w:val="20"/>
              </w:rPr>
            </w:pPr>
            <w:r w:rsidRPr="00793BE6">
              <w:rPr>
                <w:szCs w:val="20"/>
              </w:rPr>
              <w:t>4</w:t>
            </w:r>
          </w:p>
        </w:tc>
        <w:tc>
          <w:tcPr>
            <w:tcW w:w="2705" w:type="dxa"/>
          </w:tcPr>
          <w:p w14:paraId="52E6200D" w14:textId="7E18472E" w:rsidR="00063CB8" w:rsidRDefault="00362F8F" w:rsidP="00496A0C">
            <w:r>
              <w:t xml:space="preserve">Visit </w:t>
            </w:r>
            <w:hyperlink r:id="rId60" w:history="1">
              <w:r w:rsidRPr="00362F8F">
                <w:rPr>
                  <w:rStyle w:val="Hyperlink"/>
                </w:rPr>
                <w:t xml:space="preserve">Chapter </w:t>
              </w:r>
              <w:r w:rsidR="00063CB8" w:rsidRPr="00362F8F">
                <w:rPr>
                  <w:rStyle w:val="Hyperlink"/>
                  <w:szCs w:val="20"/>
                </w:rPr>
                <w:t xml:space="preserve">2.6 Correlations of the Framework with other </w:t>
              </w:r>
              <w:r w:rsidR="00063CB8" w:rsidRPr="00362F8F">
                <w:rPr>
                  <w:rStyle w:val="Hyperlink"/>
                  <w:szCs w:val="20"/>
                </w:rPr>
                <w:lastRenderedPageBreak/>
                <w:t>systems</w:t>
              </w:r>
            </w:hyperlink>
            <w:r>
              <w:t xml:space="preserve"> of the Guidelines</w:t>
            </w:r>
          </w:p>
          <w:p w14:paraId="616875C7" w14:textId="77777777" w:rsidR="00063CB8" w:rsidRDefault="00063CB8" w:rsidP="00496A0C">
            <w:r w:rsidRPr="00E048F9">
              <w:rPr>
                <w:b/>
                <w:bCs/>
                <w:color w:val="auto"/>
                <w:szCs w:val="20"/>
              </w:rPr>
              <w:t>(</w:t>
            </w:r>
            <w:r>
              <w:rPr>
                <w:b/>
                <w:bCs/>
                <w:color w:val="auto"/>
                <w:szCs w:val="20"/>
              </w:rPr>
              <w:t>p19</w:t>
            </w:r>
            <w:r w:rsidRPr="00E048F9">
              <w:rPr>
                <w:b/>
                <w:bCs/>
                <w:color w:val="auto"/>
                <w:szCs w:val="20"/>
              </w:rPr>
              <w:t xml:space="preserve"> in PDF)</w:t>
            </w:r>
          </w:p>
        </w:tc>
        <w:tc>
          <w:tcPr>
            <w:tcW w:w="6193" w:type="dxa"/>
          </w:tcPr>
          <w:p w14:paraId="7F7B3213" w14:textId="77777777" w:rsidR="00063CB8" w:rsidRPr="00793BE6" w:rsidRDefault="00063CB8" w:rsidP="00496A0C">
            <w:pPr>
              <w:rPr>
                <w:szCs w:val="20"/>
              </w:rPr>
            </w:pPr>
            <w:r w:rsidRPr="00793BE6">
              <w:rPr>
                <w:szCs w:val="20"/>
              </w:rPr>
              <w:lastRenderedPageBreak/>
              <w:t xml:space="preserve">The Framework is not intended to duplicate or replace management systems that are adequately working; rather, it is intended to be compatible and complementary. The </w:t>
            </w:r>
            <w:r w:rsidRPr="00793BE6">
              <w:rPr>
                <w:szCs w:val="20"/>
              </w:rPr>
              <w:lastRenderedPageBreak/>
              <w:t>Framework includes principles of established systems such as HACCP, ISO 9001 and AS/NZS 4360:2004, and is sufficiently flexible to allow implementation to be built on programs and systems already present in an organisation. However, the relationships between the Framework and these systems should be understood.</w:t>
            </w:r>
          </w:p>
        </w:tc>
        <w:tc>
          <w:tcPr>
            <w:tcW w:w="6657" w:type="dxa"/>
          </w:tcPr>
          <w:p w14:paraId="343CFA7D" w14:textId="77777777" w:rsidR="00063CB8" w:rsidRPr="00793BE6" w:rsidRDefault="00063CB8" w:rsidP="00496A0C">
            <w:pPr>
              <w:rPr>
                <w:szCs w:val="20"/>
              </w:rPr>
            </w:pPr>
            <w:r w:rsidRPr="00793BE6">
              <w:rPr>
                <w:szCs w:val="20"/>
              </w:rPr>
              <w:lastRenderedPageBreak/>
              <w:t xml:space="preserve">The Framework is </w:t>
            </w:r>
            <w:r w:rsidRPr="00793BE6">
              <w:rPr>
                <w:b/>
                <w:bCs/>
                <w:szCs w:val="20"/>
                <w:highlight w:val="yellow"/>
              </w:rPr>
              <w:t>designed</w:t>
            </w:r>
            <w:r w:rsidRPr="00793BE6">
              <w:rPr>
                <w:szCs w:val="20"/>
              </w:rPr>
              <w:t xml:space="preserve"> to be compatible </w:t>
            </w:r>
            <w:r w:rsidRPr="00793BE6">
              <w:rPr>
                <w:b/>
                <w:bCs/>
                <w:szCs w:val="20"/>
                <w:highlight w:val="yellow"/>
              </w:rPr>
              <w:t>with</w:t>
            </w:r>
            <w:r w:rsidRPr="00793BE6">
              <w:rPr>
                <w:szCs w:val="20"/>
              </w:rPr>
              <w:t xml:space="preserve"> and complementary </w:t>
            </w:r>
            <w:r w:rsidRPr="00793BE6">
              <w:rPr>
                <w:b/>
                <w:bCs/>
                <w:szCs w:val="20"/>
                <w:highlight w:val="yellow"/>
              </w:rPr>
              <w:t>to existing management systems. It</w:t>
            </w:r>
            <w:r w:rsidRPr="00793BE6">
              <w:rPr>
                <w:szCs w:val="20"/>
              </w:rPr>
              <w:t xml:space="preserve"> includes principles of established systems such </w:t>
            </w:r>
            <w:r w:rsidRPr="00793BE6">
              <w:rPr>
                <w:b/>
                <w:bCs/>
                <w:szCs w:val="20"/>
                <w:highlight w:val="yellow"/>
              </w:rPr>
              <w:t xml:space="preserve">as the Hazard Analysis </w:t>
            </w:r>
            <w:r w:rsidRPr="00793BE6">
              <w:rPr>
                <w:b/>
                <w:bCs/>
                <w:szCs w:val="20"/>
                <w:highlight w:val="yellow"/>
              </w:rPr>
              <w:lastRenderedPageBreak/>
              <w:t>and Critical Control Point</w:t>
            </w:r>
            <w:r w:rsidRPr="00793BE6">
              <w:rPr>
                <w:szCs w:val="20"/>
              </w:rPr>
              <w:t xml:space="preserve"> (HACCP) system </w:t>
            </w:r>
            <w:r w:rsidRPr="00793BE6">
              <w:rPr>
                <w:b/>
                <w:bCs/>
                <w:szCs w:val="20"/>
                <w:highlight w:val="yellow"/>
              </w:rPr>
              <w:t>(which is also integrated into ISO 22000:2018), AS/NZS ISO 9001:2016 and AS ISO 31000:2018</w:t>
            </w:r>
            <w:r w:rsidRPr="00793BE6">
              <w:rPr>
                <w:szCs w:val="20"/>
              </w:rPr>
              <w:t xml:space="preserve">, and is sufficiently flexible to </w:t>
            </w:r>
            <w:r w:rsidRPr="00793BE6">
              <w:rPr>
                <w:b/>
                <w:bCs/>
                <w:szCs w:val="20"/>
                <w:highlight w:val="yellow"/>
              </w:rPr>
              <w:t>build</w:t>
            </w:r>
            <w:r w:rsidRPr="00793BE6">
              <w:rPr>
                <w:szCs w:val="20"/>
              </w:rPr>
              <w:t xml:space="preserve"> on programs and systems already present in an organisation. However, the relationships between the Framework and these systems should be understood.</w:t>
            </w:r>
          </w:p>
        </w:tc>
      </w:tr>
      <w:tr w:rsidR="00063CB8" w:rsidRPr="00D31CA2" w14:paraId="2F02F41F" w14:textId="77777777" w:rsidTr="00496A0C">
        <w:tc>
          <w:tcPr>
            <w:tcW w:w="600" w:type="dxa"/>
          </w:tcPr>
          <w:p w14:paraId="338A5AA6" w14:textId="77777777" w:rsidR="00063CB8" w:rsidRPr="00793BE6" w:rsidRDefault="00063CB8" w:rsidP="00496A0C">
            <w:pPr>
              <w:rPr>
                <w:szCs w:val="20"/>
              </w:rPr>
            </w:pPr>
            <w:r w:rsidRPr="00793BE6">
              <w:rPr>
                <w:szCs w:val="20"/>
              </w:rPr>
              <w:lastRenderedPageBreak/>
              <w:t>5</w:t>
            </w:r>
          </w:p>
        </w:tc>
        <w:tc>
          <w:tcPr>
            <w:tcW w:w="2705" w:type="dxa"/>
          </w:tcPr>
          <w:p w14:paraId="5DC45BCF" w14:textId="3CC37540" w:rsidR="00063CB8" w:rsidRDefault="007872BA" w:rsidP="007872BA">
            <w:r>
              <w:t xml:space="preserve">Visit Chapter </w:t>
            </w:r>
            <w:r w:rsidRPr="007872BA">
              <w:t>2.6 Correlations of the Framework with other systems</w:t>
            </w:r>
            <w:r>
              <w:t xml:space="preserve">, </w:t>
            </w:r>
            <w:hyperlink r:id="rId61" w:anchor="table-2-2" w:history="1">
              <w:r w:rsidR="00063CB8" w:rsidRPr="005F712F">
                <w:rPr>
                  <w:rStyle w:val="Hyperlink"/>
                  <w:szCs w:val="20"/>
                </w:rPr>
                <w:t>Table 2.2 Correlations between HACCP and the Framework</w:t>
              </w:r>
            </w:hyperlink>
            <w:r w:rsidR="00362F8F">
              <w:t xml:space="preserve"> of the Guidelines</w:t>
            </w:r>
          </w:p>
        </w:tc>
        <w:tc>
          <w:tcPr>
            <w:tcW w:w="6193" w:type="dxa"/>
          </w:tcPr>
          <w:p w14:paraId="5102F54E" w14:textId="659FF730" w:rsidR="00063CB8" w:rsidRPr="00967ED0" w:rsidRDefault="00063CB8" w:rsidP="00496A0C">
            <w:pPr>
              <w:rPr>
                <w:b/>
                <w:bCs/>
                <w:sz w:val="24"/>
                <w:szCs w:val="24"/>
              </w:rPr>
            </w:pPr>
            <w:r w:rsidRPr="00967ED0">
              <w:rPr>
                <w:b/>
                <w:bCs/>
                <w:sz w:val="24"/>
                <w:szCs w:val="24"/>
              </w:rPr>
              <w:t xml:space="preserve">Refer to </w:t>
            </w:r>
            <w:r w:rsidRPr="00967ED0">
              <w:rPr>
                <w:b/>
                <w:bCs/>
                <w:sz w:val="24"/>
                <w:szCs w:val="24"/>
                <w:u w:val="single"/>
              </w:rPr>
              <w:t xml:space="preserve">Appendix </w:t>
            </w:r>
            <w:r w:rsidR="004B3DAB" w:rsidRPr="00967ED0">
              <w:rPr>
                <w:b/>
                <w:bCs/>
                <w:sz w:val="24"/>
                <w:szCs w:val="24"/>
                <w:u w:val="single"/>
              </w:rPr>
              <w:t>C</w:t>
            </w:r>
            <w:r w:rsidR="004B3DAB" w:rsidRPr="00967ED0">
              <w:rPr>
                <w:b/>
                <w:bCs/>
                <w:sz w:val="24"/>
                <w:szCs w:val="24"/>
              </w:rPr>
              <w:t xml:space="preserve"> for current Table 2.2</w:t>
            </w:r>
          </w:p>
        </w:tc>
        <w:tc>
          <w:tcPr>
            <w:tcW w:w="6657" w:type="dxa"/>
          </w:tcPr>
          <w:p w14:paraId="79899AC2" w14:textId="539F5696" w:rsidR="00063CB8" w:rsidRPr="00967ED0" w:rsidRDefault="00063CB8" w:rsidP="00496A0C">
            <w:pPr>
              <w:rPr>
                <w:b/>
                <w:bCs/>
                <w:sz w:val="24"/>
                <w:szCs w:val="24"/>
              </w:rPr>
            </w:pPr>
            <w:r w:rsidRPr="00967ED0">
              <w:rPr>
                <w:b/>
                <w:bCs/>
                <w:sz w:val="24"/>
                <w:szCs w:val="24"/>
              </w:rPr>
              <w:t xml:space="preserve">Refer to </w:t>
            </w:r>
            <w:r w:rsidRPr="00967ED0">
              <w:rPr>
                <w:b/>
                <w:bCs/>
                <w:sz w:val="24"/>
                <w:szCs w:val="24"/>
                <w:u w:val="single"/>
              </w:rPr>
              <w:t xml:space="preserve">Appendix </w:t>
            </w:r>
            <w:r w:rsidR="004B3DAB" w:rsidRPr="00967ED0">
              <w:rPr>
                <w:b/>
                <w:bCs/>
                <w:sz w:val="24"/>
                <w:szCs w:val="24"/>
                <w:u w:val="single"/>
              </w:rPr>
              <w:t>C</w:t>
            </w:r>
            <w:r w:rsidR="004B3DAB" w:rsidRPr="00967ED0">
              <w:rPr>
                <w:b/>
                <w:bCs/>
                <w:sz w:val="24"/>
                <w:szCs w:val="24"/>
              </w:rPr>
              <w:t xml:space="preserve"> for proposed amendments to Table 2.2</w:t>
            </w:r>
          </w:p>
        </w:tc>
      </w:tr>
      <w:tr w:rsidR="00063CB8" w:rsidRPr="00D31CA2" w14:paraId="1D3480EB" w14:textId="77777777" w:rsidTr="00496A0C">
        <w:tc>
          <w:tcPr>
            <w:tcW w:w="600" w:type="dxa"/>
          </w:tcPr>
          <w:p w14:paraId="1F5C159E" w14:textId="77777777" w:rsidR="00063CB8" w:rsidRPr="00793BE6" w:rsidRDefault="00063CB8" w:rsidP="00496A0C">
            <w:pPr>
              <w:rPr>
                <w:szCs w:val="20"/>
              </w:rPr>
            </w:pPr>
            <w:r w:rsidRPr="00793BE6">
              <w:rPr>
                <w:szCs w:val="20"/>
              </w:rPr>
              <w:t>6</w:t>
            </w:r>
          </w:p>
        </w:tc>
        <w:tc>
          <w:tcPr>
            <w:tcW w:w="2705" w:type="dxa"/>
          </w:tcPr>
          <w:p w14:paraId="2AB60566" w14:textId="39974A13" w:rsidR="00063CB8" w:rsidRDefault="00362F8F" w:rsidP="00496A0C">
            <w:r>
              <w:t xml:space="preserve">Visit </w:t>
            </w:r>
            <w:hyperlink r:id="rId62" w:history="1">
              <w:r w:rsidRPr="007872BA">
                <w:rPr>
                  <w:rStyle w:val="Hyperlink"/>
                </w:rPr>
                <w:t xml:space="preserve">Chapter </w:t>
              </w:r>
              <w:r w:rsidR="00063CB8" w:rsidRPr="007872BA">
                <w:rPr>
                  <w:rStyle w:val="Hyperlink"/>
                  <w:szCs w:val="20"/>
                </w:rPr>
                <w:t>2.6 Correlations of the Framework with other systems</w:t>
              </w:r>
            </w:hyperlink>
            <w:r>
              <w:t xml:space="preserve"> of the Guidelines</w:t>
            </w:r>
          </w:p>
          <w:p w14:paraId="23F9D9F8" w14:textId="77777777" w:rsidR="00063CB8" w:rsidRDefault="00063CB8" w:rsidP="00496A0C">
            <w:r w:rsidRPr="00E048F9">
              <w:rPr>
                <w:b/>
                <w:bCs/>
                <w:color w:val="auto"/>
                <w:szCs w:val="20"/>
              </w:rPr>
              <w:t>(</w:t>
            </w:r>
            <w:r>
              <w:rPr>
                <w:b/>
                <w:bCs/>
                <w:color w:val="auto"/>
                <w:szCs w:val="20"/>
              </w:rPr>
              <w:t>p20</w:t>
            </w:r>
            <w:r w:rsidRPr="00E048F9">
              <w:rPr>
                <w:b/>
                <w:bCs/>
                <w:color w:val="auto"/>
                <w:szCs w:val="20"/>
              </w:rPr>
              <w:t xml:space="preserve"> in PDF)</w:t>
            </w:r>
          </w:p>
        </w:tc>
        <w:tc>
          <w:tcPr>
            <w:tcW w:w="6193" w:type="dxa"/>
          </w:tcPr>
          <w:p w14:paraId="432BD69C" w14:textId="77777777" w:rsidR="00063CB8" w:rsidRPr="00F14FAD" w:rsidRDefault="00063CB8" w:rsidP="00496A0C">
            <w:pPr>
              <w:rPr>
                <w:szCs w:val="20"/>
                <w:highlight w:val="green"/>
              </w:rPr>
            </w:pPr>
            <w:r w:rsidRPr="00793BE6">
              <w:rPr>
                <w:szCs w:val="20"/>
              </w:rPr>
              <w:t>ISO 9001 provides a generic framework that specifies requirements for quality management systems to address customer satisfaction by assuring a consistent end product. The standard puts emphasis on continuous improvement; it adopts a process model approach that sets out the responsibilities, processes and resources needed to achieve specified objectives with respect to quality.</w:t>
            </w:r>
          </w:p>
        </w:tc>
        <w:tc>
          <w:tcPr>
            <w:tcW w:w="6657" w:type="dxa"/>
          </w:tcPr>
          <w:p w14:paraId="03D4FE82" w14:textId="77777777" w:rsidR="00063CB8" w:rsidRPr="00F14FAD" w:rsidRDefault="00063CB8" w:rsidP="00496A0C">
            <w:pPr>
              <w:rPr>
                <w:szCs w:val="20"/>
                <w:highlight w:val="green"/>
              </w:rPr>
            </w:pPr>
            <w:r w:rsidRPr="00793BE6">
              <w:rPr>
                <w:b/>
                <w:bCs/>
                <w:szCs w:val="20"/>
                <w:highlight w:val="yellow"/>
              </w:rPr>
              <w:t xml:space="preserve">AS/NZS ISO 9001:2016 </w:t>
            </w:r>
            <w:r w:rsidRPr="00793BE6">
              <w:rPr>
                <w:b/>
                <w:bCs/>
                <w:i/>
                <w:iCs/>
                <w:szCs w:val="20"/>
                <w:highlight w:val="yellow"/>
              </w:rPr>
              <w:t>Quality management systems – Requirements</w:t>
            </w:r>
            <w:r w:rsidRPr="00793BE6">
              <w:rPr>
                <w:szCs w:val="20"/>
                <w:highlight w:val="yellow"/>
              </w:rPr>
              <w:t xml:space="preserve"> </w:t>
            </w:r>
            <w:r w:rsidRPr="00793BE6">
              <w:rPr>
                <w:szCs w:val="20"/>
              </w:rPr>
              <w:t xml:space="preserve">provides a generic framework </w:t>
            </w:r>
            <w:r w:rsidRPr="00793BE6">
              <w:rPr>
                <w:b/>
                <w:bCs/>
                <w:szCs w:val="20"/>
                <w:highlight w:val="yellow"/>
              </w:rPr>
              <w:t>for establishing a</w:t>
            </w:r>
            <w:r w:rsidRPr="00793BE6">
              <w:rPr>
                <w:b/>
                <w:bCs/>
                <w:szCs w:val="20"/>
              </w:rPr>
              <w:t xml:space="preserve"> </w:t>
            </w:r>
            <w:r w:rsidRPr="00793BE6">
              <w:rPr>
                <w:szCs w:val="20"/>
              </w:rPr>
              <w:t xml:space="preserve">quality management system. </w:t>
            </w:r>
            <w:r w:rsidRPr="00793BE6">
              <w:rPr>
                <w:b/>
                <w:bCs/>
                <w:szCs w:val="20"/>
                <w:highlight w:val="yellow"/>
              </w:rPr>
              <w:t>The standard aims to ensure products and services meet customer expectations and comply with statutory and regulatory requirements. It also promotes</w:t>
            </w:r>
            <w:r w:rsidRPr="00793BE6">
              <w:rPr>
                <w:szCs w:val="20"/>
              </w:rPr>
              <w:t xml:space="preserve"> customer satisfaction by </w:t>
            </w:r>
            <w:r w:rsidRPr="00793BE6">
              <w:rPr>
                <w:b/>
                <w:bCs/>
                <w:szCs w:val="20"/>
                <w:highlight w:val="yellow"/>
              </w:rPr>
              <w:t>enabling continual improvement and</w:t>
            </w:r>
            <w:r w:rsidRPr="00793BE6">
              <w:rPr>
                <w:szCs w:val="20"/>
                <w:highlight w:val="yellow"/>
              </w:rPr>
              <w:t xml:space="preserve"> </w:t>
            </w:r>
            <w:r w:rsidRPr="00793BE6">
              <w:rPr>
                <w:szCs w:val="20"/>
              </w:rPr>
              <w:t xml:space="preserve">assuring a consistent end product. The standard puts emphasis on continuous improvement; it adopts a process model approach </w:t>
            </w:r>
            <w:r w:rsidRPr="00793BE6">
              <w:rPr>
                <w:b/>
                <w:bCs/>
                <w:szCs w:val="20"/>
                <w:highlight w:val="yellow"/>
              </w:rPr>
              <w:t>with risk-based thinking</w:t>
            </w:r>
            <w:r w:rsidRPr="00793BE6">
              <w:rPr>
                <w:b/>
                <w:bCs/>
                <w:szCs w:val="20"/>
              </w:rPr>
              <w:t xml:space="preserve"> </w:t>
            </w:r>
            <w:r w:rsidRPr="00793BE6">
              <w:rPr>
                <w:szCs w:val="20"/>
              </w:rPr>
              <w:t>that sets out the responsibilities, processes and resources needed to achieve specified objectives with respect to quality.</w:t>
            </w:r>
          </w:p>
        </w:tc>
      </w:tr>
      <w:tr w:rsidR="00063CB8" w:rsidRPr="00D31CA2" w14:paraId="52F0036F" w14:textId="77777777" w:rsidTr="00496A0C">
        <w:tc>
          <w:tcPr>
            <w:tcW w:w="600" w:type="dxa"/>
          </w:tcPr>
          <w:p w14:paraId="024279FD" w14:textId="77777777" w:rsidR="00063CB8" w:rsidRPr="00793BE6" w:rsidRDefault="00063CB8" w:rsidP="00496A0C">
            <w:pPr>
              <w:rPr>
                <w:szCs w:val="20"/>
              </w:rPr>
            </w:pPr>
            <w:r w:rsidRPr="00793BE6">
              <w:rPr>
                <w:szCs w:val="20"/>
              </w:rPr>
              <w:t>7</w:t>
            </w:r>
          </w:p>
        </w:tc>
        <w:tc>
          <w:tcPr>
            <w:tcW w:w="2705" w:type="dxa"/>
          </w:tcPr>
          <w:p w14:paraId="4B4E7E61" w14:textId="6BF749DD" w:rsidR="00063CB8" w:rsidRDefault="007872BA" w:rsidP="00496A0C">
            <w:r>
              <w:t xml:space="preserve">Visit </w:t>
            </w:r>
            <w:hyperlink r:id="rId63" w:history="1">
              <w:r w:rsidRPr="007872BA">
                <w:rPr>
                  <w:rStyle w:val="Hyperlink"/>
                </w:rPr>
                <w:t xml:space="preserve">Chapter </w:t>
              </w:r>
              <w:r w:rsidR="00063CB8" w:rsidRPr="007872BA">
                <w:rPr>
                  <w:rStyle w:val="Hyperlink"/>
                  <w:szCs w:val="20"/>
                </w:rPr>
                <w:t xml:space="preserve">2.6 Correlations of the Framework with other </w:t>
              </w:r>
              <w:r w:rsidR="00063CB8" w:rsidRPr="007872BA">
                <w:rPr>
                  <w:rStyle w:val="Hyperlink"/>
                  <w:szCs w:val="20"/>
                </w:rPr>
                <w:lastRenderedPageBreak/>
                <w:t>systems</w:t>
              </w:r>
            </w:hyperlink>
            <w:r>
              <w:t xml:space="preserve"> of the Guidelines</w:t>
            </w:r>
          </w:p>
          <w:p w14:paraId="1D53342C" w14:textId="77777777" w:rsidR="00063CB8" w:rsidRDefault="00063CB8" w:rsidP="00496A0C">
            <w:r w:rsidRPr="00E048F9">
              <w:rPr>
                <w:b/>
                <w:bCs/>
                <w:color w:val="auto"/>
                <w:szCs w:val="20"/>
              </w:rPr>
              <w:t>(</w:t>
            </w:r>
            <w:r>
              <w:rPr>
                <w:b/>
                <w:bCs/>
                <w:color w:val="auto"/>
                <w:szCs w:val="20"/>
              </w:rPr>
              <w:t>p20</w:t>
            </w:r>
            <w:r w:rsidRPr="00E048F9">
              <w:rPr>
                <w:b/>
                <w:bCs/>
                <w:color w:val="auto"/>
                <w:szCs w:val="20"/>
              </w:rPr>
              <w:t xml:space="preserve"> in PDF)</w:t>
            </w:r>
          </w:p>
        </w:tc>
        <w:tc>
          <w:tcPr>
            <w:tcW w:w="6193" w:type="dxa"/>
          </w:tcPr>
          <w:p w14:paraId="1C0539CE" w14:textId="77777777" w:rsidR="00063CB8" w:rsidRPr="00793BE6" w:rsidRDefault="00063CB8" w:rsidP="00496A0C">
            <w:pPr>
              <w:rPr>
                <w:szCs w:val="20"/>
              </w:rPr>
            </w:pPr>
            <w:r w:rsidRPr="00793BE6">
              <w:rPr>
                <w:szCs w:val="20"/>
              </w:rPr>
              <w:lastRenderedPageBreak/>
              <w:t xml:space="preserve">Table 2.3 lists the detailed ISO 9001 requirements and identifies links and correlations with the Framework. While the Framework and ISO 9001 are compatible, the structures </w:t>
            </w:r>
            <w:r w:rsidRPr="00793BE6">
              <w:rPr>
                <w:szCs w:val="20"/>
              </w:rPr>
              <w:lastRenderedPageBreak/>
              <w:t>of the two are somewhat different and correlations between them are not as close as those with HACCP. Table 2.3 shows correlations of general themes and areas.</w:t>
            </w:r>
          </w:p>
        </w:tc>
        <w:tc>
          <w:tcPr>
            <w:tcW w:w="6657" w:type="dxa"/>
          </w:tcPr>
          <w:p w14:paraId="0F8741B2" w14:textId="77777777" w:rsidR="00063CB8" w:rsidRPr="00793BE6" w:rsidRDefault="00063CB8" w:rsidP="00496A0C">
            <w:pPr>
              <w:rPr>
                <w:b/>
                <w:bCs/>
                <w:szCs w:val="20"/>
                <w:highlight w:val="yellow"/>
              </w:rPr>
            </w:pPr>
            <w:r w:rsidRPr="00793BE6">
              <w:rPr>
                <w:szCs w:val="20"/>
              </w:rPr>
              <w:lastRenderedPageBreak/>
              <w:t xml:space="preserve">Table 2.3 lists the detailed </w:t>
            </w:r>
            <w:r w:rsidRPr="00793BE6">
              <w:rPr>
                <w:b/>
                <w:bCs/>
                <w:szCs w:val="20"/>
                <w:highlight w:val="yellow"/>
              </w:rPr>
              <w:t>AS/NZS ISO 9001:2016</w:t>
            </w:r>
            <w:r w:rsidRPr="00793BE6">
              <w:rPr>
                <w:szCs w:val="20"/>
              </w:rPr>
              <w:t xml:space="preserve"> requirements and identifies links and correlations with the Framework. While the Framework and </w:t>
            </w:r>
            <w:r w:rsidRPr="00793BE6">
              <w:rPr>
                <w:b/>
                <w:bCs/>
                <w:szCs w:val="20"/>
                <w:highlight w:val="yellow"/>
              </w:rPr>
              <w:t>AS/NZS ISO 9001:2016</w:t>
            </w:r>
            <w:r w:rsidRPr="00793BE6">
              <w:rPr>
                <w:szCs w:val="20"/>
              </w:rPr>
              <w:t xml:space="preserve"> are compatible, the </w:t>
            </w:r>
            <w:r w:rsidRPr="00793BE6">
              <w:rPr>
                <w:szCs w:val="20"/>
              </w:rPr>
              <w:lastRenderedPageBreak/>
              <w:t>structures of the two are somewhat different and correlations between them are not as close as those with HACCP. Table 2.3 shows correlations of general themes and areas.</w:t>
            </w:r>
          </w:p>
        </w:tc>
      </w:tr>
      <w:tr w:rsidR="00063CB8" w:rsidRPr="00D31CA2" w14:paraId="5775B379" w14:textId="77777777" w:rsidTr="00496A0C">
        <w:tc>
          <w:tcPr>
            <w:tcW w:w="600" w:type="dxa"/>
          </w:tcPr>
          <w:p w14:paraId="5CC094E3" w14:textId="77777777" w:rsidR="00063CB8" w:rsidRPr="00793BE6" w:rsidRDefault="00063CB8" w:rsidP="00496A0C">
            <w:pPr>
              <w:rPr>
                <w:szCs w:val="20"/>
              </w:rPr>
            </w:pPr>
            <w:r w:rsidRPr="00793BE6">
              <w:rPr>
                <w:szCs w:val="20"/>
              </w:rPr>
              <w:lastRenderedPageBreak/>
              <w:t>8</w:t>
            </w:r>
          </w:p>
        </w:tc>
        <w:tc>
          <w:tcPr>
            <w:tcW w:w="2705" w:type="dxa"/>
          </w:tcPr>
          <w:p w14:paraId="631CA0F4" w14:textId="21F383BA" w:rsidR="00063CB8" w:rsidRDefault="00214DFC" w:rsidP="00496A0C">
            <w:r>
              <w:t xml:space="preserve">Visit Chapter </w:t>
            </w:r>
            <w:r w:rsidRPr="007872BA">
              <w:t>2.6 Correlations of the Framework with other systems</w:t>
            </w:r>
            <w:r>
              <w:t xml:space="preserve">, </w:t>
            </w:r>
            <w:hyperlink r:id="rId64" w:anchor="table-2-3" w:history="1">
              <w:r w:rsidR="00063CB8" w:rsidRPr="00C37A40">
                <w:rPr>
                  <w:rStyle w:val="Hyperlink"/>
                  <w:szCs w:val="20"/>
                </w:rPr>
                <w:t>Table 2.3 Correlations between AS/NZS ISO 9001:2016 and the Framework</w:t>
              </w:r>
            </w:hyperlink>
            <w:r>
              <w:t xml:space="preserve"> of the Guidelines </w:t>
            </w:r>
          </w:p>
        </w:tc>
        <w:tc>
          <w:tcPr>
            <w:tcW w:w="6193" w:type="dxa"/>
          </w:tcPr>
          <w:p w14:paraId="5C579E56" w14:textId="48B879C4" w:rsidR="00063CB8" w:rsidRPr="00967ED0" w:rsidRDefault="00063CB8" w:rsidP="00496A0C">
            <w:pPr>
              <w:rPr>
                <w:b/>
                <w:bCs/>
                <w:sz w:val="24"/>
                <w:szCs w:val="24"/>
              </w:rPr>
            </w:pPr>
            <w:r w:rsidRPr="00967ED0">
              <w:rPr>
                <w:b/>
                <w:bCs/>
                <w:sz w:val="24"/>
                <w:szCs w:val="24"/>
              </w:rPr>
              <w:t xml:space="preserve">Refer to Appendix </w:t>
            </w:r>
            <w:r w:rsidR="004B3DAB" w:rsidRPr="00967ED0">
              <w:rPr>
                <w:b/>
                <w:bCs/>
                <w:sz w:val="24"/>
                <w:szCs w:val="24"/>
              </w:rPr>
              <w:t>D for current Table 2.3</w:t>
            </w:r>
          </w:p>
        </w:tc>
        <w:tc>
          <w:tcPr>
            <w:tcW w:w="6657" w:type="dxa"/>
          </w:tcPr>
          <w:p w14:paraId="28622016" w14:textId="1A4B3FDD" w:rsidR="00063CB8" w:rsidRPr="00967ED0" w:rsidRDefault="00063CB8" w:rsidP="00496A0C">
            <w:pPr>
              <w:rPr>
                <w:b/>
                <w:bCs/>
                <w:sz w:val="24"/>
                <w:szCs w:val="24"/>
              </w:rPr>
            </w:pPr>
            <w:r w:rsidRPr="00967ED0">
              <w:rPr>
                <w:b/>
                <w:bCs/>
                <w:sz w:val="24"/>
                <w:szCs w:val="24"/>
              </w:rPr>
              <w:t xml:space="preserve">Refer to </w:t>
            </w:r>
            <w:r w:rsidRPr="00967ED0">
              <w:rPr>
                <w:b/>
                <w:bCs/>
                <w:sz w:val="24"/>
                <w:szCs w:val="24"/>
                <w:u w:val="single"/>
              </w:rPr>
              <w:t xml:space="preserve">Appendix </w:t>
            </w:r>
            <w:r w:rsidR="004B3DAB" w:rsidRPr="00967ED0">
              <w:rPr>
                <w:b/>
                <w:bCs/>
                <w:sz w:val="24"/>
                <w:szCs w:val="24"/>
                <w:u w:val="single"/>
              </w:rPr>
              <w:t>D</w:t>
            </w:r>
            <w:r w:rsidR="004B3DAB" w:rsidRPr="00967ED0">
              <w:rPr>
                <w:b/>
                <w:bCs/>
                <w:sz w:val="24"/>
                <w:szCs w:val="24"/>
              </w:rPr>
              <w:t xml:space="preserve"> for proposed amendments to Table 2.3</w:t>
            </w:r>
          </w:p>
        </w:tc>
      </w:tr>
      <w:tr w:rsidR="00063CB8" w:rsidRPr="00D31CA2" w14:paraId="1FE343F3" w14:textId="77777777" w:rsidTr="00496A0C">
        <w:tc>
          <w:tcPr>
            <w:tcW w:w="600" w:type="dxa"/>
          </w:tcPr>
          <w:p w14:paraId="59730DBC" w14:textId="77777777" w:rsidR="00063CB8" w:rsidRPr="00793BE6" w:rsidRDefault="00063CB8" w:rsidP="00496A0C">
            <w:pPr>
              <w:rPr>
                <w:szCs w:val="20"/>
              </w:rPr>
            </w:pPr>
            <w:r w:rsidRPr="00793BE6">
              <w:rPr>
                <w:szCs w:val="20"/>
              </w:rPr>
              <w:t>9</w:t>
            </w:r>
          </w:p>
        </w:tc>
        <w:tc>
          <w:tcPr>
            <w:tcW w:w="2705" w:type="dxa"/>
          </w:tcPr>
          <w:p w14:paraId="2DE2CAE7" w14:textId="41402C76" w:rsidR="00063CB8" w:rsidRDefault="00214DFC" w:rsidP="00496A0C">
            <w:r>
              <w:t xml:space="preserve">Visit </w:t>
            </w:r>
            <w:hyperlink r:id="rId65" w:history="1">
              <w:r w:rsidRPr="00214DFC">
                <w:rPr>
                  <w:rStyle w:val="Hyperlink"/>
                </w:rPr>
                <w:t xml:space="preserve">Chapter </w:t>
              </w:r>
              <w:r w:rsidR="00063CB8" w:rsidRPr="00214DFC">
                <w:rPr>
                  <w:rStyle w:val="Hyperlink"/>
                  <w:szCs w:val="20"/>
                </w:rPr>
                <w:t>2.6 Correlations of the Framework with other systems</w:t>
              </w:r>
            </w:hyperlink>
            <w:r>
              <w:t xml:space="preserve"> of the Guidelines</w:t>
            </w:r>
          </w:p>
          <w:p w14:paraId="708EBF14" w14:textId="77777777" w:rsidR="00063CB8" w:rsidRDefault="00063CB8" w:rsidP="00496A0C">
            <w:r w:rsidRPr="00E048F9">
              <w:rPr>
                <w:b/>
                <w:bCs/>
                <w:color w:val="auto"/>
                <w:szCs w:val="20"/>
              </w:rPr>
              <w:t>(</w:t>
            </w:r>
            <w:r>
              <w:rPr>
                <w:b/>
                <w:bCs/>
                <w:color w:val="auto"/>
                <w:szCs w:val="20"/>
              </w:rPr>
              <w:t>p22</w:t>
            </w:r>
            <w:r w:rsidRPr="00E048F9">
              <w:rPr>
                <w:b/>
                <w:bCs/>
                <w:color w:val="auto"/>
                <w:szCs w:val="20"/>
              </w:rPr>
              <w:t xml:space="preserve"> in PDF)</w:t>
            </w:r>
          </w:p>
        </w:tc>
        <w:tc>
          <w:tcPr>
            <w:tcW w:w="6193" w:type="dxa"/>
          </w:tcPr>
          <w:p w14:paraId="2F456731" w14:textId="77777777" w:rsidR="00063CB8" w:rsidRPr="004066EB" w:rsidRDefault="00063CB8" w:rsidP="00496A0C">
            <w:pPr>
              <w:rPr>
                <w:szCs w:val="20"/>
                <w:highlight w:val="green"/>
              </w:rPr>
            </w:pPr>
            <w:r w:rsidRPr="00793BE6">
              <w:rPr>
                <w:szCs w:val="20"/>
              </w:rPr>
              <w:t>ISO 9001 includes several aspects of the Framework, but in a general sense, and it does not always provide a good fit to the specific requirements of drinking water quality management. The most important limitation of ISO 9001 is that it fails to address the preventive requirements of system analysis, hazard identification and control, and risk assessment, which are all critical for effective management of drinking water quality. There are other limitations in the areas of stakeholder involvement (for stakeholders other than consumers), research and development, management of large-scale emergencies, communication and reporting.</w:t>
            </w:r>
          </w:p>
        </w:tc>
        <w:tc>
          <w:tcPr>
            <w:tcW w:w="6657" w:type="dxa"/>
          </w:tcPr>
          <w:p w14:paraId="14947F45" w14:textId="77777777" w:rsidR="00063CB8" w:rsidRPr="004066EB" w:rsidRDefault="00063CB8" w:rsidP="00496A0C">
            <w:pPr>
              <w:rPr>
                <w:szCs w:val="20"/>
                <w:highlight w:val="green"/>
              </w:rPr>
            </w:pPr>
            <w:r w:rsidRPr="00793BE6">
              <w:rPr>
                <w:b/>
                <w:bCs/>
                <w:szCs w:val="20"/>
                <w:highlight w:val="yellow"/>
              </w:rPr>
              <w:t>AS/NZS ISO 9001:2016</w:t>
            </w:r>
            <w:r w:rsidRPr="00793BE6">
              <w:rPr>
                <w:szCs w:val="20"/>
              </w:rPr>
              <w:t xml:space="preserve"> includes several aspects of the Framework, but in a general sense, and it does not always provide a good fit to the specific requirements of drinking water quality management. The most important limitation of AS/NZS ISO 9001:2016 is that it fails to address the preventive requirements of system analysis, hazard identification and control, and risk assessment, which are all critical for effective management of drinking water quality. There are other limitations in the areas of stakeholder involvement (for stakeholders other than consumers), research and development, management of large-scale emergencies, communication and reporting.</w:t>
            </w:r>
          </w:p>
        </w:tc>
      </w:tr>
      <w:tr w:rsidR="00063CB8" w:rsidRPr="00D31CA2" w14:paraId="0C76D902" w14:textId="77777777" w:rsidTr="00496A0C">
        <w:tc>
          <w:tcPr>
            <w:tcW w:w="600" w:type="dxa"/>
          </w:tcPr>
          <w:p w14:paraId="6CB2787F" w14:textId="77777777" w:rsidR="00063CB8" w:rsidRPr="00793BE6" w:rsidRDefault="00063CB8" w:rsidP="00496A0C">
            <w:pPr>
              <w:rPr>
                <w:szCs w:val="20"/>
              </w:rPr>
            </w:pPr>
            <w:r w:rsidRPr="00793BE6">
              <w:rPr>
                <w:szCs w:val="20"/>
              </w:rPr>
              <w:t>10</w:t>
            </w:r>
          </w:p>
        </w:tc>
        <w:tc>
          <w:tcPr>
            <w:tcW w:w="2705" w:type="dxa"/>
          </w:tcPr>
          <w:p w14:paraId="15C59B52" w14:textId="71E39D9B" w:rsidR="00063CB8" w:rsidRDefault="00214DFC" w:rsidP="00496A0C">
            <w:r>
              <w:t xml:space="preserve">Visit </w:t>
            </w:r>
            <w:hyperlink r:id="rId66" w:history="1">
              <w:r w:rsidRPr="00214DFC">
                <w:rPr>
                  <w:rStyle w:val="Hyperlink"/>
                </w:rPr>
                <w:t xml:space="preserve">Chapter </w:t>
              </w:r>
              <w:r w:rsidR="00063CB8" w:rsidRPr="00214DFC">
                <w:rPr>
                  <w:rStyle w:val="Hyperlink"/>
                  <w:szCs w:val="20"/>
                </w:rPr>
                <w:t xml:space="preserve">2.6 Correlations of the Framework with other </w:t>
              </w:r>
              <w:r w:rsidR="00063CB8" w:rsidRPr="00214DFC">
                <w:rPr>
                  <w:rStyle w:val="Hyperlink"/>
                  <w:szCs w:val="20"/>
                </w:rPr>
                <w:lastRenderedPageBreak/>
                <w:t>systems</w:t>
              </w:r>
            </w:hyperlink>
            <w:r>
              <w:t xml:space="preserve"> of the Guidelines</w:t>
            </w:r>
          </w:p>
          <w:p w14:paraId="58E463F1" w14:textId="77777777" w:rsidR="00063CB8" w:rsidRDefault="00063CB8" w:rsidP="00496A0C">
            <w:r w:rsidRPr="00E048F9">
              <w:rPr>
                <w:b/>
                <w:bCs/>
                <w:color w:val="auto"/>
                <w:szCs w:val="20"/>
              </w:rPr>
              <w:t>(</w:t>
            </w:r>
            <w:r>
              <w:rPr>
                <w:b/>
                <w:bCs/>
                <w:color w:val="auto"/>
                <w:szCs w:val="20"/>
              </w:rPr>
              <w:t>p22</w:t>
            </w:r>
            <w:r w:rsidRPr="00E048F9">
              <w:rPr>
                <w:b/>
                <w:bCs/>
                <w:color w:val="auto"/>
                <w:szCs w:val="20"/>
              </w:rPr>
              <w:t xml:space="preserve"> in PDF)</w:t>
            </w:r>
          </w:p>
        </w:tc>
        <w:tc>
          <w:tcPr>
            <w:tcW w:w="6193" w:type="dxa"/>
          </w:tcPr>
          <w:p w14:paraId="4CDAF582" w14:textId="77777777" w:rsidR="00063CB8" w:rsidRPr="00793BE6" w:rsidRDefault="00063CB8" w:rsidP="00496A0C">
            <w:pPr>
              <w:rPr>
                <w:szCs w:val="20"/>
              </w:rPr>
            </w:pPr>
            <w:r w:rsidRPr="00793BE6">
              <w:rPr>
                <w:szCs w:val="20"/>
              </w:rPr>
              <w:lastRenderedPageBreak/>
              <w:t xml:space="preserve">There is scope to implement the Framework within the structure of these established systems by expanding them to encompass all the necessary elements for drinking water quality management. For example, when integrated, HACCP and ISO 9001 can satisfy many of the key elements </w:t>
            </w:r>
            <w:r w:rsidRPr="00793BE6">
              <w:rPr>
                <w:szCs w:val="20"/>
              </w:rPr>
              <w:lastRenderedPageBreak/>
              <w:t>for drinking water quality management. However, if established management systems are applied to meet the requirements for management of drinking water quality as outlined in the Framework, then it should be ensured that all the necessary elements of drinking quality management are addressed.</w:t>
            </w:r>
          </w:p>
        </w:tc>
        <w:tc>
          <w:tcPr>
            <w:tcW w:w="6657" w:type="dxa"/>
          </w:tcPr>
          <w:p w14:paraId="070957B8" w14:textId="77777777" w:rsidR="00063CB8" w:rsidRPr="00793BE6" w:rsidRDefault="00063CB8" w:rsidP="00496A0C">
            <w:pPr>
              <w:rPr>
                <w:b/>
                <w:bCs/>
                <w:szCs w:val="20"/>
                <w:highlight w:val="yellow"/>
              </w:rPr>
            </w:pPr>
            <w:r w:rsidRPr="00793BE6">
              <w:rPr>
                <w:szCs w:val="20"/>
              </w:rPr>
              <w:lastRenderedPageBreak/>
              <w:t xml:space="preserve">There is scope to implement the Framework within the structure of these established systems by expanding them to encompass all the necessary elements for drinking water quality management. For example, when integrated, HACCP and </w:t>
            </w:r>
            <w:r w:rsidRPr="00793BE6">
              <w:rPr>
                <w:b/>
                <w:bCs/>
                <w:szCs w:val="20"/>
                <w:highlight w:val="yellow"/>
              </w:rPr>
              <w:t>AS/NZS ISO 9001:2016</w:t>
            </w:r>
            <w:r w:rsidRPr="00793BE6">
              <w:rPr>
                <w:szCs w:val="20"/>
              </w:rPr>
              <w:t xml:space="preserve"> can satisfy many of the key elements </w:t>
            </w:r>
            <w:r w:rsidRPr="00793BE6">
              <w:rPr>
                <w:szCs w:val="20"/>
              </w:rPr>
              <w:lastRenderedPageBreak/>
              <w:t>for drinking water quality management. However, if established management systems are applied to meet the requirements for management of drinking water quality as outlined in the Framework, then it should be ensured that all the necessary elements of drinking quality management are addressed.</w:t>
            </w:r>
          </w:p>
        </w:tc>
      </w:tr>
      <w:tr w:rsidR="00063CB8" w:rsidRPr="00D31CA2" w14:paraId="041C581D" w14:textId="77777777" w:rsidTr="00496A0C">
        <w:tc>
          <w:tcPr>
            <w:tcW w:w="600" w:type="dxa"/>
          </w:tcPr>
          <w:p w14:paraId="466FC6D1" w14:textId="77777777" w:rsidR="00063CB8" w:rsidRPr="00793BE6" w:rsidRDefault="00063CB8" w:rsidP="00496A0C">
            <w:pPr>
              <w:rPr>
                <w:szCs w:val="20"/>
              </w:rPr>
            </w:pPr>
            <w:r w:rsidRPr="00793BE6">
              <w:rPr>
                <w:szCs w:val="20"/>
              </w:rPr>
              <w:lastRenderedPageBreak/>
              <w:t>11</w:t>
            </w:r>
          </w:p>
        </w:tc>
        <w:tc>
          <w:tcPr>
            <w:tcW w:w="2705" w:type="dxa"/>
          </w:tcPr>
          <w:p w14:paraId="1506EBB3" w14:textId="6B227B8F" w:rsidR="00063CB8" w:rsidRDefault="00865817" w:rsidP="00B50481">
            <w:r>
              <w:t xml:space="preserve">Visit Chapter </w:t>
            </w:r>
            <w:r w:rsidRPr="007872BA">
              <w:t>2.6 Correlations of the Framework with other systems</w:t>
            </w:r>
            <w:r>
              <w:t xml:space="preserve">, </w:t>
            </w:r>
            <w:hyperlink r:id="rId67" w:anchor="table-2-4" w:history="1">
              <w:r w:rsidR="00063CB8" w:rsidRPr="002C24A7">
                <w:rPr>
                  <w:rStyle w:val="Hyperlink"/>
                  <w:szCs w:val="20"/>
                </w:rPr>
                <w:t>Table 2.4 Comparison of features from various management frameworks</w:t>
              </w:r>
            </w:hyperlink>
            <w:r>
              <w:rPr>
                <w:szCs w:val="20"/>
              </w:rPr>
              <w:t xml:space="preserve"> of the Guidelines</w:t>
            </w:r>
          </w:p>
        </w:tc>
        <w:tc>
          <w:tcPr>
            <w:tcW w:w="6193" w:type="dxa"/>
          </w:tcPr>
          <w:p w14:paraId="458CDEAF" w14:textId="455E59AB" w:rsidR="00063CB8" w:rsidRPr="00967ED0" w:rsidRDefault="00063CB8" w:rsidP="00496A0C">
            <w:pPr>
              <w:rPr>
                <w:b/>
                <w:bCs/>
                <w:sz w:val="24"/>
                <w:szCs w:val="24"/>
              </w:rPr>
            </w:pPr>
            <w:r w:rsidRPr="00967ED0">
              <w:rPr>
                <w:b/>
                <w:bCs/>
                <w:sz w:val="24"/>
                <w:szCs w:val="24"/>
              </w:rPr>
              <w:t xml:space="preserve">Refer to </w:t>
            </w:r>
            <w:r w:rsidRPr="00967ED0">
              <w:rPr>
                <w:b/>
                <w:bCs/>
                <w:sz w:val="24"/>
                <w:szCs w:val="24"/>
                <w:u w:val="single"/>
              </w:rPr>
              <w:t xml:space="preserve">Appendix </w:t>
            </w:r>
            <w:r w:rsidR="009B3A25" w:rsidRPr="00967ED0">
              <w:rPr>
                <w:b/>
                <w:bCs/>
                <w:sz w:val="24"/>
                <w:szCs w:val="24"/>
                <w:u w:val="single"/>
              </w:rPr>
              <w:t>E</w:t>
            </w:r>
            <w:r w:rsidR="009B3A25" w:rsidRPr="00967ED0">
              <w:rPr>
                <w:b/>
                <w:bCs/>
                <w:sz w:val="24"/>
                <w:szCs w:val="24"/>
              </w:rPr>
              <w:t xml:space="preserve"> for current Table 2.4</w:t>
            </w:r>
          </w:p>
        </w:tc>
        <w:tc>
          <w:tcPr>
            <w:tcW w:w="6657" w:type="dxa"/>
          </w:tcPr>
          <w:p w14:paraId="4847C34E" w14:textId="36F9C0A8" w:rsidR="00063CB8" w:rsidRPr="00967ED0" w:rsidRDefault="00063CB8" w:rsidP="00496A0C">
            <w:pPr>
              <w:rPr>
                <w:b/>
                <w:bCs/>
                <w:sz w:val="24"/>
                <w:szCs w:val="24"/>
              </w:rPr>
            </w:pPr>
            <w:r w:rsidRPr="00967ED0">
              <w:rPr>
                <w:b/>
                <w:bCs/>
                <w:sz w:val="24"/>
                <w:szCs w:val="24"/>
              </w:rPr>
              <w:t xml:space="preserve">Refer to </w:t>
            </w:r>
            <w:r w:rsidRPr="00967ED0">
              <w:rPr>
                <w:b/>
                <w:bCs/>
                <w:sz w:val="24"/>
                <w:szCs w:val="24"/>
                <w:u w:val="single"/>
              </w:rPr>
              <w:t xml:space="preserve">Appendix </w:t>
            </w:r>
            <w:r w:rsidR="009B3A25" w:rsidRPr="00967ED0">
              <w:rPr>
                <w:b/>
                <w:bCs/>
                <w:sz w:val="24"/>
                <w:szCs w:val="24"/>
                <w:u w:val="single"/>
              </w:rPr>
              <w:t>E</w:t>
            </w:r>
            <w:r w:rsidR="009B3A25" w:rsidRPr="00967ED0">
              <w:rPr>
                <w:b/>
                <w:bCs/>
                <w:sz w:val="24"/>
                <w:szCs w:val="24"/>
              </w:rPr>
              <w:t xml:space="preserve"> for proposed amendments to Table 2.4</w:t>
            </w:r>
          </w:p>
        </w:tc>
      </w:tr>
      <w:tr w:rsidR="00063CB8" w:rsidRPr="00D31CA2" w14:paraId="2D9E3C30" w14:textId="77777777" w:rsidTr="00496A0C">
        <w:tc>
          <w:tcPr>
            <w:tcW w:w="600" w:type="dxa"/>
          </w:tcPr>
          <w:p w14:paraId="4E6CFCAB" w14:textId="77777777" w:rsidR="00063CB8" w:rsidRPr="00793BE6" w:rsidRDefault="00063CB8" w:rsidP="00496A0C">
            <w:pPr>
              <w:rPr>
                <w:szCs w:val="20"/>
              </w:rPr>
            </w:pPr>
            <w:r w:rsidRPr="00793BE6">
              <w:rPr>
                <w:szCs w:val="20"/>
              </w:rPr>
              <w:t>12</w:t>
            </w:r>
          </w:p>
        </w:tc>
        <w:tc>
          <w:tcPr>
            <w:tcW w:w="2705" w:type="dxa"/>
          </w:tcPr>
          <w:p w14:paraId="46260570" w14:textId="181135FE" w:rsidR="00063CB8" w:rsidRDefault="00865817" w:rsidP="00496A0C">
            <w:r>
              <w:t xml:space="preserve">Visit </w:t>
            </w:r>
            <w:hyperlink r:id="rId68" w:history="1">
              <w:r w:rsidRPr="00865817">
                <w:rPr>
                  <w:rStyle w:val="Hyperlink"/>
                </w:rPr>
                <w:t xml:space="preserve">Chapter </w:t>
              </w:r>
              <w:r w:rsidR="00063CB8" w:rsidRPr="00865817">
                <w:rPr>
                  <w:rStyle w:val="Hyperlink"/>
                  <w:szCs w:val="20"/>
                </w:rPr>
                <w:t>3.2.3 Hazard identification and risk assessment</w:t>
              </w:r>
            </w:hyperlink>
            <w:r>
              <w:t xml:space="preserve"> of the Guidelines</w:t>
            </w:r>
          </w:p>
          <w:p w14:paraId="3BAB60F2" w14:textId="77777777" w:rsidR="00063CB8" w:rsidRDefault="00063CB8" w:rsidP="00496A0C">
            <w:pPr>
              <w:rPr>
                <w:szCs w:val="20"/>
              </w:rPr>
            </w:pPr>
            <w:r w:rsidRPr="00E048F9">
              <w:rPr>
                <w:b/>
                <w:bCs/>
                <w:color w:val="auto"/>
                <w:szCs w:val="20"/>
              </w:rPr>
              <w:t>(</w:t>
            </w:r>
            <w:r>
              <w:rPr>
                <w:b/>
                <w:bCs/>
                <w:color w:val="auto"/>
                <w:szCs w:val="20"/>
              </w:rPr>
              <w:t>p31</w:t>
            </w:r>
            <w:r w:rsidRPr="00E048F9">
              <w:rPr>
                <w:b/>
                <w:bCs/>
                <w:color w:val="auto"/>
                <w:szCs w:val="20"/>
              </w:rPr>
              <w:t xml:space="preserve"> in PDF)</w:t>
            </w:r>
          </w:p>
        </w:tc>
        <w:tc>
          <w:tcPr>
            <w:tcW w:w="6193" w:type="dxa"/>
          </w:tcPr>
          <w:p w14:paraId="38B2F3CA" w14:textId="77777777" w:rsidR="00063CB8" w:rsidRPr="002D39FC" w:rsidRDefault="00063CB8" w:rsidP="00496A0C">
            <w:pPr>
              <w:rPr>
                <w:szCs w:val="20"/>
                <w:highlight w:val="green"/>
              </w:rPr>
            </w:pPr>
            <w:r w:rsidRPr="00793BE6">
              <w:rPr>
                <w:szCs w:val="20"/>
              </w:rPr>
              <w:t>An example of an approach to estimating the level of risk is provided in Tables 3.1–3.3. These tables have been adapted from AS/NZS 4360:2004 (Risk Management), and can be modified to meet the needs of an organisation.</w:t>
            </w:r>
          </w:p>
        </w:tc>
        <w:tc>
          <w:tcPr>
            <w:tcW w:w="6657" w:type="dxa"/>
          </w:tcPr>
          <w:p w14:paraId="443F57FC" w14:textId="77777777" w:rsidR="00063CB8" w:rsidRDefault="00063CB8" w:rsidP="00496A0C">
            <w:pPr>
              <w:rPr>
                <w:szCs w:val="20"/>
              </w:rPr>
            </w:pPr>
            <w:r w:rsidRPr="00793BE6">
              <w:rPr>
                <w:szCs w:val="20"/>
              </w:rPr>
              <w:t xml:space="preserve">An example of an approach to estimating the level of risk is provided in Tables 3.1–3.3. These tables have been adapted from the </w:t>
            </w:r>
            <w:r w:rsidRPr="00793BE6">
              <w:rPr>
                <w:b/>
                <w:bCs/>
                <w:szCs w:val="20"/>
                <w:highlight w:val="yellow"/>
              </w:rPr>
              <w:t>Water Safety Plan Manual (WHO 2023)</w:t>
            </w:r>
            <w:r w:rsidRPr="00793BE6">
              <w:rPr>
                <w:szCs w:val="20"/>
              </w:rPr>
              <w:t>, and can be modified to meet the needs of an organisation.</w:t>
            </w:r>
          </w:p>
          <w:p w14:paraId="4D1F42F3" w14:textId="77777777" w:rsidR="00063CB8" w:rsidRPr="009B194F" w:rsidRDefault="00063CB8" w:rsidP="00496A0C">
            <w:pPr>
              <w:rPr>
                <w:szCs w:val="20"/>
                <w:u w:val="single"/>
              </w:rPr>
            </w:pPr>
            <w:r w:rsidRPr="009B194F">
              <w:rPr>
                <w:szCs w:val="20"/>
                <w:u w:val="single"/>
              </w:rPr>
              <w:t>Add to reference list:</w:t>
            </w:r>
          </w:p>
          <w:p w14:paraId="43584D67" w14:textId="77777777" w:rsidR="00063CB8" w:rsidRPr="002D39FC" w:rsidRDefault="00063CB8" w:rsidP="00496A0C">
            <w:pPr>
              <w:rPr>
                <w:szCs w:val="20"/>
                <w:highlight w:val="green"/>
              </w:rPr>
            </w:pPr>
            <w:r w:rsidRPr="00793BE6">
              <w:rPr>
                <w:szCs w:val="20"/>
                <w:highlight w:val="yellow"/>
              </w:rPr>
              <w:t>World Health Organization. (2023). Water safety plan manual: step-by-step risk management for drinking-water suppliers (2nd ed.). Geneva: World Health Organization</w:t>
            </w:r>
          </w:p>
        </w:tc>
      </w:tr>
      <w:tr w:rsidR="00063CB8" w:rsidRPr="00D31CA2" w14:paraId="48D6542E" w14:textId="77777777" w:rsidTr="00496A0C">
        <w:tc>
          <w:tcPr>
            <w:tcW w:w="600" w:type="dxa"/>
          </w:tcPr>
          <w:p w14:paraId="2A77DA20" w14:textId="77777777" w:rsidR="00063CB8" w:rsidRPr="00793BE6" w:rsidRDefault="00063CB8" w:rsidP="00496A0C">
            <w:pPr>
              <w:rPr>
                <w:szCs w:val="20"/>
              </w:rPr>
            </w:pPr>
            <w:r w:rsidRPr="00793BE6">
              <w:rPr>
                <w:szCs w:val="20"/>
              </w:rPr>
              <w:t>13</w:t>
            </w:r>
          </w:p>
        </w:tc>
        <w:tc>
          <w:tcPr>
            <w:tcW w:w="2705" w:type="dxa"/>
          </w:tcPr>
          <w:p w14:paraId="52F7CB8D" w14:textId="31CE28CB" w:rsidR="00063CB8" w:rsidRDefault="00F670F3" w:rsidP="00496A0C">
            <w:r>
              <w:t xml:space="preserve">Visit </w:t>
            </w:r>
            <w:hyperlink r:id="rId69" w:history="1">
              <w:r w:rsidRPr="00F670F3">
                <w:rPr>
                  <w:rStyle w:val="Hyperlink"/>
                </w:rPr>
                <w:t xml:space="preserve">Chapter </w:t>
              </w:r>
              <w:r w:rsidR="00063CB8" w:rsidRPr="00F670F3">
                <w:rPr>
                  <w:rStyle w:val="Hyperlink"/>
                  <w:szCs w:val="20"/>
                </w:rPr>
                <w:t>3.4.5 Materials and chemicals</w:t>
              </w:r>
            </w:hyperlink>
            <w:r>
              <w:t xml:space="preserve"> of the Guidelines</w:t>
            </w:r>
          </w:p>
          <w:p w14:paraId="0748B678" w14:textId="77777777" w:rsidR="00063CB8" w:rsidRDefault="00063CB8" w:rsidP="00496A0C">
            <w:r w:rsidRPr="00E048F9">
              <w:rPr>
                <w:b/>
                <w:bCs/>
                <w:color w:val="auto"/>
                <w:szCs w:val="20"/>
              </w:rPr>
              <w:t>(</w:t>
            </w:r>
            <w:r>
              <w:rPr>
                <w:b/>
                <w:bCs/>
                <w:color w:val="auto"/>
                <w:szCs w:val="20"/>
              </w:rPr>
              <w:t>p43</w:t>
            </w:r>
            <w:r w:rsidRPr="00E048F9">
              <w:rPr>
                <w:b/>
                <w:bCs/>
                <w:color w:val="auto"/>
                <w:szCs w:val="20"/>
              </w:rPr>
              <w:t xml:space="preserve"> in PDF)</w:t>
            </w:r>
          </w:p>
        </w:tc>
        <w:tc>
          <w:tcPr>
            <w:tcW w:w="6193" w:type="dxa"/>
          </w:tcPr>
          <w:p w14:paraId="0B8CCFB2" w14:textId="77777777" w:rsidR="00063CB8" w:rsidRPr="00793BE6" w:rsidRDefault="00063CB8" w:rsidP="00496A0C">
            <w:pPr>
              <w:rPr>
                <w:szCs w:val="20"/>
              </w:rPr>
            </w:pPr>
            <w:r w:rsidRPr="00793BE6">
              <w:rPr>
                <w:szCs w:val="20"/>
              </w:rPr>
              <w:t xml:space="preserve">Contaminants may also be introduced when water comes into contact with materials such as filter media, protective coatings, linings and liners, joining and sealing products, pipes and fittings, valves, meters and other components. </w:t>
            </w:r>
            <w:r w:rsidRPr="00793BE6">
              <w:rPr>
                <w:szCs w:val="20"/>
              </w:rPr>
              <w:lastRenderedPageBreak/>
              <w:t xml:space="preserve">Materials used should comply with Australian Standard AS/NZS 4020 </w:t>
            </w:r>
            <w:r w:rsidRPr="00793BE6">
              <w:rPr>
                <w:i/>
                <w:iCs/>
                <w:szCs w:val="20"/>
              </w:rPr>
              <w:t>Products for use in contact with drinking water</w:t>
            </w:r>
            <w:r w:rsidRPr="00793BE6">
              <w:rPr>
                <w:szCs w:val="20"/>
              </w:rPr>
              <w:t>.</w:t>
            </w:r>
          </w:p>
        </w:tc>
        <w:tc>
          <w:tcPr>
            <w:tcW w:w="6657" w:type="dxa"/>
          </w:tcPr>
          <w:p w14:paraId="340898B0" w14:textId="77777777" w:rsidR="00063CB8" w:rsidRPr="00793BE6" w:rsidRDefault="00063CB8" w:rsidP="00496A0C">
            <w:pPr>
              <w:rPr>
                <w:b/>
                <w:bCs/>
                <w:szCs w:val="20"/>
                <w:highlight w:val="yellow"/>
              </w:rPr>
            </w:pPr>
            <w:r w:rsidRPr="00793BE6">
              <w:rPr>
                <w:szCs w:val="20"/>
              </w:rPr>
              <w:lastRenderedPageBreak/>
              <w:t xml:space="preserve">Contaminants may also be introduced when water comes into contact with materials such as filter media, protective coatings, linings and liners, joining and sealing products, pipes and fittings, valves, meters and other components. Materials used </w:t>
            </w:r>
            <w:r w:rsidRPr="00793BE6">
              <w:rPr>
                <w:szCs w:val="20"/>
              </w:rPr>
              <w:lastRenderedPageBreak/>
              <w:t xml:space="preserve">should comply with Australian Standard </w:t>
            </w:r>
            <w:r w:rsidRPr="00793BE6">
              <w:rPr>
                <w:b/>
                <w:bCs/>
                <w:szCs w:val="20"/>
                <w:highlight w:val="yellow"/>
              </w:rPr>
              <w:t xml:space="preserve">AS/NZS 4020:2018 </w:t>
            </w:r>
            <w:r w:rsidRPr="00793BE6">
              <w:rPr>
                <w:b/>
                <w:bCs/>
                <w:i/>
                <w:iCs/>
                <w:szCs w:val="20"/>
                <w:highlight w:val="yellow"/>
              </w:rPr>
              <w:t>Testing of</w:t>
            </w:r>
            <w:r w:rsidRPr="00793BE6">
              <w:rPr>
                <w:b/>
                <w:bCs/>
                <w:szCs w:val="20"/>
                <w:highlight w:val="yellow"/>
              </w:rPr>
              <w:t xml:space="preserve"> </w:t>
            </w:r>
            <w:r w:rsidRPr="00793BE6">
              <w:rPr>
                <w:b/>
                <w:bCs/>
                <w:i/>
                <w:iCs/>
                <w:szCs w:val="20"/>
                <w:highlight w:val="yellow"/>
              </w:rPr>
              <w:t>products for use in contact with drinking water</w:t>
            </w:r>
            <w:r w:rsidRPr="00793BE6">
              <w:rPr>
                <w:b/>
                <w:bCs/>
                <w:szCs w:val="20"/>
                <w:highlight w:val="yellow"/>
              </w:rPr>
              <w:t>.</w:t>
            </w:r>
          </w:p>
        </w:tc>
      </w:tr>
      <w:tr w:rsidR="00063CB8" w:rsidRPr="00D31CA2" w14:paraId="43645FAD" w14:textId="77777777" w:rsidTr="00496A0C">
        <w:tc>
          <w:tcPr>
            <w:tcW w:w="600" w:type="dxa"/>
          </w:tcPr>
          <w:p w14:paraId="6168440C" w14:textId="77777777" w:rsidR="00063CB8" w:rsidRPr="00793BE6" w:rsidRDefault="00063CB8" w:rsidP="00496A0C">
            <w:pPr>
              <w:rPr>
                <w:szCs w:val="20"/>
              </w:rPr>
            </w:pPr>
            <w:r w:rsidRPr="00793BE6">
              <w:rPr>
                <w:szCs w:val="20"/>
              </w:rPr>
              <w:lastRenderedPageBreak/>
              <w:t>14</w:t>
            </w:r>
          </w:p>
        </w:tc>
        <w:tc>
          <w:tcPr>
            <w:tcW w:w="2705" w:type="dxa"/>
          </w:tcPr>
          <w:p w14:paraId="78076A4E" w14:textId="1CDAD622" w:rsidR="00063CB8" w:rsidRDefault="00F670F3" w:rsidP="00496A0C">
            <w:r>
              <w:t xml:space="preserve">Visit </w:t>
            </w:r>
            <w:hyperlink r:id="rId70" w:history="1">
              <w:r w:rsidRPr="00F670F3">
                <w:rPr>
                  <w:rStyle w:val="Hyperlink"/>
                </w:rPr>
                <w:t xml:space="preserve">Chapter </w:t>
              </w:r>
              <w:r w:rsidR="00063CB8" w:rsidRPr="00F670F3">
                <w:rPr>
                  <w:rStyle w:val="Hyperlink"/>
                  <w:szCs w:val="20"/>
                </w:rPr>
                <w:t>4.2.3 Implementation of operational procedures and process control</w:t>
              </w:r>
            </w:hyperlink>
            <w:r>
              <w:t xml:space="preserve"> of the Guidelines</w:t>
            </w:r>
          </w:p>
          <w:p w14:paraId="4F862C65" w14:textId="77777777" w:rsidR="00063CB8" w:rsidRDefault="00063CB8" w:rsidP="00496A0C">
            <w:r w:rsidRPr="00E048F9">
              <w:rPr>
                <w:b/>
                <w:bCs/>
                <w:color w:val="auto"/>
                <w:szCs w:val="20"/>
              </w:rPr>
              <w:t>(</w:t>
            </w:r>
            <w:r>
              <w:rPr>
                <w:b/>
                <w:bCs/>
                <w:color w:val="auto"/>
                <w:szCs w:val="20"/>
              </w:rPr>
              <w:t>p69</w:t>
            </w:r>
            <w:r w:rsidRPr="00E048F9">
              <w:rPr>
                <w:b/>
                <w:bCs/>
                <w:color w:val="auto"/>
                <w:szCs w:val="20"/>
              </w:rPr>
              <w:t xml:space="preserve"> in PDF)</w:t>
            </w:r>
          </w:p>
        </w:tc>
        <w:tc>
          <w:tcPr>
            <w:tcW w:w="6193" w:type="dxa"/>
          </w:tcPr>
          <w:p w14:paraId="6961F47B" w14:textId="77777777" w:rsidR="00063CB8" w:rsidRPr="00793BE6" w:rsidRDefault="00063CB8" w:rsidP="00496A0C">
            <w:pPr>
              <w:rPr>
                <w:b/>
                <w:bCs/>
                <w:szCs w:val="20"/>
              </w:rPr>
            </w:pPr>
            <w:r w:rsidRPr="00793BE6">
              <w:rPr>
                <w:b/>
                <w:bCs/>
                <w:szCs w:val="20"/>
              </w:rPr>
              <w:t>Materials and chemicals</w:t>
            </w:r>
          </w:p>
          <w:p w14:paraId="6DED120F" w14:textId="77777777" w:rsidR="00063CB8" w:rsidRPr="00793BE6" w:rsidRDefault="00063CB8" w:rsidP="00496A0C">
            <w:pPr>
              <w:rPr>
                <w:szCs w:val="20"/>
              </w:rPr>
            </w:pPr>
            <w:r w:rsidRPr="00793BE6">
              <w:rPr>
                <w:szCs w:val="20"/>
              </w:rPr>
              <w:t xml:space="preserve">Materials and chemicals used in water systems should be suitable for use with drinking water. Chemicals such as disinfectants and coagulants should be evaluated for suitability. Where expertise is limited, small communities are encouraged to seek advice from larger suppliers, or state/territory or local governments. All materials should comply with Australian Standard AS/NZS 4020 </w:t>
            </w:r>
            <w:r w:rsidRPr="00793BE6">
              <w:rPr>
                <w:i/>
                <w:iCs/>
                <w:szCs w:val="20"/>
              </w:rPr>
              <w:t>Products for use in contact with drinking water</w:t>
            </w:r>
            <w:r w:rsidRPr="00793BE6">
              <w:rPr>
                <w:szCs w:val="20"/>
              </w:rPr>
              <w:t>.</w:t>
            </w:r>
          </w:p>
        </w:tc>
        <w:tc>
          <w:tcPr>
            <w:tcW w:w="6657" w:type="dxa"/>
          </w:tcPr>
          <w:p w14:paraId="3ADAC18F" w14:textId="77777777" w:rsidR="00063CB8" w:rsidRPr="00793BE6" w:rsidRDefault="00063CB8" w:rsidP="00496A0C">
            <w:pPr>
              <w:rPr>
                <w:b/>
                <w:bCs/>
                <w:szCs w:val="20"/>
              </w:rPr>
            </w:pPr>
            <w:r w:rsidRPr="00793BE6">
              <w:rPr>
                <w:b/>
                <w:bCs/>
                <w:szCs w:val="20"/>
              </w:rPr>
              <w:t>Materials and chemicals</w:t>
            </w:r>
          </w:p>
          <w:p w14:paraId="75406B61" w14:textId="77777777" w:rsidR="00063CB8" w:rsidRPr="00793BE6" w:rsidRDefault="00063CB8" w:rsidP="00496A0C">
            <w:pPr>
              <w:rPr>
                <w:szCs w:val="20"/>
              </w:rPr>
            </w:pPr>
            <w:r w:rsidRPr="00793BE6">
              <w:rPr>
                <w:szCs w:val="20"/>
              </w:rPr>
              <w:t xml:space="preserve">Materials and chemicals used in water systems should be suitable for use with drinking water. Chemicals such as disinfectants and coagulants should be evaluated for suitability. Where expertise is limited, small communities are encouraged to seek advice from larger suppliers, or state/territory or local governments. All materials should comply with Australian Standard </w:t>
            </w:r>
            <w:r w:rsidRPr="00793BE6">
              <w:rPr>
                <w:b/>
                <w:bCs/>
                <w:szCs w:val="20"/>
                <w:highlight w:val="yellow"/>
              </w:rPr>
              <w:t xml:space="preserve">AS/NZS 4020:2018 </w:t>
            </w:r>
            <w:r w:rsidRPr="00793BE6">
              <w:rPr>
                <w:b/>
                <w:bCs/>
                <w:i/>
                <w:iCs/>
                <w:szCs w:val="20"/>
                <w:highlight w:val="yellow"/>
              </w:rPr>
              <w:t>Testing of products for use in contact with drinking water</w:t>
            </w:r>
            <w:r w:rsidRPr="00793BE6">
              <w:rPr>
                <w:b/>
                <w:bCs/>
                <w:szCs w:val="20"/>
                <w:highlight w:val="yellow"/>
              </w:rPr>
              <w:t>.</w:t>
            </w:r>
          </w:p>
        </w:tc>
      </w:tr>
      <w:tr w:rsidR="00063CB8" w:rsidRPr="00D31CA2" w14:paraId="7B1B5F6D" w14:textId="77777777" w:rsidTr="00496A0C">
        <w:tc>
          <w:tcPr>
            <w:tcW w:w="600" w:type="dxa"/>
          </w:tcPr>
          <w:p w14:paraId="7CB73800" w14:textId="77777777" w:rsidR="00063CB8" w:rsidRPr="00793BE6" w:rsidRDefault="00063CB8" w:rsidP="00496A0C">
            <w:pPr>
              <w:rPr>
                <w:szCs w:val="20"/>
              </w:rPr>
            </w:pPr>
            <w:r w:rsidRPr="00793BE6">
              <w:rPr>
                <w:szCs w:val="20"/>
              </w:rPr>
              <w:t>15</w:t>
            </w:r>
          </w:p>
        </w:tc>
        <w:tc>
          <w:tcPr>
            <w:tcW w:w="2705" w:type="dxa"/>
          </w:tcPr>
          <w:p w14:paraId="1BEC5522" w14:textId="0E6E762B" w:rsidR="00063CB8" w:rsidRDefault="00702D72" w:rsidP="00496A0C">
            <w:r>
              <w:t xml:space="preserve">Visit </w:t>
            </w:r>
            <w:hyperlink r:id="rId71" w:history="1">
              <w:r w:rsidRPr="00702D72">
                <w:rPr>
                  <w:rStyle w:val="Hyperlink"/>
                </w:rPr>
                <w:t xml:space="preserve">Chapter </w:t>
              </w:r>
              <w:r w:rsidR="00063CB8" w:rsidRPr="00702D72">
                <w:rPr>
                  <w:rStyle w:val="Hyperlink"/>
                  <w:szCs w:val="20"/>
                </w:rPr>
                <w:t>8.2 Scope and limit of application of this chapter</w:t>
              </w:r>
            </w:hyperlink>
            <w:r w:rsidR="00F670F3">
              <w:t xml:space="preserve"> of the Guidelines</w:t>
            </w:r>
          </w:p>
          <w:p w14:paraId="548ABA04" w14:textId="77777777" w:rsidR="00063CB8" w:rsidRDefault="00063CB8" w:rsidP="00496A0C">
            <w:r w:rsidRPr="00E048F9">
              <w:rPr>
                <w:b/>
                <w:bCs/>
                <w:color w:val="auto"/>
                <w:szCs w:val="20"/>
              </w:rPr>
              <w:t>(</w:t>
            </w:r>
            <w:r>
              <w:rPr>
                <w:b/>
                <w:bCs/>
                <w:color w:val="auto"/>
                <w:szCs w:val="20"/>
              </w:rPr>
              <w:t>p130</w:t>
            </w:r>
            <w:r w:rsidRPr="00E048F9">
              <w:rPr>
                <w:b/>
                <w:bCs/>
                <w:color w:val="auto"/>
                <w:szCs w:val="20"/>
              </w:rPr>
              <w:t xml:space="preserve"> in PDF)</w:t>
            </w:r>
          </w:p>
        </w:tc>
        <w:tc>
          <w:tcPr>
            <w:tcW w:w="6193" w:type="dxa"/>
          </w:tcPr>
          <w:p w14:paraId="690EFBED" w14:textId="77777777" w:rsidR="00063CB8" w:rsidRPr="00793BE6" w:rsidRDefault="00063CB8" w:rsidP="00496A0C">
            <w:pPr>
              <w:rPr>
                <w:b/>
                <w:bCs/>
                <w:szCs w:val="20"/>
              </w:rPr>
            </w:pPr>
            <w:r w:rsidRPr="00793BE6">
              <w:rPr>
                <w:szCs w:val="20"/>
              </w:rPr>
              <w:t xml:space="preserve">This chapter does not cover the specialised chemicals used in water treatment for non-potable uses (e.g. chemicals used in industrial boilers and air conditioning cooling towers), nor does it cover the impact on water quality of materials in direct contact with water. Information on these chemicals and impacts is given in Australian Standards AS/NZS 3666.1:2002 </w:t>
            </w:r>
            <w:r w:rsidRPr="00793BE6">
              <w:rPr>
                <w:i/>
                <w:iCs/>
                <w:szCs w:val="20"/>
              </w:rPr>
              <w:t xml:space="preserve">Air handling and water systems of buildings – Microbial control – design, installation and commissioning; </w:t>
            </w:r>
            <w:r w:rsidRPr="00793BE6">
              <w:rPr>
                <w:szCs w:val="20"/>
              </w:rPr>
              <w:t>AS/NZS 5667.7:1998</w:t>
            </w:r>
            <w:r w:rsidRPr="00793BE6">
              <w:rPr>
                <w:i/>
                <w:iCs/>
                <w:szCs w:val="20"/>
              </w:rPr>
              <w:t xml:space="preserve"> Water quality – Guidance on sampling of water and steam in boiler plants; and </w:t>
            </w:r>
            <w:r w:rsidRPr="00793BE6">
              <w:rPr>
                <w:szCs w:val="20"/>
              </w:rPr>
              <w:t>AS/NZS 4020:2002</w:t>
            </w:r>
            <w:r w:rsidRPr="00793BE6">
              <w:rPr>
                <w:i/>
                <w:iCs/>
                <w:szCs w:val="20"/>
              </w:rPr>
              <w:t xml:space="preserve"> Testing of products for use in contact with drinking water</w:t>
            </w:r>
            <w:r w:rsidRPr="00793BE6">
              <w:rPr>
                <w:szCs w:val="20"/>
              </w:rPr>
              <w:t xml:space="preserve"> respectively.</w:t>
            </w:r>
          </w:p>
        </w:tc>
        <w:tc>
          <w:tcPr>
            <w:tcW w:w="6657" w:type="dxa"/>
          </w:tcPr>
          <w:p w14:paraId="7EE39015" w14:textId="77777777" w:rsidR="00063CB8" w:rsidRPr="00793BE6" w:rsidRDefault="00063CB8" w:rsidP="00496A0C">
            <w:pPr>
              <w:rPr>
                <w:b/>
                <w:bCs/>
                <w:szCs w:val="20"/>
              </w:rPr>
            </w:pPr>
            <w:r w:rsidRPr="00793BE6">
              <w:rPr>
                <w:szCs w:val="20"/>
              </w:rPr>
              <w:t xml:space="preserve">This chapter does not cover the specialised chemicals used in water treatment for non-potable uses (e.g. chemicals used in industrial boilers and air conditioning cooling towers), nor does it cover the impact on water quality of materials in direct contact with water. Information on these chemicals and impacts is given in Australian Standards AS/NZS 3666.1:2002 </w:t>
            </w:r>
            <w:r w:rsidRPr="00793BE6">
              <w:rPr>
                <w:i/>
                <w:iCs/>
                <w:szCs w:val="20"/>
              </w:rPr>
              <w:t xml:space="preserve">Air handling and water systems of buildings – Microbial control – design, installation and commissioning; </w:t>
            </w:r>
            <w:r w:rsidRPr="00793BE6">
              <w:rPr>
                <w:szCs w:val="20"/>
              </w:rPr>
              <w:t>AS/NZS 5667.7:1998</w:t>
            </w:r>
            <w:r w:rsidRPr="00793BE6">
              <w:rPr>
                <w:i/>
                <w:iCs/>
                <w:szCs w:val="20"/>
              </w:rPr>
              <w:t xml:space="preserve"> Water quality – Guidance on sampling of water and steam in boiler plants; and </w:t>
            </w:r>
            <w:r w:rsidRPr="00793BE6">
              <w:rPr>
                <w:b/>
                <w:bCs/>
                <w:szCs w:val="20"/>
                <w:highlight w:val="yellow"/>
              </w:rPr>
              <w:t>AS/NZS 4020:2018</w:t>
            </w:r>
            <w:r w:rsidRPr="00793BE6">
              <w:rPr>
                <w:b/>
                <w:bCs/>
                <w:i/>
                <w:iCs/>
                <w:szCs w:val="20"/>
                <w:highlight w:val="yellow"/>
              </w:rPr>
              <w:t xml:space="preserve"> Testing of products for use in contact with drinking water</w:t>
            </w:r>
            <w:r w:rsidRPr="00793BE6">
              <w:rPr>
                <w:b/>
                <w:bCs/>
                <w:szCs w:val="20"/>
              </w:rPr>
              <w:t xml:space="preserve"> </w:t>
            </w:r>
            <w:r w:rsidRPr="00793BE6">
              <w:rPr>
                <w:szCs w:val="20"/>
              </w:rPr>
              <w:t>respectively.</w:t>
            </w:r>
          </w:p>
        </w:tc>
      </w:tr>
      <w:tr w:rsidR="00063CB8" w:rsidRPr="00D31CA2" w14:paraId="3A4EE32E" w14:textId="77777777" w:rsidTr="00496A0C">
        <w:tc>
          <w:tcPr>
            <w:tcW w:w="600" w:type="dxa"/>
          </w:tcPr>
          <w:p w14:paraId="6428C4B8" w14:textId="77777777" w:rsidR="00063CB8" w:rsidRPr="00793BE6" w:rsidRDefault="00063CB8" w:rsidP="00496A0C">
            <w:pPr>
              <w:rPr>
                <w:szCs w:val="20"/>
              </w:rPr>
            </w:pPr>
            <w:r w:rsidRPr="00793BE6">
              <w:rPr>
                <w:szCs w:val="20"/>
              </w:rPr>
              <w:t>16</w:t>
            </w:r>
          </w:p>
        </w:tc>
        <w:tc>
          <w:tcPr>
            <w:tcW w:w="2705" w:type="dxa"/>
          </w:tcPr>
          <w:p w14:paraId="0B0FA4E2" w14:textId="6668331B" w:rsidR="00063CB8" w:rsidRDefault="00702D72" w:rsidP="00496A0C">
            <w:r>
              <w:t xml:space="preserve">Visit </w:t>
            </w:r>
            <w:hyperlink r:id="rId72" w:history="1">
              <w:r w:rsidRPr="00702D72">
                <w:rPr>
                  <w:rStyle w:val="Hyperlink"/>
                </w:rPr>
                <w:t xml:space="preserve">Chapter </w:t>
              </w:r>
              <w:r w:rsidR="00063CB8" w:rsidRPr="00702D72">
                <w:rPr>
                  <w:rStyle w:val="Hyperlink"/>
                  <w:szCs w:val="20"/>
                </w:rPr>
                <w:t>9.10.2 Methods</w:t>
              </w:r>
            </w:hyperlink>
            <w:r>
              <w:t xml:space="preserve"> of the Guidelines</w:t>
            </w:r>
          </w:p>
          <w:p w14:paraId="72352400" w14:textId="77777777" w:rsidR="00063CB8" w:rsidRDefault="00063CB8" w:rsidP="00496A0C">
            <w:r w:rsidRPr="00E048F9">
              <w:rPr>
                <w:b/>
                <w:bCs/>
                <w:color w:val="auto"/>
                <w:szCs w:val="20"/>
              </w:rPr>
              <w:lastRenderedPageBreak/>
              <w:t>(</w:t>
            </w:r>
            <w:r>
              <w:rPr>
                <w:b/>
                <w:bCs/>
                <w:color w:val="auto"/>
                <w:szCs w:val="20"/>
              </w:rPr>
              <w:t>p184</w:t>
            </w:r>
            <w:r w:rsidRPr="00E048F9">
              <w:rPr>
                <w:b/>
                <w:bCs/>
                <w:color w:val="auto"/>
                <w:szCs w:val="20"/>
              </w:rPr>
              <w:t xml:space="preserve"> in PDF)</w:t>
            </w:r>
          </w:p>
        </w:tc>
        <w:tc>
          <w:tcPr>
            <w:tcW w:w="6193" w:type="dxa"/>
          </w:tcPr>
          <w:p w14:paraId="7BB31326" w14:textId="77777777" w:rsidR="00063CB8" w:rsidRPr="00793BE6" w:rsidRDefault="00063CB8" w:rsidP="00496A0C">
            <w:pPr>
              <w:rPr>
                <w:szCs w:val="20"/>
              </w:rPr>
            </w:pPr>
            <w:r w:rsidRPr="00793BE6">
              <w:rPr>
                <w:szCs w:val="20"/>
              </w:rPr>
              <w:lastRenderedPageBreak/>
              <w:t xml:space="preserve">The whole analytical process, from sampling through to presentation of results, needs to be managed in accordance with sound quality assurance principles and should include quality control checks as part of the quality assurance </w:t>
            </w:r>
            <w:r w:rsidRPr="00793BE6">
              <w:rPr>
                <w:szCs w:val="20"/>
              </w:rPr>
              <w:lastRenderedPageBreak/>
              <w:t>process. Quality assurance principles are set out in documents such as ISO 9001, and supported by programs such as the National Association of Testing Authorities (NATA) schemes. Wherever possible, analyses should be undertaken at NATA-accredited laboratories.</w:t>
            </w:r>
          </w:p>
        </w:tc>
        <w:tc>
          <w:tcPr>
            <w:tcW w:w="6657" w:type="dxa"/>
          </w:tcPr>
          <w:p w14:paraId="1FF2A273" w14:textId="77777777" w:rsidR="00063CB8" w:rsidRPr="00793BE6" w:rsidRDefault="00063CB8" w:rsidP="00496A0C">
            <w:pPr>
              <w:rPr>
                <w:szCs w:val="20"/>
              </w:rPr>
            </w:pPr>
            <w:r w:rsidRPr="00793BE6">
              <w:rPr>
                <w:szCs w:val="20"/>
              </w:rPr>
              <w:lastRenderedPageBreak/>
              <w:t xml:space="preserve">The whole analytical process, from sampling through to presentation of results, needs to be managed in accordance with sound quality assurance principles and should include quality control checks as part of the quality assurance process. </w:t>
            </w:r>
            <w:r w:rsidRPr="00793BE6">
              <w:rPr>
                <w:szCs w:val="20"/>
              </w:rPr>
              <w:lastRenderedPageBreak/>
              <w:t xml:space="preserve">Quality assurance principles are set out in documents such as </w:t>
            </w:r>
            <w:r w:rsidRPr="00793BE6">
              <w:rPr>
                <w:b/>
                <w:bCs/>
                <w:szCs w:val="20"/>
                <w:highlight w:val="yellow"/>
              </w:rPr>
              <w:t>AS/NZS ISO 9001:2016</w:t>
            </w:r>
            <w:r w:rsidRPr="00793BE6">
              <w:rPr>
                <w:szCs w:val="20"/>
              </w:rPr>
              <w:t>, and supported by programs such as the National Association of Testing Authorities (NATA) schemes. Wherever possible, analyses should be undertaken at NATA-accredited laboratories.</w:t>
            </w:r>
          </w:p>
        </w:tc>
      </w:tr>
      <w:tr w:rsidR="00063CB8" w:rsidRPr="00D31CA2" w14:paraId="4C104249" w14:textId="77777777" w:rsidTr="00496A0C">
        <w:tc>
          <w:tcPr>
            <w:tcW w:w="600" w:type="dxa"/>
          </w:tcPr>
          <w:p w14:paraId="7F6E2789" w14:textId="77777777" w:rsidR="00063CB8" w:rsidRPr="00793BE6" w:rsidRDefault="00063CB8" w:rsidP="00496A0C">
            <w:pPr>
              <w:rPr>
                <w:szCs w:val="20"/>
              </w:rPr>
            </w:pPr>
            <w:r w:rsidRPr="00793BE6">
              <w:rPr>
                <w:szCs w:val="20"/>
              </w:rPr>
              <w:lastRenderedPageBreak/>
              <w:t>17</w:t>
            </w:r>
          </w:p>
        </w:tc>
        <w:tc>
          <w:tcPr>
            <w:tcW w:w="2705" w:type="dxa"/>
          </w:tcPr>
          <w:p w14:paraId="3FEFAC14" w14:textId="65EED6E5" w:rsidR="00063CB8" w:rsidRDefault="00702D72" w:rsidP="00496A0C">
            <w:r>
              <w:t xml:space="preserve">Visit the </w:t>
            </w:r>
            <w:hyperlink r:id="rId73" w:history="1">
              <w:r w:rsidR="00063CB8" w:rsidRPr="00793BE6">
                <w:rPr>
                  <w:rStyle w:val="Hyperlink"/>
                  <w:szCs w:val="20"/>
                </w:rPr>
                <w:t>Taste and Odour Fact Sheet</w:t>
              </w:r>
            </w:hyperlink>
            <w:r>
              <w:t xml:space="preserve"> of the Guidelines</w:t>
            </w:r>
          </w:p>
          <w:p w14:paraId="68A9581A" w14:textId="77777777" w:rsidR="00063CB8" w:rsidRDefault="00063CB8" w:rsidP="00496A0C">
            <w:r w:rsidRPr="00E048F9">
              <w:rPr>
                <w:b/>
                <w:bCs/>
                <w:color w:val="auto"/>
                <w:szCs w:val="20"/>
              </w:rPr>
              <w:t>(</w:t>
            </w:r>
            <w:r>
              <w:rPr>
                <w:b/>
                <w:bCs/>
                <w:color w:val="auto"/>
                <w:szCs w:val="20"/>
              </w:rPr>
              <w:t>p1004</w:t>
            </w:r>
            <w:r w:rsidRPr="00E048F9">
              <w:rPr>
                <w:b/>
                <w:bCs/>
                <w:color w:val="auto"/>
                <w:szCs w:val="20"/>
              </w:rPr>
              <w:t xml:space="preserve"> in PDF)</w:t>
            </w:r>
          </w:p>
        </w:tc>
        <w:tc>
          <w:tcPr>
            <w:tcW w:w="6193" w:type="dxa"/>
          </w:tcPr>
          <w:p w14:paraId="43A5B94F" w14:textId="77777777" w:rsidR="00063CB8" w:rsidRPr="00793BE6" w:rsidRDefault="00063CB8" w:rsidP="00496A0C">
            <w:pPr>
              <w:rPr>
                <w:b/>
                <w:bCs/>
                <w:szCs w:val="20"/>
              </w:rPr>
            </w:pPr>
            <w:r w:rsidRPr="00793BE6">
              <w:rPr>
                <w:b/>
                <w:bCs/>
                <w:szCs w:val="20"/>
              </w:rPr>
              <w:t>Treatment of drinking water</w:t>
            </w:r>
          </w:p>
          <w:p w14:paraId="5706D518" w14:textId="77777777" w:rsidR="00B94EB9" w:rsidRDefault="00B94EB9" w:rsidP="00B94EB9">
            <w:pPr>
              <w:rPr>
                <w:szCs w:val="20"/>
              </w:rPr>
            </w:pPr>
            <w:r w:rsidRPr="005452AC">
              <w:rPr>
                <w:b/>
                <w:bCs/>
                <w:szCs w:val="20"/>
              </w:rPr>
              <w:t>[</w:t>
            </w:r>
            <w:r w:rsidRPr="005452AC">
              <w:rPr>
                <w:b/>
                <w:bCs/>
                <w:i/>
                <w:iCs/>
                <w:szCs w:val="20"/>
              </w:rPr>
              <w:t>unchanged text omitted</w:t>
            </w:r>
            <w:r w:rsidRPr="005452AC">
              <w:rPr>
                <w:b/>
                <w:bCs/>
                <w:szCs w:val="20"/>
              </w:rPr>
              <w:t>]</w:t>
            </w:r>
            <w:r>
              <w:rPr>
                <w:szCs w:val="20"/>
              </w:rPr>
              <w:t xml:space="preserve"> </w:t>
            </w:r>
          </w:p>
          <w:p w14:paraId="1926853E" w14:textId="5083454F" w:rsidR="00063CB8" w:rsidRPr="00793BE6" w:rsidRDefault="00063CB8" w:rsidP="00B94EB9">
            <w:pPr>
              <w:rPr>
                <w:szCs w:val="20"/>
              </w:rPr>
            </w:pPr>
            <w:r w:rsidRPr="00793BE6">
              <w:rPr>
                <w:szCs w:val="20"/>
              </w:rPr>
              <w:t>If materials used in distribution systems result in discernable tastes and odours, then replacement of the materials or</w:t>
            </w:r>
            <w:r w:rsidRPr="00793BE6">
              <w:rPr>
                <w:i/>
                <w:iCs/>
                <w:szCs w:val="20"/>
              </w:rPr>
              <w:t xml:space="preserve"> in situ </w:t>
            </w:r>
            <w:r w:rsidRPr="00793BE6">
              <w:rPr>
                <w:szCs w:val="20"/>
              </w:rPr>
              <w:t>lining of the pipework is recommended. The use of non-return devices or back-flow prevention devices can eliminate taste and odour issues associated with the back-siphoning of water, including hoses attached to dishwashers and washing machines installed within close proximity to a draw-off point. The introduction of the Australian and New Zealand Standard AS/NZS 4020 (2005) to ensure materials used in contact with water comply with a range of tests, including the formation of taste under standard test conditions, should eventually eliminate taste and odour problems associated with materials in contact with drinking water. However the interaction of disinfected water with components such as plastics in customers’ kettles or new plumbing can be more difficult to control.</w:t>
            </w:r>
          </w:p>
        </w:tc>
        <w:tc>
          <w:tcPr>
            <w:tcW w:w="6657" w:type="dxa"/>
          </w:tcPr>
          <w:p w14:paraId="1FF40743" w14:textId="0CF269AC" w:rsidR="00063CB8" w:rsidRDefault="00063CB8" w:rsidP="00496A0C">
            <w:pPr>
              <w:rPr>
                <w:b/>
                <w:bCs/>
                <w:szCs w:val="20"/>
              </w:rPr>
            </w:pPr>
            <w:r w:rsidRPr="00793BE6">
              <w:rPr>
                <w:b/>
                <w:bCs/>
                <w:szCs w:val="20"/>
              </w:rPr>
              <w:t>Treatment of drinking water</w:t>
            </w:r>
          </w:p>
          <w:p w14:paraId="2995F70A" w14:textId="7932F0A7" w:rsidR="00B94EB9" w:rsidRPr="00B94EB9" w:rsidRDefault="00B94EB9" w:rsidP="00496A0C">
            <w:pPr>
              <w:rPr>
                <w:b/>
                <w:bCs/>
                <w:szCs w:val="20"/>
              </w:rPr>
            </w:pPr>
            <w:r w:rsidRPr="005452AC">
              <w:rPr>
                <w:b/>
                <w:bCs/>
                <w:szCs w:val="20"/>
              </w:rPr>
              <w:t>[</w:t>
            </w:r>
            <w:r w:rsidRPr="005452AC">
              <w:rPr>
                <w:b/>
                <w:bCs/>
                <w:i/>
                <w:iCs/>
                <w:szCs w:val="20"/>
              </w:rPr>
              <w:t>unchanged text omitted</w:t>
            </w:r>
            <w:r w:rsidRPr="005452AC">
              <w:rPr>
                <w:b/>
                <w:bCs/>
                <w:szCs w:val="20"/>
              </w:rPr>
              <w:t>]</w:t>
            </w:r>
          </w:p>
          <w:p w14:paraId="6FC74E35" w14:textId="77777777" w:rsidR="00063CB8" w:rsidRPr="00793BE6" w:rsidRDefault="00063CB8" w:rsidP="00496A0C">
            <w:pPr>
              <w:rPr>
                <w:szCs w:val="20"/>
              </w:rPr>
            </w:pPr>
            <w:r w:rsidRPr="00793BE6">
              <w:rPr>
                <w:szCs w:val="20"/>
              </w:rPr>
              <w:t xml:space="preserve">If materials used in distribution systems result in </w:t>
            </w:r>
            <w:r w:rsidRPr="00793BE6">
              <w:rPr>
                <w:b/>
                <w:bCs/>
                <w:szCs w:val="20"/>
                <w:highlight w:val="yellow"/>
              </w:rPr>
              <w:t>discernible</w:t>
            </w:r>
            <w:r w:rsidRPr="00793BE6">
              <w:rPr>
                <w:szCs w:val="20"/>
              </w:rPr>
              <w:t xml:space="preserve"> tastes and odours, then replacement of the materials or</w:t>
            </w:r>
            <w:r w:rsidRPr="00793BE6">
              <w:rPr>
                <w:i/>
                <w:iCs/>
                <w:szCs w:val="20"/>
              </w:rPr>
              <w:t xml:space="preserve"> in situ </w:t>
            </w:r>
            <w:r w:rsidRPr="00793BE6">
              <w:rPr>
                <w:szCs w:val="20"/>
              </w:rPr>
              <w:t xml:space="preserve">lining of the pipework is recommended. The use of non-return devices or back-flow prevention devices can eliminate taste and odour issues associated with the back-siphoning of water, including hoses attached to dishwashers and washing machines installed within close proximity to a draw-off point. The introduction of the Australian and New Zealand Standard </w:t>
            </w:r>
            <w:r w:rsidRPr="00793BE6">
              <w:rPr>
                <w:b/>
                <w:bCs/>
                <w:szCs w:val="20"/>
                <w:highlight w:val="yellow"/>
              </w:rPr>
              <w:t>AS/NZS 4020 (2018)</w:t>
            </w:r>
            <w:r w:rsidRPr="00793BE6">
              <w:rPr>
                <w:szCs w:val="20"/>
              </w:rPr>
              <w:t xml:space="preserve"> to ensure materials used in contact with water comply with a range of tests, including the formation of taste under standard test conditions, should eventually eliminate taste and odour problems associated with materials in contact with drinking water. However, the interaction of disinfected water with components such as plastics in customers’ kettles or new plumbing can be more difficult to control.</w:t>
            </w:r>
          </w:p>
        </w:tc>
      </w:tr>
      <w:tr w:rsidR="00063CB8" w:rsidRPr="00D31CA2" w14:paraId="7EF47E51" w14:textId="77777777" w:rsidTr="00496A0C">
        <w:tc>
          <w:tcPr>
            <w:tcW w:w="600" w:type="dxa"/>
          </w:tcPr>
          <w:p w14:paraId="26CBCE40" w14:textId="77777777" w:rsidR="00063CB8" w:rsidRPr="00793BE6" w:rsidRDefault="00063CB8" w:rsidP="00496A0C">
            <w:pPr>
              <w:rPr>
                <w:szCs w:val="20"/>
              </w:rPr>
            </w:pPr>
            <w:r w:rsidRPr="00793BE6">
              <w:rPr>
                <w:szCs w:val="20"/>
              </w:rPr>
              <w:t>18</w:t>
            </w:r>
          </w:p>
        </w:tc>
        <w:tc>
          <w:tcPr>
            <w:tcW w:w="2705" w:type="dxa"/>
          </w:tcPr>
          <w:p w14:paraId="73B43E05" w14:textId="00966EB6" w:rsidR="00063CB8" w:rsidRDefault="00702D72" w:rsidP="00496A0C">
            <w:r>
              <w:t xml:space="preserve">Visit the </w:t>
            </w:r>
            <w:hyperlink r:id="rId74" w:history="1">
              <w:r w:rsidR="00063CB8" w:rsidRPr="00793BE6">
                <w:rPr>
                  <w:rStyle w:val="Hyperlink"/>
                  <w:szCs w:val="20"/>
                </w:rPr>
                <w:t>Taste and Odour Fact Sheet</w:t>
              </w:r>
            </w:hyperlink>
            <w:r>
              <w:t xml:space="preserve"> of the Guidelines</w:t>
            </w:r>
          </w:p>
          <w:p w14:paraId="64BC3EAD" w14:textId="77777777" w:rsidR="00063CB8" w:rsidRDefault="00063CB8" w:rsidP="00496A0C">
            <w:r w:rsidRPr="00E048F9">
              <w:rPr>
                <w:b/>
                <w:bCs/>
                <w:color w:val="auto"/>
                <w:szCs w:val="20"/>
              </w:rPr>
              <w:lastRenderedPageBreak/>
              <w:t>(</w:t>
            </w:r>
            <w:r>
              <w:rPr>
                <w:b/>
                <w:bCs/>
                <w:color w:val="auto"/>
                <w:szCs w:val="20"/>
              </w:rPr>
              <w:t>p1004-1005</w:t>
            </w:r>
            <w:r w:rsidRPr="00E048F9">
              <w:rPr>
                <w:b/>
                <w:bCs/>
                <w:color w:val="auto"/>
                <w:szCs w:val="20"/>
              </w:rPr>
              <w:t xml:space="preserve"> in PDF)</w:t>
            </w:r>
          </w:p>
        </w:tc>
        <w:tc>
          <w:tcPr>
            <w:tcW w:w="6193" w:type="dxa"/>
          </w:tcPr>
          <w:p w14:paraId="24BD4C3D" w14:textId="77777777" w:rsidR="00063CB8" w:rsidRPr="00793BE6" w:rsidRDefault="00063CB8" w:rsidP="00496A0C">
            <w:pPr>
              <w:rPr>
                <w:b/>
                <w:bCs/>
                <w:szCs w:val="20"/>
              </w:rPr>
            </w:pPr>
            <w:r w:rsidRPr="00793BE6">
              <w:rPr>
                <w:b/>
                <w:bCs/>
                <w:szCs w:val="20"/>
              </w:rPr>
              <w:lastRenderedPageBreak/>
              <w:t>Operational guideline for MIB/geosmin</w:t>
            </w:r>
          </w:p>
          <w:p w14:paraId="0D228E64" w14:textId="77777777" w:rsidR="00063CB8" w:rsidRPr="00793BE6" w:rsidRDefault="00063CB8" w:rsidP="00496A0C">
            <w:pPr>
              <w:rPr>
                <w:szCs w:val="20"/>
              </w:rPr>
            </w:pPr>
            <w:r w:rsidRPr="00793BE6">
              <w:rPr>
                <w:szCs w:val="20"/>
              </w:rPr>
              <w:t xml:space="preserve">The major cause of taste and odour episodes in Australian water supplies is the presence of MIB and/or geosmin. Based on experience in water utilities, action based on </w:t>
            </w:r>
            <w:r w:rsidRPr="00793BE6">
              <w:rPr>
                <w:szCs w:val="20"/>
              </w:rPr>
              <w:lastRenderedPageBreak/>
              <w:t>concentrations of MIB/geosmin suggested below will help to minimise customer complaints.</w:t>
            </w:r>
          </w:p>
          <w:p w14:paraId="01BD37B9" w14:textId="123CA6B6" w:rsidR="00063CB8" w:rsidRPr="00793BE6" w:rsidRDefault="00C125D0" w:rsidP="00496A0C">
            <w:pPr>
              <w:ind w:left="288"/>
              <w:rPr>
                <w:szCs w:val="20"/>
              </w:rPr>
            </w:pPr>
            <w:r w:rsidRPr="005452AC">
              <w:rPr>
                <w:b/>
                <w:bCs/>
                <w:szCs w:val="20"/>
              </w:rPr>
              <w:t>[</w:t>
            </w:r>
            <w:r w:rsidRPr="005452AC">
              <w:rPr>
                <w:b/>
                <w:bCs/>
                <w:i/>
                <w:iCs/>
                <w:szCs w:val="20"/>
              </w:rPr>
              <w:t>unchanged text omitted</w:t>
            </w:r>
            <w:r w:rsidRPr="005452AC">
              <w:rPr>
                <w:b/>
                <w:bCs/>
                <w:szCs w:val="20"/>
              </w:rPr>
              <w:t>]</w:t>
            </w:r>
          </w:p>
          <w:p w14:paraId="530F59D2" w14:textId="77777777" w:rsidR="00063CB8" w:rsidRPr="00793BE6" w:rsidRDefault="00063CB8" w:rsidP="00496A0C">
            <w:pPr>
              <w:ind w:left="288"/>
              <w:rPr>
                <w:b/>
                <w:bCs/>
                <w:szCs w:val="20"/>
              </w:rPr>
            </w:pPr>
            <w:r w:rsidRPr="00793BE6">
              <w:rPr>
                <w:b/>
                <w:bCs/>
                <w:szCs w:val="20"/>
              </w:rPr>
              <w:t>At treatment plant outlet</w:t>
            </w:r>
          </w:p>
          <w:p w14:paraId="0EF5AE2D" w14:textId="77777777" w:rsidR="00063CB8" w:rsidRPr="00793BE6" w:rsidRDefault="00063CB8" w:rsidP="00496A0C">
            <w:pPr>
              <w:ind w:left="288"/>
              <w:rPr>
                <w:szCs w:val="20"/>
              </w:rPr>
            </w:pPr>
            <w:r w:rsidRPr="00793BE6">
              <w:rPr>
                <w:szCs w:val="20"/>
              </w:rPr>
              <w:t>Total MIB and/or geosmin &gt;10 ng/L</w:t>
            </w:r>
          </w:p>
          <w:p w14:paraId="0227B983" w14:textId="77777777" w:rsidR="00063CB8" w:rsidRPr="00793BE6" w:rsidRDefault="00063CB8" w:rsidP="00496A0C">
            <w:pPr>
              <w:ind w:left="288"/>
              <w:rPr>
                <w:szCs w:val="20"/>
              </w:rPr>
            </w:pPr>
            <w:r w:rsidRPr="00793BE6">
              <w:rPr>
                <w:szCs w:val="20"/>
              </w:rPr>
              <w:t>Introduce powdered activated carbon dosing to treatment plant</w:t>
            </w:r>
          </w:p>
          <w:p w14:paraId="49047CCE" w14:textId="77777777" w:rsidR="00063CB8" w:rsidRPr="00793BE6" w:rsidRDefault="00063CB8" w:rsidP="00496A0C">
            <w:pPr>
              <w:rPr>
                <w:b/>
                <w:bCs/>
                <w:szCs w:val="20"/>
              </w:rPr>
            </w:pPr>
            <w:r w:rsidRPr="00793BE6">
              <w:rPr>
                <w:szCs w:val="20"/>
              </w:rPr>
              <w:t>Regular measurement and identification of algae should also be undertaken to complement MIB/geosmin analysis at the inlet to the water treatment plant. Depending on the species-specific relationship between cell numbers and MIB/geosmin concentrations, additional monitoring may be necessary at the treatment plant inlet when algal organisms known to be producers of these compounds exceed approximately 1000 cells/mL.</w:t>
            </w:r>
          </w:p>
        </w:tc>
        <w:tc>
          <w:tcPr>
            <w:tcW w:w="6657" w:type="dxa"/>
          </w:tcPr>
          <w:p w14:paraId="4C34B6BD" w14:textId="77777777" w:rsidR="00063CB8" w:rsidRPr="00793BE6" w:rsidRDefault="00063CB8" w:rsidP="00496A0C">
            <w:pPr>
              <w:rPr>
                <w:b/>
                <w:bCs/>
                <w:szCs w:val="20"/>
              </w:rPr>
            </w:pPr>
            <w:r w:rsidRPr="00793BE6">
              <w:rPr>
                <w:b/>
                <w:bCs/>
                <w:szCs w:val="20"/>
              </w:rPr>
              <w:lastRenderedPageBreak/>
              <w:t>Operational guideline for MIB/geosmin</w:t>
            </w:r>
          </w:p>
          <w:p w14:paraId="1D536194" w14:textId="77777777" w:rsidR="00063CB8" w:rsidRPr="00793BE6" w:rsidRDefault="00063CB8" w:rsidP="00496A0C">
            <w:pPr>
              <w:rPr>
                <w:szCs w:val="20"/>
              </w:rPr>
            </w:pPr>
            <w:r w:rsidRPr="00793BE6">
              <w:rPr>
                <w:szCs w:val="20"/>
              </w:rPr>
              <w:t xml:space="preserve">The major cause of taste and odour episodes in Australian water supplies is the presence of </w:t>
            </w:r>
            <w:r w:rsidRPr="00793BE6">
              <w:rPr>
                <w:b/>
                <w:bCs/>
                <w:szCs w:val="20"/>
                <w:highlight w:val="yellow"/>
              </w:rPr>
              <w:t>2-methylisoborneol (MIB)</w:t>
            </w:r>
            <w:r w:rsidRPr="00793BE6">
              <w:rPr>
                <w:szCs w:val="20"/>
              </w:rPr>
              <w:t xml:space="preserve"> and/or geosmin. Based on experience in water utilities, action based on </w:t>
            </w:r>
            <w:r w:rsidRPr="00793BE6">
              <w:rPr>
                <w:szCs w:val="20"/>
              </w:rPr>
              <w:lastRenderedPageBreak/>
              <w:t>concentrations of MIB/geosmin suggested below will help to minimise customer complaints.</w:t>
            </w:r>
          </w:p>
          <w:p w14:paraId="22D33A57" w14:textId="58B1B090" w:rsidR="00063CB8" w:rsidRPr="00793BE6" w:rsidRDefault="00C125D0" w:rsidP="00496A0C">
            <w:pPr>
              <w:ind w:left="297"/>
              <w:rPr>
                <w:szCs w:val="20"/>
              </w:rPr>
            </w:pPr>
            <w:r w:rsidRPr="005452AC">
              <w:rPr>
                <w:b/>
                <w:bCs/>
                <w:szCs w:val="20"/>
              </w:rPr>
              <w:t>[</w:t>
            </w:r>
            <w:r w:rsidRPr="005452AC">
              <w:rPr>
                <w:b/>
                <w:bCs/>
                <w:i/>
                <w:iCs/>
                <w:szCs w:val="20"/>
              </w:rPr>
              <w:t>unchanged text omitted</w:t>
            </w:r>
            <w:r w:rsidRPr="005452AC">
              <w:rPr>
                <w:b/>
                <w:bCs/>
                <w:szCs w:val="20"/>
              </w:rPr>
              <w:t>]</w:t>
            </w:r>
          </w:p>
          <w:p w14:paraId="1C71F1B3" w14:textId="77777777" w:rsidR="00063CB8" w:rsidRPr="00793BE6" w:rsidRDefault="00063CB8" w:rsidP="00496A0C">
            <w:pPr>
              <w:ind w:left="297"/>
              <w:rPr>
                <w:b/>
                <w:bCs/>
                <w:szCs w:val="20"/>
              </w:rPr>
            </w:pPr>
            <w:r w:rsidRPr="00793BE6">
              <w:rPr>
                <w:b/>
                <w:bCs/>
                <w:szCs w:val="20"/>
              </w:rPr>
              <w:t>At treatment plant outlet</w:t>
            </w:r>
          </w:p>
          <w:p w14:paraId="5A522E8D" w14:textId="77777777" w:rsidR="00063CB8" w:rsidRPr="00793BE6" w:rsidRDefault="00063CB8" w:rsidP="00496A0C">
            <w:pPr>
              <w:ind w:left="297"/>
              <w:rPr>
                <w:szCs w:val="20"/>
              </w:rPr>
            </w:pPr>
            <w:r w:rsidRPr="00793BE6">
              <w:rPr>
                <w:szCs w:val="20"/>
              </w:rPr>
              <w:t>Total MIB and/or geosmin &gt;10 ng/L</w:t>
            </w:r>
          </w:p>
          <w:p w14:paraId="1DD0BEDA" w14:textId="77777777" w:rsidR="00063CB8" w:rsidRPr="00793BE6" w:rsidRDefault="00063CB8" w:rsidP="00496A0C">
            <w:pPr>
              <w:ind w:left="297"/>
              <w:rPr>
                <w:szCs w:val="20"/>
              </w:rPr>
            </w:pPr>
            <w:r w:rsidRPr="00793BE6">
              <w:rPr>
                <w:szCs w:val="20"/>
              </w:rPr>
              <w:t>Introduce powdered activated carbon dosing to treatment plant</w:t>
            </w:r>
          </w:p>
          <w:p w14:paraId="6C366CB0" w14:textId="77777777" w:rsidR="00063CB8" w:rsidRPr="00793BE6" w:rsidRDefault="00063CB8" w:rsidP="00496A0C">
            <w:pPr>
              <w:rPr>
                <w:b/>
                <w:bCs/>
                <w:szCs w:val="20"/>
              </w:rPr>
            </w:pPr>
            <w:r w:rsidRPr="00793BE6">
              <w:rPr>
                <w:szCs w:val="20"/>
              </w:rPr>
              <w:t>Regular measurement and identification of algae</w:t>
            </w:r>
            <w:r w:rsidRPr="00793BE6">
              <w:rPr>
                <w:b/>
                <w:bCs/>
                <w:szCs w:val="20"/>
                <w:highlight w:val="yellow"/>
              </w:rPr>
              <w:t>/cyanobacteria</w:t>
            </w:r>
            <w:r w:rsidRPr="00793BE6">
              <w:rPr>
                <w:szCs w:val="20"/>
              </w:rPr>
              <w:t xml:space="preserve"> should also be undertaken to complement MIB/geosmin analysis at the inlet to the water treatment plant. Depending on the species-specific relationship between cell numbers and MIB/geosmin concentrations, additional monitoring may be necessary at the treatment plant inlet </w:t>
            </w:r>
            <w:r w:rsidRPr="00793BE6">
              <w:rPr>
                <w:b/>
                <w:bCs/>
                <w:szCs w:val="20"/>
                <w:highlight w:val="yellow"/>
              </w:rPr>
              <w:t>when organisms</w:t>
            </w:r>
            <w:r w:rsidRPr="00793BE6">
              <w:rPr>
                <w:szCs w:val="20"/>
                <w:highlight w:val="yellow"/>
              </w:rPr>
              <w:t xml:space="preserve"> </w:t>
            </w:r>
            <w:r w:rsidRPr="00793BE6">
              <w:rPr>
                <w:szCs w:val="20"/>
              </w:rPr>
              <w:t>known to be producers of these compounds exceed approximately 1000 cells/mL.</w:t>
            </w:r>
          </w:p>
        </w:tc>
      </w:tr>
      <w:tr w:rsidR="00063CB8" w:rsidRPr="00D31CA2" w14:paraId="5AF1D36E" w14:textId="77777777" w:rsidTr="00496A0C">
        <w:tc>
          <w:tcPr>
            <w:tcW w:w="600" w:type="dxa"/>
          </w:tcPr>
          <w:p w14:paraId="049ED64D" w14:textId="77777777" w:rsidR="00063CB8" w:rsidRPr="00793BE6" w:rsidRDefault="00063CB8" w:rsidP="00496A0C">
            <w:pPr>
              <w:rPr>
                <w:szCs w:val="20"/>
              </w:rPr>
            </w:pPr>
            <w:r w:rsidRPr="00793BE6">
              <w:rPr>
                <w:szCs w:val="20"/>
              </w:rPr>
              <w:lastRenderedPageBreak/>
              <w:t>19</w:t>
            </w:r>
          </w:p>
        </w:tc>
        <w:tc>
          <w:tcPr>
            <w:tcW w:w="2705" w:type="dxa"/>
          </w:tcPr>
          <w:p w14:paraId="5C8FF89A" w14:textId="5D1CFBE3" w:rsidR="00063CB8" w:rsidRDefault="00702D72" w:rsidP="00496A0C">
            <w:r>
              <w:t xml:space="preserve">Visit the </w:t>
            </w:r>
            <w:hyperlink r:id="rId75" w:history="1">
              <w:r w:rsidR="00063CB8" w:rsidRPr="00793BE6">
                <w:rPr>
                  <w:rStyle w:val="Hyperlink"/>
                  <w:szCs w:val="20"/>
                </w:rPr>
                <w:t>Taste and Odour Fact Sheet</w:t>
              </w:r>
            </w:hyperlink>
            <w:r>
              <w:t xml:space="preserve"> of the Guidelines</w:t>
            </w:r>
          </w:p>
          <w:p w14:paraId="1A41015E" w14:textId="77777777" w:rsidR="00063CB8" w:rsidRDefault="00063CB8" w:rsidP="00496A0C">
            <w:r w:rsidRPr="00E048F9">
              <w:rPr>
                <w:b/>
                <w:bCs/>
                <w:color w:val="auto"/>
                <w:szCs w:val="20"/>
              </w:rPr>
              <w:t>(</w:t>
            </w:r>
            <w:r>
              <w:rPr>
                <w:b/>
                <w:bCs/>
                <w:color w:val="auto"/>
                <w:szCs w:val="20"/>
              </w:rPr>
              <w:t>p1005</w:t>
            </w:r>
            <w:r w:rsidRPr="00E048F9">
              <w:rPr>
                <w:b/>
                <w:bCs/>
                <w:color w:val="auto"/>
                <w:szCs w:val="20"/>
              </w:rPr>
              <w:t xml:space="preserve"> in PDF)</w:t>
            </w:r>
          </w:p>
        </w:tc>
        <w:tc>
          <w:tcPr>
            <w:tcW w:w="6193" w:type="dxa"/>
          </w:tcPr>
          <w:p w14:paraId="4ADE2952" w14:textId="77777777" w:rsidR="00063CB8" w:rsidRPr="00793BE6" w:rsidRDefault="00063CB8" w:rsidP="00496A0C">
            <w:pPr>
              <w:rPr>
                <w:b/>
                <w:bCs/>
                <w:szCs w:val="20"/>
              </w:rPr>
            </w:pPr>
            <w:r w:rsidRPr="00793BE6">
              <w:rPr>
                <w:b/>
                <w:bCs/>
                <w:szCs w:val="20"/>
              </w:rPr>
              <w:t>References</w:t>
            </w:r>
          </w:p>
          <w:p w14:paraId="47E41524" w14:textId="3852ADB3" w:rsidR="00063CB8" w:rsidRPr="00793BE6" w:rsidRDefault="00C125D0" w:rsidP="00496A0C">
            <w:pPr>
              <w:rPr>
                <w:szCs w:val="20"/>
              </w:rPr>
            </w:pPr>
            <w:r w:rsidRPr="005452AC">
              <w:rPr>
                <w:b/>
                <w:bCs/>
                <w:szCs w:val="20"/>
              </w:rPr>
              <w:t>[</w:t>
            </w:r>
            <w:r w:rsidRPr="005452AC">
              <w:rPr>
                <w:b/>
                <w:bCs/>
                <w:i/>
                <w:iCs/>
                <w:szCs w:val="20"/>
              </w:rPr>
              <w:t>unchanged text omitted</w:t>
            </w:r>
            <w:r w:rsidRPr="005452AC">
              <w:rPr>
                <w:b/>
                <w:bCs/>
                <w:szCs w:val="20"/>
              </w:rPr>
              <w:t>]</w:t>
            </w:r>
          </w:p>
          <w:p w14:paraId="140BE491" w14:textId="77777777" w:rsidR="00063CB8" w:rsidRPr="00793BE6" w:rsidRDefault="00063CB8" w:rsidP="00496A0C">
            <w:pPr>
              <w:rPr>
                <w:b/>
                <w:bCs/>
                <w:szCs w:val="20"/>
              </w:rPr>
            </w:pPr>
            <w:r w:rsidRPr="00793BE6">
              <w:rPr>
                <w:szCs w:val="20"/>
              </w:rPr>
              <w:t>AS/NZS (2005).</w:t>
            </w:r>
            <w:r w:rsidRPr="00793BE6">
              <w:rPr>
                <w:i/>
                <w:iCs/>
                <w:szCs w:val="20"/>
              </w:rPr>
              <w:t xml:space="preserve"> Testing of products for use in contact with drinking water</w:t>
            </w:r>
            <w:r w:rsidRPr="00793BE6">
              <w:rPr>
                <w:szCs w:val="20"/>
              </w:rPr>
              <w:t>, AS/NZS 4020:2005. Standards Australia, Standards New Zealand.</w:t>
            </w:r>
          </w:p>
        </w:tc>
        <w:tc>
          <w:tcPr>
            <w:tcW w:w="6657" w:type="dxa"/>
          </w:tcPr>
          <w:p w14:paraId="274C4407" w14:textId="77777777" w:rsidR="00063CB8" w:rsidRPr="00793BE6" w:rsidRDefault="00063CB8" w:rsidP="00496A0C">
            <w:pPr>
              <w:rPr>
                <w:b/>
                <w:bCs/>
                <w:szCs w:val="20"/>
              </w:rPr>
            </w:pPr>
            <w:r w:rsidRPr="00793BE6">
              <w:rPr>
                <w:b/>
                <w:bCs/>
                <w:szCs w:val="20"/>
              </w:rPr>
              <w:t>References</w:t>
            </w:r>
          </w:p>
          <w:p w14:paraId="33DA809C" w14:textId="2FA03FE5" w:rsidR="00063CB8" w:rsidRPr="00793BE6" w:rsidRDefault="00C125D0" w:rsidP="00496A0C">
            <w:pPr>
              <w:rPr>
                <w:szCs w:val="20"/>
              </w:rPr>
            </w:pPr>
            <w:r w:rsidRPr="005452AC">
              <w:rPr>
                <w:b/>
                <w:bCs/>
                <w:szCs w:val="20"/>
              </w:rPr>
              <w:t>[</w:t>
            </w:r>
            <w:r w:rsidRPr="005452AC">
              <w:rPr>
                <w:b/>
                <w:bCs/>
                <w:i/>
                <w:iCs/>
                <w:szCs w:val="20"/>
              </w:rPr>
              <w:t>unchanged text omitted</w:t>
            </w:r>
            <w:r w:rsidRPr="005452AC">
              <w:rPr>
                <w:b/>
                <w:bCs/>
                <w:szCs w:val="20"/>
              </w:rPr>
              <w:t>]</w:t>
            </w:r>
          </w:p>
          <w:p w14:paraId="60849FC3" w14:textId="77777777" w:rsidR="00063CB8" w:rsidRPr="00793BE6" w:rsidRDefault="00063CB8" w:rsidP="00496A0C">
            <w:pPr>
              <w:rPr>
                <w:b/>
                <w:bCs/>
                <w:szCs w:val="20"/>
              </w:rPr>
            </w:pPr>
            <w:r w:rsidRPr="00793BE6">
              <w:rPr>
                <w:b/>
                <w:bCs/>
                <w:szCs w:val="20"/>
                <w:highlight w:val="yellow"/>
              </w:rPr>
              <w:t>AS/NZS (2018).</w:t>
            </w:r>
            <w:r w:rsidRPr="00793BE6">
              <w:rPr>
                <w:b/>
                <w:bCs/>
                <w:i/>
                <w:iCs/>
                <w:szCs w:val="20"/>
                <w:highlight w:val="yellow"/>
              </w:rPr>
              <w:t xml:space="preserve"> Testing of products for use in contact with drinking water</w:t>
            </w:r>
            <w:r w:rsidRPr="00793BE6">
              <w:rPr>
                <w:b/>
                <w:bCs/>
                <w:szCs w:val="20"/>
                <w:highlight w:val="yellow"/>
              </w:rPr>
              <w:t>, AS/NZS 4020:2018.</w:t>
            </w:r>
            <w:r w:rsidRPr="00793BE6">
              <w:rPr>
                <w:szCs w:val="20"/>
              </w:rPr>
              <w:t xml:space="preserve"> Standards Australia, Standards New Zealand.</w:t>
            </w:r>
          </w:p>
        </w:tc>
      </w:tr>
      <w:tr w:rsidR="00063CB8" w:rsidRPr="00D31CA2" w14:paraId="4A08A179" w14:textId="77777777" w:rsidTr="00496A0C">
        <w:tc>
          <w:tcPr>
            <w:tcW w:w="600" w:type="dxa"/>
          </w:tcPr>
          <w:p w14:paraId="0A4909C4" w14:textId="77777777" w:rsidR="00063CB8" w:rsidRPr="00793BE6" w:rsidRDefault="00063CB8" w:rsidP="00496A0C">
            <w:pPr>
              <w:rPr>
                <w:szCs w:val="20"/>
              </w:rPr>
            </w:pPr>
            <w:r w:rsidRPr="00793BE6">
              <w:rPr>
                <w:szCs w:val="20"/>
              </w:rPr>
              <w:t>20</w:t>
            </w:r>
          </w:p>
        </w:tc>
        <w:tc>
          <w:tcPr>
            <w:tcW w:w="2705" w:type="dxa"/>
          </w:tcPr>
          <w:p w14:paraId="2F085FC6" w14:textId="2627F4E0" w:rsidR="00063CB8" w:rsidRDefault="002C611F" w:rsidP="00496A0C">
            <w:r>
              <w:t xml:space="preserve">Visit </w:t>
            </w:r>
            <w:hyperlink r:id="rId76" w:history="1">
              <w:r w:rsidR="00063CB8" w:rsidRPr="00793BE6">
                <w:rPr>
                  <w:rStyle w:val="Hyperlink"/>
                  <w:szCs w:val="20"/>
                </w:rPr>
                <w:t>A1.5 Risk assessment</w:t>
              </w:r>
            </w:hyperlink>
            <w:r>
              <w:t xml:space="preserve"> of the Guidelines</w:t>
            </w:r>
          </w:p>
          <w:p w14:paraId="6F4EF1EA" w14:textId="77777777" w:rsidR="00063CB8" w:rsidRDefault="00063CB8" w:rsidP="00496A0C">
            <w:r w:rsidRPr="00E048F9">
              <w:rPr>
                <w:b/>
                <w:bCs/>
                <w:color w:val="auto"/>
                <w:szCs w:val="20"/>
              </w:rPr>
              <w:t>(</w:t>
            </w:r>
            <w:r>
              <w:rPr>
                <w:b/>
                <w:bCs/>
                <w:color w:val="auto"/>
                <w:szCs w:val="20"/>
              </w:rPr>
              <w:t>p1178</w:t>
            </w:r>
            <w:r w:rsidRPr="00E048F9">
              <w:rPr>
                <w:b/>
                <w:bCs/>
                <w:color w:val="auto"/>
                <w:szCs w:val="20"/>
              </w:rPr>
              <w:t xml:space="preserve"> in PDF)</w:t>
            </w:r>
          </w:p>
        </w:tc>
        <w:tc>
          <w:tcPr>
            <w:tcW w:w="6193" w:type="dxa"/>
          </w:tcPr>
          <w:p w14:paraId="42A386AF" w14:textId="77777777" w:rsidR="00063CB8" w:rsidRPr="00793BE6" w:rsidRDefault="00063CB8" w:rsidP="00496A0C">
            <w:pPr>
              <w:rPr>
                <w:b/>
                <w:bCs/>
                <w:szCs w:val="20"/>
              </w:rPr>
            </w:pPr>
            <w:r w:rsidRPr="00793BE6">
              <w:rPr>
                <w:szCs w:val="20"/>
              </w:rPr>
              <w:t xml:space="preserve">An example of an approach to estimating the level of risk is provided in Tables A1.4, A1.5 and A1.6. These tables have been adapted from AS/NZS 4360:1999 </w:t>
            </w:r>
            <w:r w:rsidRPr="00793BE6">
              <w:rPr>
                <w:i/>
                <w:iCs/>
                <w:szCs w:val="20"/>
              </w:rPr>
              <w:t>Risk Management</w:t>
            </w:r>
            <w:r w:rsidRPr="00793BE6">
              <w:rPr>
                <w:szCs w:val="20"/>
              </w:rPr>
              <w:t xml:space="preserve"> and can be modified to meet the needs of an organisation.</w:t>
            </w:r>
          </w:p>
        </w:tc>
        <w:tc>
          <w:tcPr>
            <w:tcW w:w="6657" w:type="dxa"/>
          </w:tcPr>
          <w:p w14:paraId="1672B7FA" w14:textId="77777777" w:rsidR="00063CB8" w:rsidRPr="00793BE6" w:rsidRDefault="00063CB8" w:rsidP="00496A0C">
            <w:pPr>
              <w:rPr>
                <w:b/>
                <w:bCs/>
                <w:szCs w:val="20"/>
              </w:rPr>
            </w:pPr>
            <w:r w:rsidRPr="00793BE6">
              <w:rPr>
                <w:szCs w:val="20"/>
              </w:rPr>
              <w:t xml:space="preserve">An example of an approach to estimating the level of risk is provided in Tables A1.4, A1.5 and A1.6. These tables have been adapted from </w:t>
            </w:r>
            <w:r w:rsidRPr="00793BE6">
              <w:rPr>
                <w:b/>
                <w:bCs/>
                <w:szCs w:val="20"/>
                <w:highlight w:val="yellow"/>
              </w:rPr>
              <w:t>Water Safety Plan (WHO 2023)</w:t>
            </w:r>
            <w:r w:rsidRPr="00793BE6">
              <w:rPr>
                <w:szCs w:val="20"/>
              </w:rPr>
              <w:t xml:space="preserve"> and can be modified to meet the needs of an organisation.</w:t>
            </w:r>
          </w:p>
        </w:tc>
      </w:tr>
      <w:tr w:rsidR="00063CB8" w:rsidRPr="00D31CA2" w14:paraId="017C4E55" w14:textId="77777777" w:rsidTr="00496A0C">
        <w:tc>
          <w:tcPr>
            <w:tcW w:w="600" w:type="dxa"/>
          </w:tcPr>
          <w:p w14:paraId="48278CE0" w14:textId="77777777" w:rsidR="00063CB8" w:rsidRPr="00793BE6" w:rsidRDefault="00063CB8" w:rsidP="00496A0C">
            <w:pPr>
              <w:rPr>
                <w:szCs w:val="20"/>
              </w:rPr>
            </w:pPr>
            <w:r w:rsidRPr="00793BE6">
              <w:rPr>
                <w:szCs w:val="20"/>
              </w:rPr>
              <w:lastRenderedPageBreak/>
              <w:t>21</w:t>
            </w:r>
          </w:p>
        </w:tc>
        <w:tc>
          <w:tcPr>
            <w:tcW w:w="2705" w:type="dxa"/>
          </w:tcPr>
          <w:p w14:paraId="30545920" w14:textId="49D58941" w:rsidR="00063CB8" w:rsidRDefault="002C611F" w:rsidP="00496A0C">
            <w:r>
              <w:t xml:space="preserve">Visit </w:t>
            </w:r>
            <w:hyperlink r:id="rId77" w:history="1">
              <w:r w:rsidR="00063CB8" w:rsidRPr="00793BE6">
                <w:rPr>
                  <w:rStyle w:val="Hyperlink"/>
                  <w:szCs w:val="20"/>
                </w:rPr>
                <w:t>A2.4 Risk assessment and management</w:t>
              </w:r>
            </w:hyperlink>
            <w:r>
              <w:t xml:space="preserve"> of the Guidelines</w:t>
            </w:r>
          </w:p>
          <w:p w14:paraId="2EEBDBBF" w14:textId="77777777" w:rsidR="00063CB8" w:rsidRDefault="00063CB8" w:rsidP="00496A0C">
            <w:r w:rsidRPr="00E048F9">
              <w:rPr>
                <w:b/>
                <w:bCs/>
                <w:color w:val="auto"/>
                <w:szCs w:val="20"/>
              </w:rPr>
              <w:t>(</w:t>
            </w:r>
            <w:r>
              <w:rPr>
                <w:b/>
                <w:bCs/>
                <w:color w:val="auto"/>
                <w:szCs w:val="20"/>
              </w:rPr>
              <w:t>p1194</w:t>
            </w:r>
            <w:r w:rsidRPr="00E048F9">
              <w:rPr>
                <w:b/>
                <w:bCs/>
                <w:color w:val="auto"/>
                <w:szCs w:val="20"/>
              </w:rPr>
              <w:t xml:space="preserve"> in PDF)</w:t>
            </w:r>
          </w:p>
        </w:tc>
        <w:tc>
          <w:tcPr>
            <w:tcW w:w="6193" w:type="dxa"/>
          </w:tcPr>
          <w:p w14:paraId="2959EDED" w14:textId="77777777" w:rsidR="00063CB8" w:rsidRPr="00793BE6" w:rsidRDefault="00063CB8" w:rsidP="00496A0C">
            <w:pPr>
              <w:rPr>
                <w:szCs w:val="20"/>
              </w:rPr>
            </w:pPr>
            <w:r w:rsidRPr="00793BE6">
              <w:rPr>
                <w:szCs w:val="20"/>
              </w:rPr>
              <w:t>AS/NZS 3931 (Australian Standard/New Zealand Standard) (1998). Risk analysis of technological systems — application guide. Standards Australia/Standards New Zealand.</w:t>
            </w:r>
          </w:p>
          <w:p w14:paraId="7A097822" w14:textId="77777777" w:rsidR="00063CB8" w:rsidRPr="00793BE6" w:rsidRDefault="00063CB8" w:rsidP="00496A0C">
            <w:pPr>
              <w:rPr>
                <w:szCs w:val="20"/>
              </w:rPr>
            </w:pPr>
          </w:p>
          <w:p w14:paraId="5852A4CA" w14:textId="77777777" w:rsidR="00063CB8" w:rsidRPr="00793BE6" w:rsidRDefault="00063CB8" w:rsidP="00496A0C">
            <w:pPr>
              <w:rPr>
                <w:szCs w:val="20"/>
              </w:rPr>
            </w:pPr>
            <w:r w:rsidRPr="00793BE6">
              <w:rPr>
                <w:szCs w:val="20"/>
              </w:rPr>
              <w:t>AS/NZS 4360(Australian Standard / New Zealand Standard) (1999). Risk management. Standards Australia/Standards New Zealand.</w:t>
            </w:r>
          </w:p>
          <w:p w14:paraId="7588BDB5" w14:textId="77777777" w:rsidR="00063CB8" w:rsidRPr="00793BE6" w:rsidRDefault="00063CB8" w:rsidP="00496A0C">
            <w:pPr>
              <w:rPr>
                <w:szCs w:val="20"/>
              </w:rPr>
            </w:pPr>
          </w:p>
          <w:p w14:paraId="19E2D147" w14:textId="77777777" w:rsidR="00063CB8" w:rsidRPr="00793BE6" w:rsidRDefault="00063CB8" w:rsidP="00496A0C">
            <w:pPr>
              <w:rPr>
                <w:szCs w:val="20"/>
              </w:rPr>
            </w:pPr>
            <w:r w:rsidRPr="00793BE6">
              <w:rPr>
                <w:szCs w:val="20"/>
              </w:rPr>
              <w:t>AS/NZS ISO 14001 (Australian Standard/New Zealand Standard, International Organization for Standardization) (1996). Environmental management systems — specification with guidance for use. Standards Australia/Standards New Zealand.</w:t>
            </w:r>
          </w:p>
          <w:p w14:paraId="2D834279" w14:textId="77777777" w:rsidR="00063CB8" w:rsidRPr="00793BE6" w:rsidRDefault="00063CB8" w:rsidP="00496A0C">
            <w:pPr>
              <w:rPr>
                <w:szCs w:val="20"/>
              </w:rPr>
            </w:pPr>
          </w:p>
          <w:p w14:paraId="1F99DFD8" w14:textId="77777777" w:rsidR="00063CB8" w:rsidRPr="00793BE6" w:rsidRDefault="00063CB8" w:rsidP="00496A0C">
            <w:pPr>
              <w:rPr>
                <w:szCs w:val="20"/>
              </w:rPr>
            </w:pPr>
            <w:r w:rsidRPr="00793BE6">
              <w:rPr>
                <w:szCs w:val="20"/>
              </w:rPr>
              <w:t>AS/NZS ISO 14004 (Australian Standard/New Zealand Standard, International Organization for Standardization) (1996). Environmental management systems — general guidelines on principles, systems and supporting techniques. Standards Australia/Standards New Zealand.</w:t>
            </w:r>
          </w:p>
        </w:tc>
        <w:tc>
          <w:tcPr>
            <w:tcW w:w="6657" w:type="dxa"/>
          </w:tcPr>
          <w:p w14:paraId="6D2D2AAC" w14:textId="77777777" w:rsidR="00063CB8" w:rsidRPr="00793BE6" w:rsidRDefault="00063CB8" w:rsidP="00496A0C">
            <w:pPr>
              <w:rPr>
                <w:strike/>
                <w:szCs w:val="20"/>
              </w:rPr>
            </w:pPr>
            <w:r w:rsidRPr="00793BE6">
              <w:rPr>
                <w:strike/>
                <w:szCs w:val="20"/>
                <w:highlight w:val="yellow"/>
              </w:rPr>
              <w:t>AS/NZS 3931 (Australian Standard/New Zealand Standard) (1998). Risk analysis of technological systems — application guide. Standards Australia/Standards New Zealand.</w:t>
            </w:r>
          </w:p>
          <w:p w14:paraId="78CAF414" w14:textId="77777777" w:rsidR="00063CB8" w:rsidRPr="00793BE6" w:rsidRDefault="00063CB8" w:rsidP="00496A0C">
            <w:pPr>
              <w:rPr>
                <w:szCs w:val="20"/>
              </w:rPr>
            </w:pPr>
          </w:p>
          <w:p w14:paraId="1D029D2D" w14:textId="77777777" w:rsidR="00063CB8" w:rsidRPr="00793BE6" w:rsidRDefault="00063CB8" w:rsidP="00496A0C">
            <w:pPr>
              <w:rPr>
                <w:szCs w:val="20"/>
              </w:rPr>
            </w:pPr>
            <w:r w:rsidRPr="00793BE6">
              <w:rPr>
                <w:szCs w:val="20"/>
              </w:rPr>
              <w:t xml:space="preserve">AS/NZS ISO 14001 (Australian Standard/New Zealand Standard, International Organization for Standardization) </w:t>
            </w:r>
            <w:r w:rsidRPr="00793BE6">
              <w:rPr>
                <w:b/>
                <w:bCs/>
                <w:szCs w:val="20"/>
                <w:highlight w:val="yellow"/>
              </w:rPr>
              <w:t>(2016)</w:t>
            </w:r>
            <w:r w:rsidRPr="00793BE6">
              <w:rPr>
                <w:szCs w:val="20"/>
              </w:rPr>
              <w:t>. Environmental management systems — specification with guidance for use. Standards Australia/Standards New Zealand.</w:t>
            </w:r>
          </w:p>
          <w:p w14:paraId="08548F35" w14:textId="77777777" w:rsidR="00063CB8" w:rsidRPr="00793BE6" w:rsidRDefault="00063CB8" w:rsidP="00496A0C">
            <w:pPr>
              <w:rPr>
                <w:szCs w:val="20"/>
              </w:rPr>
            </w:pPr>
          </w:p>
          <w:p w14:paraId="2F069F26" w14:textId="77777777" w:rsidR="00063CB8" w:rsidRPr="00793BE6" w:rsidRDefault="00063CB8" w:rsidP="00496A0C">
            <w:pPr>
              <w:rPr>
                <w:szCs w:val="20"/>
              </w:rPr>
            </w:pPr>
            <w:r w:rsidRPr="00793BE6">
              <w:rPr>
                <w:szCs w:val="20"/>
              </w:rPr>
              <w:t xml:space="preserve">AS/NZS ISO 14004 (Australian Standard/New Zealand Standard, International Organization for Standardization)  </w:t>
            </w:r>
            <w:r w:rsidRPr="00793BE6">
              <w:rPr>
                <w:b/>
                <w:bCs/>
                <w:szCs w:val="20"/>
                <w:highlight w:val="yellow"/>
              </w:rPr>
              <w:t>(2011)</w:t>
            </w:r>
            <w:r w:rsidRPr="00793BE6">
              <w:rPr>
                <w:szCs w:val="20"/>
              </w:rPr>
              <w:t>. Environmental management systems — general guidelines on principles, systems and supporting techniques. Standards Australia/Standards New Zealand.</w:t>
            </w:r>
          </w:p>
          <w:p w14:paraId="2C1445CE" w14:textId="77777777" w:rsidR="00063CB8" w:rsidRPr="00793BE6" w:rsidRDefault="00063CB8" w:rsidP="00496A0C">
            <w:pPr>
              <w:rPr>
                <w:szCs w:val="20"/>
              </w:rPr>
            </w:pPr>
          </w:p>
          <w:p w14:paraId="20C6B0E0" w14:textId="77777777" w:rsidR="00063CB8" w:rsidRPr="00793BE6" w:rsidRDefault="00063CB8" w:rsidP="00496A0C">
            <w:pPr>
              <w:rPr>
                <w:szCs w:val="20"/>
              </w:rPr>
            </w:pPr>
            <w:r w:rsidRPr="00793BE6">
              <w:rPr>
                <w:b/>
                <w:bCs/>
                <w:szCs w:val="20"/>
                <w:highlight w:val="yellow"/>
              </w:rPr>
              <w:t>AS ISO 31000 (Australian Standard / New Zealand Standard) (2018).</w:t>
            </w:r>
            <w:r w:rsidRPr="00793BE6">
              <w:rPr>
                <w:szCs w:val="20"/>
              </w:rPr>
              <w:t xml:space="preserve"> Risk management - Guidelines. Standards Australia/Standards New Zealand.</w:t>
            </w:r>
          </w:p>
        </w:tc>
      </w:tr>
      <w:tr w:rsidR="00063CB8" w:rsidRPr="00D31CA2" w14:paraId="63D5683A" w14:textId="77777777" w:rsidTr="00496A0C">
        <w:tc>
          <w:tcPr>
            <w:tcW w:w="600" w:type="dxa"/>
          </w:tcPr>
          <w:p w14:paraId="18D5B4E6" w14:textId="77777777" w:rsidR="00063CB8" w:rsidRPr="00793BE6" w:rsidRDefault="00063CB8" w:rsidP="00496A0C">
            <w:pPr>
              <w:rPr>
                <w:szCs w:val="20"/>
              </w:rPr>
            </w:pPr>
            <w:r w:rsidRPr="00793BE6">
              <w:rPr>
                <w:szCs w:val="20"/>
              </w:rPr>
              <w:t>22</w:t>
            </w:r>
          </w:p>
        </w:tc>
        <w:tc>
          <w:tcPr>
            <w:tcW w:w="2705" w:type="dxa"/>
          </w:tcPr>
          <w:p w14:paraId="5989A0DD" w14:textId="352F7886" w:rsidR="00063CB8" w:rsidRDefault="002C611F" w:rsidP="00496A0C">
            <w:r>
              <w:t xml:space="preserve">Visit </w:t>
            </w:r>
            <w:hyperlink r:id="rId78" w:history="1">
              <w:r w:rsidR="00063CB8" w:rsidRPr="00793BE6">
                <w:rPr>
                  <w:rStyle w:val="Hyperlink"/>
                  <w:szCs w:val="20"/>
                </w:rPr>
                <w:t>A2.7 Materials and chemicals</w:t>
              </w:r>
            </w:hyperlink>
            <w:r>
              <w:t xml:space="preserve"> of the Guidelines</w:t>
            </w:r>
          </w:p>
          <w:p w14:paraId="0FED244E" w14:textId="77777777" w:rsidR="00063CB8" w:rsidRDefault="00063CB8" w:rsidP="00496A0C">
            <w:r w:rsidRPr="00E048F9">
              <w:rPr>
                <w:b/>
                <w:bCs/>
                <w:color w:val="auto"/>
                <w:szCs w:val="20"/>
              </w:rPr>
              <w:t>(</w:t>
            </w:r>
            <w:r>
              <w:rPr>
                <w:b/>
                <w:bCs/>
                <w:color w:val="auto"/>
                <w:szCs w:val="20"/>
              </w:rPr>
              <w:t>p1196</w:t>
            </w:r>
            <w:r w:rsidRPr="00E048F9">
              <w:rPr>
                <w:b/>
                <w:bCs/>
                <w:color w:val="auto"/>
                <w:szCs w:val="20"/>
              </w:rPr>
              <w:t xml:space="preserve"> in PDF)</w:t>
            </w:r>
          </w:p>
        </w:tc>
        <w:tc>
          <w:tcPr>
            <w:tcW w:w="6193" w:type="dxa"/>
          </w:tcPr>
          <w:p w14:paraId="1796703F" w14:textId="77777777" w:rsidR="00063CB8" w:rsidRPr="00793BE6" w:rsidRDefault="00063CB8" w:rsidP="00496A0C">
            <w:pPr>
              <w:rPr>
                <w:szCs w:val="20"/>
              </w:rPr>
            </w:pPr>
            <w:r w:rsidRPr="00793BE6">
              <w:rPr>
                <w:szCs w:val="20"/>
              </w:rPr>
              <w:t>AS/NZS 4020 (Australian Standard/New Zealand Standard) (1999). Products for use in contact with drinking water. Standards Australia/Standards New Zealand.</w:t>
            </w:r>
          </w:p>
        </w:tc>
        <w:tc>
          <w:tcPr>
            <w:tcW w:w="6657" w:type="dxa"/>
          </w:tcPr>
          <w:p w14:paraId="015CE54D" w14:textId="77777777" w:rsidR="00063CB8" w:rsidRPr="00793BE6" w:rsidRDefault="00063CB8" w:rsidP="00496A0C">
            <w:pPr>
              <w:rPr>
                <w:strike/>
                <w:szCs w:val="20"/>
                <w:highlight w:val="yellow"/>
              </w:rPr>
            </w:pPr>
            <w:r w:rsidRPr="00793BE6">
              <w:rPr>
                <w:szCs w:val="20"/>
              </w:rPr>
              <w:t>AS/NZS 4020 (Australian Standard/New Zealand Standard) (</w:t>
            </w:r>
            <w:r w:rsidRPr="00793BE6">
              <w:rPr>
                <w:b/>
                <w:bCs/>
                <w:szCs w:val="20"/>
                <w:highlight w:val="yellow"/>
              </w:rPr>
              <w:t>2018</w:t>
            </w:r>
            <w:r w:rsidRPr="00793BE6">
              <w:rPr>
                <w:szCs w:val="20"/>
              </w:rPr>
              <w:t>). Testing of products for use in contact with drinking water. Standards Australia/Standards New Zealand.</w:t>
            </w:r>
          </w:p>
        </w:tc>
      </w:tr>
      <w:tr w:rsidR="00063CB8" w:rsidRPr="00D31CA2" w14:paraId="0A2F1C70" w14:textId="77777777" w:rsidTr="00496A0C">
        <w:tc>
          <w:tcPr>
            <w:tcW w:w="600" w:type="dxa"/>
          </w:tcPr>
          <w:p w14:paraId="0D0C6E30" w14:textId="77777777" w:rsidR="00063CB8" w:rsidRPr="00793BE6" w:rsidRDefault="00063CB8" w:rsidP="00496A0C">
            <w:pPr>
              <w:rPr>
                <w:szCs w:val="20"/>
              </w:rPr>
            </w:pPr>
            <w:r w:rsidRPr="00793BE6">
              <w:rPr>
                <w:szCs w:val="20"/>
              </w:rPr>
              <w:t>23</w:t>
            </w:r>
          </w:p>
        </w:tc>
        <w:tc>
          <w:tcPr>
            <w:tcW w:w="2705" w:type="dxa"/>
          </w:tcPr>
          <w:p w14:paraId="30EBE2B5" w14:textId="20BD0A2B" w:rsidR="00063CB8" w:rsidRDefault="002C611F" w:rsidP="00496A0C">
            <w:r>
              <w:t xml:space="preserve">Visit </w:t>
            </w:r>
            <w:hyperlink r:id="rId79" w:history="1">
              <w:r w:rsidR="00063CB8" w:rsidRPr="00793BE6">
                <w:rPr>
                  <w:rStyle w:val="Hyperlink"/>
                  <w:szCs w:val="20"/>
                </w:rPr>
                <w:t xml:space="preserve">A2.14 Quality management/ </w:t>
              </w:r>
              <w:r w:rsidR="00063CB8" w:rsidRPr="00793BE6">
                <w:rPr>
                  <w:rStyle w:val="Hyperlink"/>
                  <w:szCs w:val="20"/>
                </w:rPr>
                <w:lastRenderedPageBreak/>
                <w:t>continuous improvement</w:t>
              </w:r>
            </w:hyperlink>
            <w:r>
              <w:t xml:space="preserve"> of the Guidelines</w:t>
            </w:r>
          </w:p>
          <w:p w14:paraId="6465073A" w14:textId="77777777" w:rsidR="00063CB8" w:rsidRDefault="00063CB8" w:rsidP="00496A0C">
            <w:r w:rsidRPr="00E048F9">
              <w:rPr>
                <w:b/>
                <w:bCs/>
                <w:color w:val="auto"/>
                <w:szCs w:val="20"/>
              </w:rPr>
              <w:t>(</w:t>
            </w:r>
            <w:r>
              <w:rPr>
                <w:b/>
                <w:bCs/>
                <w:color w:val="auto"/>
                <w:szCs w:val="20"/>
              </w:rPr>
              <w:t>p1198</w:t>
            </w:r>
            <w:r w:rsidRPr="00E048F9">
              <w:rPr>
                <w:b/>
                <w:bCs/>
                <w:color w:val="auto"/>
                <w:szCs w:val="20"/>
              </w:rPr>
              <w:t xml:space="preserve"> in PDF)</w:t>
            </w:r>
          </w:p>
        </w:tc>
        <w:tc>
          <w:tcPr>
            <w:tcW w:w="6193" w:type="dxa"/>
          </w:tcPr>
          <w:p w14:paraId="4BADE742" w14:textId="52AB434E" w:rsidR="00063CB8" w:rsidRDefault="00063CB8" w:rsidP="00496A0C">
            <w:pPr>
              <w:rPr>
                <w:szCs w:val="20"/>
              </w:rPr>
            </w:pPr>
            <w:r w:rsidRPr="00793BE6">
              <w:rPr>
                <w:szCs w:val="20"/>
              </w:rPr>
              <w:lastRenderedPageBreak/>
              <w:t>AS/NZS ISO 9001 (2000). Quality management systems — requirements. Standards Australia/Standards New Zealand.</w:t>
            </w:r>
          </w:p>
          <w:p w14:paraId="6CDE533A" w14:textId="282BB775" w:rsidR="00C125D0" w:rsidRPr="00793BE6" w:rsidRDefault="00C125D0" w:rsidP="00496A0C">
            <w:pPr>
              <w:rPr>
                <w:szCs w:val="20"/>
              </w:rPr>
            </w:pPr>
            <w:r w:rsidRPr="005452AC">
              <w:rPr>
                <w:b/>
                <w:bCs/>
                <w:szCs w:val="20"/>
              </w:rPr>
              <w:lastRenderedPageBreak/>
              <w:t>[</w:t>
            </w:r>
            <w:r w:rsidRPr="005452AC">
              <w:rPr>
                <w:b/>
                <w:bCs/>
                <w:i/>
                <w:iCs/>
                <w:szCs w:val="20"/>
              </w:rPr>
              <w:t>unchanged text omitted</w:t>
            </w:r>
            <w:r w:rsidRPr="005452AC">
              <w:rPr>
                <w:b/>
                <w:bCs/>
                <w:szCs w:val="20"/>
              </w:rPr>
              <w:t>]</w:t>
            </w:r>
          </w:p>
          <w:p w14:paraId="698DAC1C" w14:textId="77777777" w:rsidR="00063CB8" w:rsidRPr="00793BE6" w:rsidRDefault="00063CB8" w:rsidP="00496A0C">
            <w:pPr>
              <w:rPr>
                <w:szCs w:val="20"/>
              </w:rPr>
            </w:pPr>
            <w:r w:rsidRPr="00793BE6">
              <w:rPr>
                <w:szCs w:val="20"/>
              </w:rPr>
              <w:t>AS/NZS ISO 14001 (1996). Environmental management systems — specification with guidance for use. Standards Australia/Standards New Zealand.</w:t>
            </w:r>
          </w:p>
        </w:tc>
        <w:tc>
          <w:tcPr>
            <w:tcW w:w="6657" w:type="dxa"/>
          </w:tcPr>
          <w:p w14:paraId="7B10A5E7" w14:textId="77777777" w:rsidR="00063CB8" w:rsidRPr="00793BE6" w:rsidRDefault="00063CB8" w:rsidP="00496A0C">
            <w:pPr>
              <w:rPr>
                <w:szCs w:val="20"/>
              </w:rPr>
            </w:pPr>
            <w:r w:rsidRPr="00793BE6">
              <w:rPr>
                <w:szCs w:val="20"/>
              </w:rPr>
              <w:lastRenderedPageBreak/>
              <w:t>AS/NZS ISO 9001 (</w:t>
            </w:r>
            <w:r w:rsidRPr="00793BE6">
              <w:rPr>
                <w:b/>
                <w:bCs/>
                <w:szCs w:val="20"/>
                <w:highlight w:val="yellow"/>
              </w:rPr>
              <w:t>2016</w:t>
            </w:r>
            <w:r w:rsidRPr="00793BE6">
              <w:rPr>
                <w:szCs w:val="20"/>
              </w:rPr>
              <w:t>). Quality management systems — requirements. Standards Australia/Standards New Zealand.</w:t>
            </w:r>
          </w:p>
          <w:p w14:paraId="48B99929" w14:textId="4CB0BD98" w:rsidR="00063CB8" w:rsidRPr="00793BE6" w:rsidRDefault="00C125D0" w:rsidP="00496A0C">
            <w:pPr>
              <w:rPr>
                <w:szCs w:val="20"/>
              </w:rPr>
            </w:pPr>
            <w:r w:rsidRPr="005452AC">
              <w:rPr>
                <w:b/>
                <w:bCs/>
                <w:szCs w:val="20"/>
              </w:rPr>
              <w:lastRenderedPageBreak/>
              <w:t>[</w:t>
            </w:r>
            <w:r w:rsidRPr="005452AC">
              <w:rPr>
                <w:b/>
                <w:bCs/>
                <w:i/>
                <w:iCs/>
                <w:szCs w:val="20"/>
              </w:rPr>
              <w:t>unchanged text omitted</w:t>
            </w:r>
            <w:r w:rsidRPr="005452AC">
              <w:rPr>
                <w:b/>
                <w:bCs/>
                <w:szCs w:val="20"/>
              </w:rPr>
              <w:t>]</w:t>
            </w:r>
          </w:p>
          <w:p w14:paraId="133598AF" w14:textId="77777777" w:rsidR="00063CB8" w:rsidRPr="00793BE6" w:rsidRDefault="00063CB8" w:rsidP="00496A0C">
            <w:pPr>
              <w:rPr>
                <w:szCs w:val="20"/>
              </w:rPr>
            </w:pPr>
            <w:r w:rsidRPr="00793BE6">
              <w:rPr>
                <w:szCs w:val="20"/>
              </w:rPr>
              <w:t>AS/NZS ISO 14001 (</w:t>
            </w:r>
            <w:r w:rsidRPr="00793BE6">
              <w:rPr>
                <w:b/>
                <w:bCs/>
                <w:szCs w:val="20"/>
                <w:highlight w:val="yellow"/>
              </w:rPr>
              <w:t>2016</w:t>
            </w:r>
            <w:r w:rsidRPr="00793BE6">
              <w:rPr>
                <w:szCs w:val="20"/>
              </w:rPr>
              <w:t>). Environmental management systems — specification with guidance for use. Standards Australia/Standards New Zealand.</w:t>
            </w:r>
          </w:p>
        </w:tc>
      </w:tr>
      <w:tr w:rsidR="00063CB8" w:rsidRPr="00D31CA2" w14:paraId="22FEDC85" w14:textId="77777777" w:rsidTr="00496A0C">
        <w:tc>
          <w:tcPr>
            <w:tcW w:w="600" w:type="dxa"/>
          </w:tcPr>
          <w:p w14:paraId="4C62A444" w14:textId="77777777" w:rsidR="00063CB8" w:rsidRPr="00793BE6" w:rsidRDefault="00063CB8" w:rsidP="00496A0C">
            <w:pPr>
              <w:rPr>
                <w:szCs w:val="20"/>
              </w:rPr>
            </w:pPr>
            <w:r w:rsidRPr="00793BE6">
              <w:rPr>
                <w:szCs w:val="20"/>
              </w:rPr>
              <w:lastRenderedPageBreak/>
              <w:t>24</w:t>
            </w:r>
          </w:p>
        </w:tc>
        <w:tc>
          <w:tcPr>
            <w:tcW w:w="2705" w:type="dxa"/>
          </w:tcPr>
          <w:p w14:paraId="7F44ABA7" w14:textId="64565A02" w:rsidR="00063CB8" w:rsidRDefault="00702D72" w:rsidP="002E7662">
            <w:pPr>
              <w:rPr>
                <w:szCs w:val="20"/>
              </w:rPr>
            </w:pPr>
            <w:r>
              <w:t xml:space="preserve">Visit the </w:t>
            </w:r>
            <w:hyperlink r:id="rId80" w:history="1">
              <w:r w:rsidR="00063CB8" w:rsidRPr="002E7662">
                <w:rPr>
                  <w:rStyle w:val="Hyperlink"/>
                  <w:rFonts w:eastAsiaTheme="minorEastAsia" w:cs="Times New Roman"/>
                  <w:szCs w:val="20"/>
                  <w:lang w:eastAsia="en-AU"/>
                </w:rPr>
                <w:t>Glossary</w:t>
              </w:r>
              <w:r w:rsidR="002E7662" w:rsidRPr="002E7662">
                <w:rPr>
                  <w:rStyle w:val="Hyperlink"/>
                </w:rPr>
                <w:t>,</w:t>
              </w:r>
              <w:r w:rsidR="002E7662" w:rsidRPr="002E7662">
                <w:rPr>
                  <w:rStyle w:val="Hyperlink"/>
                  <w:szCs w:val="20"/>
                </w:rPr>
                <w:t xml:space="preserve"> ISO 9001:2000 (Quality Management)</w:t>
              </w:r>
            </w:hyperlink>
            <w:r w:rsidR="002E7662">
              <w:rPr>
                <w:szCs w:val="20"/>
              </w:rPr>
              <w:t xml:space="preserve"> </w:t>
            </w:r>
            <w:r>
              <w:rPr>
                <w:szCs w:val="20"/>
              </w:rPr>
              <w:t>of the Guidelines</w:t>
            </w:r>
          </w:p>
          <w:p w14:paraId="4E9909F3" w14:textId="77777777" w:rsidR="00063CB8" w:rsidRDefault="00063CB8" w:rsidP="00496A0C">
            <w:r w:rsidRPr="00E048F9">
              <w:rPr>
                <w:b/>
                <w:bCs/>
                <w:color w:val="auto"/>
                <w:szCs w:val="20"/>
              </w:rPr>
              <w:t>(</w:t>
            </w:r>
            <w:r>
              <w:rPr>
                <w:b/>
                <w:bCs/>
                <w:color w:val="auto"/>
                <w:szCs w:val="20"/>
              </w:rPr>
              <w:t>p1221</w:t>
            </w:r>
            <w:r w:rsidRPr="00E048F9">
              <w:rPr>
                <w:b/>
                <w:bCs/>
                <w:color w:val="auto"/>
                <w:szCs w:val="20"/>
              </w:rPr>
              <w:t xml:space="preserve"> in PDF)</w:t>
            </w:r>
          </w:p>
        </w:tc>
        <w:tc>
          <w:tcPr>
            <w:tcW w:w="6193" w:type="dxa"/>
          </w:tcPr>
          <w:p w14:paraId="601F9FAB" w14:textId="77777777" w:rsidR="00063CB8" w:rsidRPr="00793BE6" w:rsidRDefault="00063CB8" w:rsidP="00496A0C">
            <w:pPr>
              <w:rPr>
                <w:szCs w:val="20"/>
              </w:rPr>
            </w:pPr>
            <w:r w:rsidRPr="00793BE6">
              <w:rPr>
                <w:szCs w:val="20"/>
              </w:rPr>
              <w:t>ISO 9001:2000 (Quality Management): an international accredited standard that provides a generic framework for quality management systems. Designed to assure conformance to specified requirements by a supplier at all stages during the design, development, production, installation, and servicing of a product, it sets out the requirements needed to achieve an organisation’s aims with respect to guaranteeing a consistent end product.</w:t>
            </w:r>
          </w:p>
        </w:tc>
        <w:tc>
          <w:tcPr>
            <w:tcW w:w="6657" w:type="dxa"/>
          </w:tcPr>
          <w:p w14:paraId="383D4EA5" w14:textId="77777777" w:rsidR="00063CB8" w:rsidRPr="00793BE6" w:rsidRDefault="00063CB8" w:rsidP="00496A0C">
            <w:pPr>
              <w:rPr>
                <w:szCs w:val="20"/>
              </w:rPr>
            </w:pPr>
            <w:r w:rsidRPr="00793BE6">
              <w:rPr>
                <w:b/>
                <w:bCs/>
                <w:szCs w:val="20"/>
                <w:highlight w:val="yellow"/>
              </w:rPr>
              <w:t>AS/NZS ISO 9001:2016 (Quality Management Systems - Requirements):</w:t>
            </w:r>
            <w:r w:rsidRPr="00793BE6">
              <w:rPr>
                <w:szCs w:val="20"/>
              </w:rPr>
              <w:t xml:space="preserve">  an international accredited standard that provides a generic framework for quality management systems. Designed to assure conformance to specified requirements by a supplier at all stages during the design, development, production, installation, and servicing of a product, it sets out the requirements needed to achieve an organisation’s aims with respect to guaranteeing a consistent </w:t>
            </w:r>
            <w:r w:rsidRPr="00793BE6">
              <w:rPr>
                <w:b/>
                <w:bCs/>
                <w:szCs w:val="20"/>
                <w:highlight w:val="yellow"/>
              </w:rPr>
              <w:t>output</w:t>
            </w:r>
            <w:r w:rsidRPr="00793BE6">
              <w:rPr>
                <w:szCs w:val="20"/>
              </w:rPr>
              <w:t>.</w:t>
            </w:r>
          </w:p>
        </w:tc>
      </w:tr>
      <w:tr w:rsidR="00063CB8" w:rsidRPr="00D31CA2" w14:paraId="45B45734" w14:textId="77777777" w:rsidTr="00496A0C">
        <w:tc>
          <w:tcPr>
            <w:tcW w:w="600" w:type="dxa"/>
          </w:tcPr>
          <w:p w14:paraId="265EA638" w14:textId="77777777" w:rsidR="00063CB8" w:rsidRPr="00793BE6" w:rsidRDefault="00063CB8" w:rsidP="00496A0C">
            <w:pPr>
              <w:rPr>
                <w:szCs w:val="20"/>
              </w:rPr>
            </w:pPr>
            <w:r w:rsidRPr="00793BE6">
              <w:rPr>
                <w:szCs w:val="20"/>
              </w:rPr>
              <w:t>25</w:t>
            </w:r>
          </w:p>
        </w:tc>
        <w:tc>
          <w:tcPr>
            <w:tcW w:w="2705" w:type="dxa"/>
          </w:tcPr>
          <w:p w14:paraId="73E0989D" w14:textId="0EDB9B03" w:rsidR="00063CB8" w:rsidRDefault="00702D72" w:rsidP="002E7662">
            <w:pPr>
              <w:rPr>
                <w:szCs w:val="20"/>
              </w:rPr>
            </w:pPr>
            <w:r>
              <w:t xml:space="preserve">Visit the </w:t>
            </w:r>
            <w:hyperlink r:id="rId81" w:history="1">
              <w:r w:rsidR="00063CB8" w:rsidRPr="002E7662">
                <w:rPr>
                  <w:rStyle w:val="Hyperlink"/>
                  <w:rFonts w:eastAsiaTheme="minorEastAsia" w:cs="Times New Roman"/>
                  <w:szCs w:val="20"/>
                  <w:lang w:eastAsia="en-AU"/>
                </w:rPr>
                <w:t>Glossary</w:t>
              </w:r>
              <w:r w:rsidR="002E7662" w:rsidRPr="002E7662">
                <w:rPr>
                  <w:rStyle w:val="Hyperlink"/>
                </w:rPr>
                <w:t xml:space="preserve">, </w:t>
              </w:r>
              <w:r w:rsidR="00063CB8" w:rsidRPr="002E7662">
                <w:rPr>
                  <w:rStyle w:val="Hyperlink"/>
                  <w:szCs w:val="20"/>
                </w:rPr>
                <w:t>ISO 14001:1996 (Environmental Management Systems)</w:t>
              </w:r>
            </w:hyperlink>
            <w:r w:rsidR="002E7662">
              <w:rPr>
                <w:szCs w:val="20"/>
              </w:rPr>
              <w:t xml:space="preserve"> of the Guidelines</w:t>
            </w:r>
          </w:p>
          <w:p w14:paraId="0A4BBAAC" w14:textId="77777777" w:rsidR="00063CB8" w:rsidRPr="00793BE6" w:rsidRDefault="00063CB8" w:rsidP="00496A0C">
            <w:pPr>
              <w:rPr>
                <w:szCs w:val="20"/>
              </w:rPr>
            </w:pPr>
            <w:r w:rsidRPr="00E048F9">
              <w:rPr>
                <w:b/>
                <w:bCs/>
                <w:color w:val="auto"/>
                <w:szCs w:val="20"/>
              </w:rPr>
              <w:t>(</w:t>
            </w:r>
            <w:r>
              <w:rPr>
                <w:b/>
                <w:bCs/>
                <w:color w:val="auto"/>
                <w:szCs w:val="20"/>
              </w:rPr>
              <w:t>p1221</w:t>
            </w:r>
            <w:r w:rsidRPr="00E048F9">
              <w:rPr>
                <w:b/>
                <w:bCs/>
                <w:color w:val="auto"/>
                <w:szCs w:val="20"/>
              </w:rPr>
              <w:t xml:space="preserve"> in PDF)</w:t>
            </w:r>
          </w:p>
        </w:tc>
        <w:tc>
          <w:tcPr>
            <w:tcW w:w="6193" w:type="dxa"/>
          </w:tcPr>
          <w:p w14:paraId="164500E0" w14:textId="77777777" w:rsidR="00063CB8" w:rsidRPr="00793BE6" w:rsidRDefault="00063CB8" w:rsidP="00496A0C">
            <w:pPr>
              <w:rPr>
                <w:szCs w:val="20"/>
              </w:rPr>
            </w:pPr>
            <w:r w:rsidRPr="00793BE6">
              <w:rPr>
                <w:szCs w:val="20"/>
              </w:rPr>
              <w:t>ISO 14001:1996 (Environmental Management Systems): an international accredited standard that provides a generic framework for guidance on the development and implementation of an environmental management system to minimise the impacts of business operations on the environment and to foster environmental sustainability.</w:t>
            </w:r>
          </w:p>
        </w:tc>
        <w:tc>
          <w:tcPr>
            <w:tcW w:w="6657" w:type="dxa"/>
          </w:tcPr>
          <w:p w14:paraId="703F412D" w14:textId="77777777" w:rsidR="00063CB8" w:rsidRPr="00793BE6" w:rsidRDefault="00063CB8" w:rsidP="00496A0C">
            <w:pPr>
              <w:rPr>
                <w:b/>
                <w:bCs/>
                <w:szCs w:val="20"/>
                <w:highlight w:val="yellow"/>
              </w:rPr>
            </w:pPr>
            <w:r w:rsidRPr="00793BE6">
              <w:rPr>
                <w:b/>
                <w:bCs/>
                <w:szCs w:val="20"/>
                <w:highlight w:val="yellow"/>
              </w:rPr>
              <w:t>ISO 14001:2016</w:t>
            </w:r>
            <w:r w:rsidRPr="00793BE6">
              <w:rPr>
                <w:szCs w:val="20"/>
              </w:rPr>
              <w:t xml:space="preserve"> (Environmental Management Systems):  an international accredited standard that provides a generic framework for guidance on the development and implementation of an environmental management system to minimise the impacts of business operations on the environment and to foster environmental sustainability.</w:t>
            </w:r>
          </w:p>
        </w:tc>
      </w:tr>
      <w:tr w:rsidR="00063CB8" w:rsidRPr="00D31CA2" w14:paraId="0F03C597" w14:textId="77777777" w:rsidTr="00496A0C">
        <w:tc>
          <w:tcPr>
            <w:tcW w:w="600" w:type="dxa"/>
          </w:tcPr>
          <w:p w14:paraId="32824979" w14:textId="77777777" w:rsidR="00063CB8" w:rsidRPr="00793BE6" w:rsidRDefault="00063CB8" w:rsidP="00496A0C">
            <w:pPr>
              <w:rPr>
                <w:szCs w:val="20"/>
              </w:rPr>
            </w:pPr>
            <w:r w:rsidRPr="00793BE6">
              <w:rPr>
                <w:szCs w:val="20"/>
              </w:rPr>
              <w:t>26</w:t>
            </w:r>
          </w:p>
        </w:tc>
        <w:tc>
          <w:tcPr>
            <w:tcW w:w="2705" w:type="dxa"/>
          </w:tcPr>
          <w:p w14:paraId="5A6C6B7C" w14:textId="00846341" w:rsidR="00063CB8" w:rsidRDefault="00702D72" w:rsidP="002E7662">
            <w:pPr>
              <w:rPr>
                <w:szCs w:val="20"/>
              </w:rPr>
            </w:pPr>
            <w:r>
              <w:t xml:space="preserve">Visit the </w:t>
            </w:r>
            <w:hyperlink r:id="rId82" w:history="1">
              <w:r w:rsidR="00063CB8" w:rsidRPr="002E7662">
                <w:rPr>
                  <w:rStyle w:val="Hyperlink"/>
                  <w:rFonts w:eastAsiaTheme="minorEastAsia" w:cs="Times New Roman"/>
                  <w:szCs w:val="20"/>
                  <w:lang w:eastAsia="en-AU"/>
                </w:rPr>
                <w:t>Glossary</w:t>
              </w:r>
              <w:r w:rsidR="002E7662" w:rsidRPr="002E7662">
                <w:rPr>
                  <w:rStyle w:val="Hyperlink"/>
                </w:rPr>
                <w:t xml:space="preserve">, </w:t>
              </w:r>
              <w:r w:rsidR="00063CB8" w:rsidRPr="002E7662">
                <w:rPr>
                  <w:rStyle w:val="Hyperlink"/>
                  <w:szCs w:val="20"/>
                </w:rPr>
                <w:t>risk assessment</w:t>
              </w:r>
            </w:hyperlink>
            <w:r w:rsidR="002E7662">
              <w:rPr>
                <w:szCs w:val="20"/>
              </w:rPr>
              <w:t xml:space="preserve"> of the Guidelines</w:t>
            </w:r>
          </w:p>
          <w:p w14:paraId="0C644C9E" w14:textId="77777777" w:rsidR="00063CB8" w:rsidRPr="00793BE6" w:rsidRDefault="00063CB8" w:rsidP="00496A0C">
            <w:pPr>
              <w:rPr>
                <w:szCs w:val="20"/>
              </w:rPr>
            </w:pPr>
            <w:r w:rsidRPr="00E048F9">
              <w:rPr>
                <w:b/>
                <w:bCs/>
                <w:color w:val="auto"/>
                <w:szCs w:val="20"/>
              </w:rPr>
              <w:t>(</w:t>
            </w:r>
            <w:r>
              <w:rPr>
                <w:b/>
                <w:bCs/>
                <w:color w:val="auto"/>
                <w:szCs w:val="20"/>
              </w:rPr>
              <w:t>p1223</w:t>
            </w:r>
            <w:r w:rsidRPr="00E048F9">
              <w:rPr>
                <w:b/>
                <w:bCs/>
                <w:color w:val="auto"/>
                <w:szCs w:val="20"/>
              </w:rPr>
              <w:t xml:space="preserve"> in PDF)</w:t>
            </w:r>
          </w:p>
        </w:tc>
        <w:tc>
          <w:tcPr>
            <w:tcW w:w="6193" w:type="dxa"/>
          </w:tcPr>
          <w:p w14:paraId="7EDBF155" w14:textId="77777777" w:rsidR="00063CB8" w:rsidRPr="00793BE6" w:rsidRDefault="00063CB8" w:rsidP="00496A0C">
            <w:pPr>
              <w:rPr>
                <w:szCs w:val="20"/>
              </w:rPr>
            </w:pPr>
            <w:r w:rsidRPr="00793BE6">
              <w:rPr>
                <w:szCs w:val="20"/>
              </w:rPr>
              <w:t>risk assessment: the overall process of using available information to predict how often hazards or specified events may occur (likelihood) and the magnitude of their consequences (adapted from AS/NZS 4360:1999).</w:t>
            </w:r>
          </w:p>
        </w:tc>
        <w:tc>
          <w:tcPr>
            <w:tcW w:w="6657" w:type="dxa"/>
          </w:tcPr>
          <w:p w14:paraId="56C642F6" w14:textId="77777777" w:rsidR="00063CB8" w:rsidRPr="00793BE6" w:rsidRDefault="00063CB8" w:rsidP="00496A0C">
            <w:pPr>
              <w:rPr>
                <w:b/>
                <w:bCs/>
                <w:szCs w:val="20"/>
                <w:highlight w:val="yellow"/>
              </w:rPr>
            </w:pPr>
            <w:r w:rsidRPr="00793BE6">
              <w:rPr>
                <w:szCs w:val="20"/>
              </w:rPr>
              <w:t xml:space="preserve">risk assessment:  the overall process of using available information to predict how often hazards or specified events may occur (likelihood) and the magnitude of their consequences (adapted from </w:t>
            </w:r>
            <w:r w:rsidRPr="00793BE6">
              <w:rPr>
                <w:b/>
                <w:bCs/>
                <w:szCs w:val="20"/>
                <w:highlight w:val="yellow"/>
              </w:rPr>
              <w:t>Water Safety Plan (WHO 2023)</w:t>
            </w:r>
            <w:r w:rsidRPr="00793BE6">
              <w:rPr>
                <w:szCs w:val="20"/>
              </w:rPr>
              <w:t>).</w:t>
            </w:r>
          </w:p>
        </w:tc>
      </w:tr>
    </w:tbl>
    <w:p w14:paraId="1EBFECC0" w14:textId="77777777" w:rsidR="00063CB8" w:rsidRDefault="00063CB8" w:rsidP="00063CB8">
      <w:pPr>
        <w:rPr>
          <w:b/>
          <w:bCs/>
        </w:rPr>
      </w:pPr>
    </w:p>
    <w:p w14:paraId="43EA52BF" w14:textId="77777777" w:rsidR="00063CB8" w:rsidRDefault="00063CB8" w:rsidP="00063CB8">
      <w:pPr>
        <w:rPr>
          <w:b/>
          <w:bCs/>
        </w:rPr>
      </w:pPr>
    </w:p>
    <w:p w14:paraId="6DB02A0B" w14:textId="36C5552B" w:rsidR="00063CB8" w:rsidRPr="00F70851" w:rsidRDefault="00063CB8" w:rsidP="00063CB8">
      <w:pPr>
        <w:pStyle w:val="Heading2"/>
        <w:rPr>
          <w:sz w:val="26"/>
        </w:rPr>
      </w:pPr>
      <w:r w:rsidRPr="00F70851">
        <w:rPr>
          <w:sz w:val="26"/>
        </w:rPr>
        <w:lastRenderedPageBreak/>
        <w:t xml:space="preserve">Table </w:t>
      </w:r>
      <w:r w:rsidR="00E2367D">
        <w:rPr>
          <w:sz w:val="26"/>
        </w:rPr>
        <w:t>4</w:t>
      </w:r>
      <w:r w:rsidRPr="00F70851">
        <w:rPr>
          <w:sz w:val="26"/>
        </w:rPr>
        <w:t>: Proposed ‘other’ amendments to the Australian Drinking Water Guidelines (Version 4.0)</w:t>
      </w:r>
    </w:p>
    <w:tbl>
      <w:tblPr>
        <w:tblStyle w:val="TableGrid"/>
        <w:tblpPr w:leftFromText="181" w:rightFromText="181" w:vertAnchor="text" w:horzAnchor="margin" w:tblpXSpec="center" w:tblpY="1"/>
        <w:tblOverlap w:val="never"/>
        <w:tblW w:w="16155" w:type="dxa"/>
        <w:tblLook w:val="04A0" w:firstRow="1" w:lastRow="0" w:firstColumn="1" w:lastColumn="0" w:noHBand="0" w:noVBand="1"/>
      </w:tblPr>
      <w:tblGrid>
        <w:gridCol w:w="600"/>
        <w:gridCol w:w="2705"/>
        <w:gridCol w:w="6193"/>
        <w:gridCol w:w="6657"/>
      </w:tblGrid>
      <w:tr w:rsidR="00063CB8" w:rsidRPr="00D31CA2" w14:paraId="424DA786" w14:textId="77777777" w:rsidTr="006F2556">
        <w:trPr>
          <w:tblHeader/>
        </w:trPr>
        <w:tc>
          <w:tcPr>
            <w:tcW w:w="600" w:type="dxa"/>
            <w:shd w:val="clear" w:color="auto" w:fill="C7E2ED" w:themeFill="background2"/>
          </w:tcPr>
          <w:p w14:paraId="1A49D9BD" w14:textId="77777777" w:rsidR="00063CB8" w:rsidRPr="006F2556" w:rsidRDefault="00063CB8" w:rsidP="00496A0C">
            <w:pPr>
              <w:rPr>
                <w:b/>
                <w:bCs/>
                <w:color w:val="auto"/>
                <w:sz w:val="22"/>
                <w:szCs w:val="22"/>
              </w:rPr>
            </w:pPr>
            <w:r w:rsidRPr="006F2556">
              <w:rPr>
                <w:b/>
                <w:bCs/>
                <w:color w:val="auto"/>
                <w:sz w:val="22"/>
                <w:szCs w:val="22"/>
              </w:rPr>
              <w:t>No.</w:t>
            </w:r>
          </w:p>
        </w:tc>
        <w:tc>
          <w:tcPr>
            <w:tcW w:w="2705" w:type="dxa"/>
            <w:shd w:val="clear" w:color="auto" w:fill="C7E2ED" w:themeFill="background2"/>
          </w:tcPr>
          <w:p w14:paraId="1E32F750" w14:textId="77777777" w:rsidR="00063CB8" w:rsidRPr="006F2556" w:rsidRDefault="00063CB8" w:rsidP="00496A0C">
            <w:pPr>
              <w:rPr>
                <w:b/>
                <w:bCs/>
                <w:color w:val="auto"/>
                <w:sz w:val="22"/>
                <w:szCs w:val="22"/>
              </w:rPr>
            </w:pPr>
            <w:r w:rsidRPr="006F2556">
              <w:rPr>
                <w:b/>
                <w:bCs/>
                <w:color w:val="auto"/>
                <w:sz w:val="22"/>
                <w:szCs w:val="22"/>
              </w:rPr>
              <w:t>Section of Guidelines</w:t>
            </w:r>
          </w:p>
        </w:tc>
        <w:tc>
          <w:tcPr>
            <w:tcW w:w="6193" w:type="dxa"/>
            <w:shd w:val="clear" w:color="auto" w:fill="C7E2ED" w:themeFill="background2"/>
          </w:tcPr>
          <w:p w14:paraId="24466EC3" w14:textId="77777777" w:rsidR="00063CB8" w:rsidRPr="006F2556" w:rsidRDefault="00063CB8" w:rsidP="00496A0C">
            <w:pPr>
              <w:rPr>
                <w:b/>
                <w:bCs/>
                <w:color w:val="auto"/>
                <w:sz w:val="22"/>
                <w:szCs w:val="22"/>
              </w:rPr>
            </w:pPr>
            <w:r w:rsidRPr="006F2556">
              <w:rPr>
                <w:b/>
                <w:bCs/>
                <w:color w:val="auto"/>
                <w:sz w:val="22"/>
                <w:szCs w:val="22"/>
              </w:rPr>
              <w:t>Current Guidelines text (Version 4.0)</w:t>
            </w:r>
          </w:p>
        </w:tc>
        <w:tc>
          <w:tcPr>
            <w:tcW w:w="6657" w:type="dxa"/>
            <w:shd w:val="clear" w:color="auto" w:fill="C7E2ED" w:themeFill="background2"/>
          </w:tcPr>
          <w:p w14:paraId="3D13F93F" w14:textId="77777777" w:rsidR="00063CB8" w:rsidRPr="006F2556" w:rsidRDefault="00063CB8" w:rsidP="00496A0C">
            <w:pPr>
              <w:rPr>
                <w:b/>
                <w:bCs/>
                <w:color w:val="auto"/>
                <w:sz w:val="22"/>
                <w:szCs w:val="22"/>
              </w:rPr>
            </w:pPr>
            <w:r w:rsidRPr="006F2556">
              <w:rPr>
                <w:b/>
                <w:bCs/>
                <w:color w:val="auto"/>
                <w:sz w:val="22"/>
                <w:szCs w:val="22"/>
              </w:rPr>
              <w:t>Proposed Guidelines text (Version 4.1)</w:t>
            </w:r>
          </w:p>
        </w:tc>
      </w:tr>
      <w:tr w:rsidR="00063CB8" w:rsidRPr="00D31CA2" w14:paraId="6F62B524" w14:textId="77777777" w:rsidTr="296FE172">
        <w:tc>
          <w:tcPr>
            <w:tcW w:w="600" w:type="dxa"/>
            <w:shd w:val="clear" w:color="auto" w:fill="FFFFFF" w:themeFill="background1"/>
          </w:tcPr>
          <w:p w14:paraId="38209E04" w14:textId="77777777" w:rsidR="00063CB8" w:rsidRPr="00D31CA2" w:rsidRDefault="00063CB8" w:rsidP="00496A0C">
            <w:pPr>
              <w:rPr>
                <w:b/>
                <w:bCs/>
                <w:color w:val="FFFFFF" w:themeColor="background1"/>
                <w:sz w:val="22"/>
                <w:szCs w:val="22"/>
              </w:rPr>
            </w:pPr>
            <w:r>
              <w:t>1</w:t>
            </w:r>
          </w:p>
        </w:tc>
        <w:tc>
          <w:tcPr>
            <w:tcW w:w="2705" w:type="dxa"/>
            <w:shd w:val="clear" w:color="auto" w:fill="FFFFFF" w:themeFill="background1"/>
          </w:tcPr>
          <w:p w14:paraId="748018BD" w14:textId="5E915CDB" w:rsidR="00063CB8" w:rsidRDefault="003A395F" w:rsidP="00496A0C">
            <w:pPr>
              <w:tabs>
                <w:tab w:val="left" w:pos="420"/>
              </w:tabs>
            </w:pPr>
            <w:r>
              <w:t xml:space="preserve">Visit </w:t>
            </w:r>
            <w:hyperlink r:id="rId83" w:history="1">
              <w:r w:rsidR="00063CB8" w:rsidRPr="00652E69">
                <w:rPr>
                  <w:rStyle w:val="Hyperlink"/>
                  <w:rFonts w:eastAsiaTheme="minorEastAsia" w:cs="Times New Roman"/>
                  <w:lang w:eastAsia="en-AU"/>
                </w:rPr>
                <w:t>Chapter</w:t>
              </w:r>
              <w:r>
                <w:rPr>
                  <w:rStyle w:val="Hyperlink"/>
                  <w:rFonts w:eastAsiaTheme="minorEastAsia" w:cs="Times New Roman"/>
                  <w:lang w:eastAsia="en-AU"/>
                </w:rPr>
                <w:t xml:space="preserve"> </w:t>
              </w:r>
              <w:r w:rsidR="00063CB8" w:rsidRPr="00652E69">
                <w:rPr>
                  <w:rStyle w:val="Hyperlink"/>
                  <w:bCs/>
                </w:rPr>
                <w:t>1</w:t>
              </w:r>
              <w:r w:rsidR="00063CB8" w:rsidRPr="00652E69">
                <w:rPr>
                  <w:rStyle w:val="Hyperlink"/>
                  <w:rFonts w:eastAsiaTheme="minorEastAsia" w:cs="Times New Roman"/>
                  <w:bCs/>
                  <w:lang w:eastAsia="en-AU"/>
                </w:rPr>
                <w:t>.3.2 Health-based targets</w:t>
              </w:r>
              <w:r w:rsidR="00063CB8" w:rsidRPr="00652E69">
                <w:rPr>
                  <w:rStyle w:val="Hyperlink"/>
                </w:rPr>
                <w:t> </w:t>
              </w:r>
            </w:hyperlink>
            <w:r>
              <w:t>of the Guidelines</w:t>
            </w:r>
          </w:p>
          <w:p w14:paraId="7141EF5C" w14:textId="77777777" w:rsidR="00063CB8" w:rsidRPr="00D31CA2" w:rsidRDefault="00063CB8" w:rsidP="00496A0C">
            <w:pPr>
              <w:rPr>
                <w:b/>
                <w:bCs/>
                <w:color w:val="FFFFFF" w:themeColor="background1"/>
                <w:sz w:val="22"/>
                <w:szCs w:val="22"/>
              </w:rPr>
            </w:pPr>
            <w:r w:rsidRPr="0028205C">
              <w:rPr>
                <w:b/>
                <w:bCs/>
              </w:rPr>
              <w:t>(</w:t>
            </w:r>
            <w:r>
              <w:rPr>
                <w:b/>
                <w:bCs/>
              </w:rPr>
              <w:t>p6 of PDF</w:t>
            </w:r>
            <w:r w:rsidRPr="0028205C">
              <w:rPr>
                <w:b/>
                <w:bCs/>
              </w:rPr>
              <w:t>)</w:t>
            </w:r>
            <w:r w:rsidRPr="0028205C">
              <w:t> </w:t>
            </w:r>
          </w:p>
        </w:tc>
        <w:tc>
          <w:tcPr>
            <w:tcW w:w="6193" w:type="dxa"/>
            <w:shd w:val="clear" w:color="auto" w:fill="FFFFFF" w:themeFill="background1"/>
          </w:tcPr>
          <w:p w14:paraId="0988A16C" w14:textId="0F17866A" w:rsidR="00063CB8" w:rsidRPr="00507C5F" w:rsidRDefault="00063CB8" w:rsidP="00496A0C">
            <w:r w:rsidRPr="00507C5F">
              <w:t xml:space="preserve">Health-based targets provide quantifiable metrics for </w:t>
            </w:r>
            <w:r w:rsidR="00C125D0" w:rsidRPr="005452AC">
              <w:rPr>
                <w:b/>
                <w:bCs/>
                <w:szCs w:val="20"/>
              </w:rPr>
              <w:t>[</w:t>
            </w:r>
            <w:r w:rsidR="00C125D0" w:rsidRPr="005452AC">
              <w:rPr>
                <w:b/>
                <w:bCs/>
                <w:i/>
                <w:iCs/>
                <w:szCs w:val="20"/>
              </w:rPr>
              <w:t>unchanged text omitted</w:t>
            </w:r>
            <w:r w:rsidR="00C125D0" w:rsidRPr="005452AC">
              <w:rPr>
                <w:b/>
                <w:bCs/>
                <w:szCs w:val="20"/>
              </w:rPr>
              <w:t>]</w:t>
            </w:r>
            <w:r w:rsidR="00C125D0">
              <w:rPr>
                <w:szCs w:val="20"/>
              </w:rPr>
              <w:t xml:space="preserve"> </w:t>
            </w:r>
            <w:r w:rsidRPr="00507C5F">
              <w:t>reference value for radiological activity (Figure 1.3).</w:t>
            </w:r>
          </w:p>
          <w:p w14:paraId="59A56F98" w14:textId="77777777" w:rsidR="00063CB8" w:rsidRPr="00D31CA2" w:rsidRDefault="00063CB8" w:rsidP="00496A0C">
            <w:pPr>
              <w:rPr>
                <w:b/>
                <w:bCs/>
                <w:color w:val="FFFFFF" w:themeColor="background1"/>
                <w:sz w:val="22"/>
                <w:szCs w:val="22"/>
              </w:rPr>
            </w:pPr>
            <w:r w:rsidRPr="00507C5F">
              <w:t xml:space="preserve">The health outcome for microbiological safety is an upper limit of 1 x </w:t>
            </w:r>
            <m:oMath>
              <m:sSup>
                <m:sSupPr>
                  <m:ctrlPr>
                    <w:rPr>
                      <w:rFonts w:ascii="Cambria Math" w:hAnsi="Cambria Math"/>
                    </w:rPr>
                  </m:ctrlPr>
                </m:sSupPr>
                <m:e>
                  <m:r>
                    <w:rPr>
                      <w:rFonts w:ascii="Cambria Math" w:hAnsi="Cambria Math"/>
                    </w:rPr>
                    <m:t>10</m:t>
                  </m:r>
                </m:e>
                <m:sup>
                  <m:r>
                    <w:rPr>
                      <w:rFonts w:ascii="Cambria Math" w:hAnsi="Cambria Math"/>
                    </w:rPr>
                    <m:t>-6</m:t>
                  </m:r>
                </m:sup>
              </m:sSup>
            </m:oMath>
            <w:r w:rsidRPr="00507C5F">
              <w:t>Disability Adjusted Life Years (1 µDALY) per person per year. The target is used as the basis for defining treatment performance targets based on source water quality as discussed in Chapter 5 and Appendix 3.</w:t>
            </w:r>
          </w:p>
        </w:tc>
        <w:tc>
          <w:tcPr>
            <w:tcW w:w="6657" w:type="dxa"/>
            <w:shd w:val="clear" w:color="auto" w:fill="FFFFFF" w:themeFill="background1"/>
          </w:tcPr>
          <w:p w14:paraId="3AB6FF5F" w14:textId="011BCCB5" w:rsidR="00063CB8" w:rsidRPr="00507C5F" w:rsidRDefault="00063CB8" w:rsidP="00496A0C">
            <w:r w:rsidRPr="00507C5F">
              <w:t xml:space="preserve">Health-based targets provide quantifiable metrics for </w:t>
            </w:r>
            <w:r w:rsidR="00C125D0" w:rsidRPr="005452AC">
              <w:rPr>
                <w:b/>
                <w:bCs/>
                <w:szCs w:val="20"/>
              </w:rPr>
              <w:t>[</w:t>
            </w:r>
            <w:r w:rsidR="00C125D0" w:rsidRPr="005452AC">
              <w:rPr>
                <w:b/>
                <w:bCs/>
                <w:i/>
                <w:iCs/>
                <w:szCs w:val="20"/>
              </w:rPr>
              <w:t>unchanged text omitted</w:t>
            </w:r>
            <w:r w:rsidR="00C125D0" w:rsidRPr="005452AC">
              <w:rPr>
                <w:b/>
                <w:bCs/>
                <w:szCs w:val="20"/>
              </w:rPr>
              <w:t>]</w:t>
            </w:r>
            <w:r w:rsidR="00C125D0">
              <w:rPr>
                <w:szCs w:val="20"/>
              </w:rPr>
              <w:t xml:space="preserve"> </w:t>
            </w:r>
            <w:r w:rsidRPr="00507C5F">
              <w:t>reference value for radiological activity (Figure 1.3).</w:t>
            </w:r>
          </w:p>
          <w:p w14:paraId="196FC198" w14:textId="77777777" w:rsidR="00063CB8" w:rsidRPr="00D31CA2" w:rsidRDefault="00063CB8" w:rsidP="00496A0C">
            <w:pPr>
              <w:rPr>
                <w:b/>
                <w:bCs/>
                <w:color w:val="FFFFFF" w:themeColor="background1"/>
                <w:sz w:val="22"/>
                <w:szCs w:val="22"/>
              </w:rPr>
            </w:pPr>
            <w:r w:rsidRPr="00507C5F">
              <w:t xml:space="preserve">The health outcome for microbiological safety is an upper limit of 1 x </w:t>
            </w:r>
            <m:oMath>
              <m:sSup>
                <m:sSupPr>
                  <m:ctrlPr>
                    <w:rPr>
                      <w:rFonts w:ascii="Cambria Math" w:hAnsi="Cambria Math"/>
                    </w:rPr>
                  </m:ctrlPr>
                </m:sSupPr>
                <m:e>
                  <m:r>
                    <w:rPr>
                      <w:rFonts w:ascii="Cambria Math" w:hAnsi="Cambria Math"/>
                    </w:rPr>
                    <m:t>10</m:t>
                  </m:r>
                </m:e>
                <m:sup>
                  <m:r>
                    <w:rPr>
                      <w:rFonts w:ascii="Cambria Math" w:hAnsi="Cambria Math"/>
                    </w:rPr>
                    <m:t>-6</m:t>
                  </m:r>
                </m:sup>
              </m:sSup>
            </m:oMath>
            <w:r w:rsidRPr="00507C5F">
              <w:t>Disability Adjusted Life Years (1 µDALY) per person per year</w:t>
            </w:r>
            <w:r>
              <w:t xml:space="preserve"> </w:t>
            </w:r>
            <w:r w:rsidRPr="00E400FA">
              <w:rPr>
                <w:b/>
                <w:bCs/>
                <w:highlight w:val="yellow"/>
              </w:rPr>
              <w:t>for the total population</w:t>
            </w:r>
            <w:r w:rsidRPr="00507C5F">
              <w:t>. The target is used as the basis for defining treatment performance targets based on source water quality as discussed in Chapter 5 and Appendix 3.</w:t>
            </w:r>
          </w:p>
        </w:tc>
      </w:tr>
      <w:tr w:rsidR="00063CB8" w:rsidRPr="00D31CA2" w14:paraId="659781B7" w14:textId="77777777" w:rsidTr="296FE172">
        <w:tc>
          <w:tcPr>
            <w:tcW w:w="600" w:type="dxa"/>
            <w:shd w:val="clear" w:color="auto" w:fill="FFFFFF" w:themeFill="background1"/>
          </w:tcPr>
          <w:p w14:paraId="38CC0683" w14:textId="77777777" w:rsidR="00063CB8" w:rsidRDefault="00063CB8" w:rsidP="00496A0C">
            <w:r>
              <w:t>2</w:t>
            </w:r>
          </w:p>
        </w:tc>
        <w:tc>
          <w:tcPr>
            <w:tcW w:w="2705" w:type="dxa"/>
            <w:shd w:val="clear" w:color="auto" w:fill="FFFFFF" w:themeFill="background1"/>
          </w:tcPr>
          <w:p w14:paraId="797D41A2" w14:textId="40CFA0B9" w:rsidR="00063CB8" w:rsidRDefault="00B31C58" w:rsidP="00496A0C">
            <w:r>
              <w:t xml:space="preserve">Visit </w:t>
            </w:r>
            <w:hyperlink r:id="rId84" w:history="1">
              <w:r w:rsidR="00063CB8" w:rsidRPr="007C70EB">
                <w:rPr>
                  <w:rStyle w:val="Hyperlink"/>
                  <w:rFonts w:eastAsiaTheme="minorEastAsia" w:cs="Times New Roman"/>
                  <w:lang w:eastAsia="en-AU"/>
                </w:rPr>
                <w:t xml:space="preserve">Chapter </w:t>
              </w:r>
              <w:r w:rsidR="00063CB8" w:rsidRPr="007C70EB">
                <w:rPr>
                  <w:rStyle w:val="Hyperlink"/>
                  <w:bCs/>
                </w:rPr>
                <w:t>3.2.3 Hazard identification and risk assessment </w:t>
              </w:r>
            </w:hyperlink>
            <w:r w:rsidR="003A395F">
              <w:t>of the Guidelines</w:t>
            </w:r>
          </w:p>
          <w:p w14:paraId="554BCEEC" w14:textId="77777777" w:rsidR="00063CB8" w:rsidRDefault="00063CB8" w:rsidP="00496A0C">
            <w:pPr>
              <w:tabs>
                <w:tab w:val="left" w:pos="420"/>
              </w:tabs>
            </w:pPr>
            <w:r w:rsidRPr="0028205C">
              <w:rPr>
                <w:b/>
                <w:bCs/>
              </w:rPr>
              <w:t>(</w:t>
            </w:r>
            <w:r>
              <w:rPr>
                <w:b/>
                <w:bCs/>
              </w:rPr>
              <w:t>p</w:t>
            </w:r>
            <w:r w:rsidRPr="0028205C">
              <w:rPr>
                <w:b/>
                <w:bCs/>
              </w:rPr>
              <w:t>31</w:t>
            </w:r>
            <w:r>
              <w:rPr>
                <w:b/>
                <w:bCs/>
              </w:rPr>
              <w:t xml:space="preserve"> of PDF</w:t>
            </w:r>
            <w:r w:rsidRPr="0028205C">
              <w:rPr>
                <w:b/>
                <w:bCs/>
              </w:rPr>
              <w:t>)</w:t>
            </w:r>
            <w:r w:rsidRPr="0028205C">
              <w:t> </w:t>
            </w:r>
          </w:p>
        </w:tc>
        <w:tc>
          <w:tcPr>
            <w:tcW w:w="6193" w:type="dxa"/>
            <w:shd w:val="clear" w:color="auto" w:fill="FFFFFF" w:themeFill="background1"/>
          </w:tcPr>
          <w:p w14:paraId="584E234D" w14:textId="77777777" w:rsidR="00063CB8" w:rsidRPr="0028205C" w:rsidRDefault="00063CB8" w:rsidP="00496A0C">
            <w:r w:rsidRPr="0028205C">
              <w:rPr>
                <w:b/>
                <w:bCs/>
              </w:rPr>
              <w:t>Unforeseen and rare events</w:t>
            </w:r>
          </w:p>
          <w:p w14:paraId="48AD2C92" w14:textId="77777777" w:rsidR="00063CB8" w:rsidRPr="00507C5F" w:rsidRDefault="00063CB8" w:rsidP="00496A0C">
            <w:r w:rsidRPr="0028205C">
              <w:t>In well managed systems, problems should be rare, making them more challenging to anticipate and possibly to counter. This highlights the need to learn constructive lessons from the experiences of other Australian and international drinking water suppliers and water agencies. Many problems are triggered by short periods of sudden change, such as heavy rainfall or equipment failure. There are catalogues of waterborne disease outbreaks and the events that caused them. Some of these events should have been foreseeable while others have been attributable to more unusual or rare events</w:t>
            </w:r>
            <w:r>
              <w:t xml:space="preserve">. </w:t>
            </w:r>
            <w:r w:rsidRPr="0028205C">
              <w:t>Maintaining awareness of such incidents can enable preventive measures to be implemented, to safeguard against similar occurrences (see Box 3.3 in Section 3.4). </w:t>
            </w:r>
          </w:p>
        </w:tc>
        <w:tc>
          <w:tcPr>
            <w:tcW w:w="6657" w:type="dxa"/>
            <w:shd w:val="clear" w:color="auto" w:fill="FFFFFF" w:themeFill="background1"/>
          </w:tcPr>
          <w:p w14:paraId="3693B096" w14:textId="77777777" w:rsidR="00063CB8" w:rsidRPr="0028205C" w:rsidRDefault="00063CB8" w:rsidP="00496A0C">
            <w:r w:rsidRPr="0028205C">
              <w:rPr>
                <w:b/>
                <w:bCs/>
              </w:rPr>
              <w:t>Unforeseen and rare events </w:t>
            </w:r>
          </w:p>
          <w:p w14:paraId="5AEA3246" w14:textId="77777777" w:rsidR="00063CB8" w:rsidRPr="00507C5F" w:rsidRDefault="00063CB8" w:rsidP="00496A0C">
            <w:r w:rsidRPr="0028205C">
              <w:t>In well managed systems, problems should be rare, making them more challenging to anticipate and possibly to counter. This highlights the need to learn constructive lessons from the experiences of other Australian and international drinking water suppliers and water agencies. Many problems are triggered by short periods of sudden change, such as heavy rainfall or equipment failure. There are catalogues of waterborne disease outbreaks and the events that caused them. Some of these events should have been foreseeable while others have been attributable to more unusual or rare events </w:t>
            </w:r>
            <w:r w:rsidRPr="0028205C">
              <w:rPr>
                <w:b/>
                <w:bCs/>
                <w:highlight w:val="yellow"/>
              </w:rPr>
              <w:t>(Hrudey and Hrudey 2019)</w:t>
            </w:r>
            <w:r w:rsidRPr="0028205C">
              <w:rPr>
                <w:highlight w:val="yellow"/>
              </w:rPr>
              <w:t>.</w:t>
            </w:r>
            <w:r w:rsidRPr="0028205C">
              <w:t xml:space="preserve"> Maintaining awareness of such incidents can enable preventive measures to be implemented, to safeguard against similar occurrences (see Box 3.3 in Section 3.4). </w:t>
            </w:r>
          </w:p>
        </w:tc>
      </w:tr>
      <w:tr w:rsidR="00063CB8" w:rsidRPr="00D31CA2" w14:paraId="6EE0864B" w14:textId="77777777" w:rsidTr="296FE172">
        <w:tc>
          <w:tcPr>
            <w:tcW w:w="600" w:type="dxa"/>
            <w:shd w:val="clear" w:color="auto" w:fill="FFFFFF" w:themeFill="background1"/>
          </w:tcPr>
          <w:p w14:paraId="005844F7" w14:textId="77777777" w:rsidR="00063CB8" w:rsidRDefault="00063CB8" w:rsidP="00496A0C">
            <w:r>
              <w:t>3</w:t>
            </w:r>
          </w:p>
        </w:tc>
        <w:tc>
          <w:tcPr>
            <w:tcW w:w="2705" w:type="dxa"/>
            <w:shd w:val="clear" w:color="auto" w:fill="FFFFFF" w:themeFill="background1"/>
          </w:tcPr>
          <w:p w14:paraId="0AC98B2B" w14:textId="1BC88E0F" w:rsidR="00063CB8" w:rsidRDefault="00B31C58" w:rsidP="00496A0C">
            <w:pPr>
              <w:tabs>
                <w:tab w:val="left" w:pos="480"/>
              </w:tabs>
            </w:pPr>
            <w:r>
              <w:t xml:space="preserve">Visit </w:t>
            </w:r>
            <w:hyperlink r:id="rId85" w:history="1">
              <w:r w:rsidR="00063CB8" w:rsidRPr="00843BD0">
                <w:rPr>
                  <w:rStyle w:val="Hyperlink"/>
                  <w:rFonts w:eastAsiaTheme="minorEastAsia" w:cs="Times New Roman"/>
                  <w:lang w:eastAsia="en-AU"/>
                </w:rPr>
                <w:t xml:space="preserve">Chapter </w:t>
              </w:r>
              <w:r w:rsidR="00063CB8" w:rsidRPr="00843BD0">
                <w:rPr>
                  <w:rStyle w:val="Hyperlink"/>
                  <w:bCs/>
                </w:rPr>
                <w:t xml:space="preserve">3.3.1 Preventive measures </w:t>
              </w:r>
              <w:r w:rsidR="00063CB8" w:rsidRPr="00843BD0">
                <w:rPr>
                  <w:rStyle w:val="Hyperlink"/>
                  <w:bCs/>
                </w:rPr>
                <w:lastRenderedPageBreak/>
                <w:t>and multiple barriers</w:t>
              </w:r>
            </w:hyperlink>
            <w:r>
              <w:t xml:space="preserve"> of the Guidelines</w:t>
            </w:r>
          </w:p>
          <w:p w14:paraId="70ECB5A1" w14:textId="77777777" w:rsidR="00063CB8" w:rsidRDefault="00063CB8" w:rsidP="00496A0C">
            <w:pPr>
              <w:tabs>
                <w:tab w:val="left" w:pos="420"/>
              </w:tabs>
            </w:pPr>
            <w:r w:rsidRPr="0028205C">
              <w:rPr>
                <w:b/>
                <w:bCs/>
              </w:rPr>
              <w:t>(</w:t>
            </w:r>
            <w:r>
              <w:rPr>
                <w:b/>
                <w:bCs/>
              </w:rPr>
              <w:t>p</w:t>
            </w:r>
            <w:r w:rsidRPr="0028205C">
              <w:rPr>
                <w:b/>
                <w:bCs/>
              </w:rPr>
              <w:t>3</w:t>
            </w:r>
            <w:r>
              <w:rPr>
                <w:b/>
                <w:bCs/>
              </w:rPr>
              <w:t>6 of PDF</w:t>
            </w:r>
            <w:r w:rsidRPr="0028205C">
              <w:rPr>
                <w:b/>
                <w:bCs/>
              </w:rPr>
              <w:t>)</w:t>
            </w:r>
            <w:r w:rsidRPr="0028205C">
              <w:t> </w:t>
            </w:r>
          </w:p>
        </w:tc>
        <w:tc>
          <w:tcPr>
            <w:tcW w:w="6193" w:type="dxa"/>
            <w:shd w:val="clear" w:color="auto" w:fill="FFFFFF" w:themeFill="background1"/>
          </w:tcPr>
          <w:p w14:paraId="4400C67E" w14:textId="77777777" w:rsidR="00063CB8" w:rsidRPr="00A156B9" w:rsidRDefault="00063CB8" w:rsidP="00496A0C">
            <w:pPr>
              <w:rPr>
                <w:b/>
                <w:bCs/>
              </w:rPr>
            </w:pPr>
            <w:r w:rsidRPr="00A156B9">
              <w:rPr>
                <w:b/>
                <w:bCs/>
              </w:rPr>
              <w:lastRenderedPageBreak/>
              <w:t>Disinfection</w:t>
            </w:r>
          </w:p>
          <w:p w14:paraId="6CCBA3EA" w14:textId="77777777" w:rsidR="00063CB8" w:rsidRPr="00A156B9" w:rsidRDefault="00063CB8" w:rsidP="00496A0C">
            <w:r w:rsidRPr="00A156B9">
              <w:lastRenderedPageBreak/>
              <w:t xml:space="preserve">The most commonly used disinfection processes are chlorination and chloramination, but ozone, ultraviolet irradiation and chlorine dioxide are also used. These methods are very effective in killing bacteria and can be reasonably effective in inactivating viruses (depending on type) and many protozoa, including </w:t>
            </w:r>
            <w:r w:rsidRPr="00A156B9">
              <w:rPr>
                <w:i/>
                <w:iCs/>
              </w:rPr>
              <w:t>Giardia. Cryptosporidium</w:t>
            </w:r>
            <w:r w:rsidRPr="00A156B9">
              <w:t xml:space="preserve"> is not inactivated by the concentrations of chlorine and chloramines that can be safely used in drinking water, and the effectiveness of ozone and chlorine dioxide is limited with this organism. However, there is some evidence that ultraviolet light might be effective in inactivating </w:t>
            </w:r>
            <w:r w:rsidRPr="00A156B9">
              <w:rPr>
                <w:i/>
                <w:iCs/>
              </w:rPr>
              <w:t>Cryptosporidium</w:t>
            </w:r>
            <w:r w:rsidRPr="00A156B9">
              <w:t>, and that combinations of disinfectants can enhance inactivation.</w:t>
            </w:r>
          </w:p>
          <w:p w14:paraId="5B5C4789" w14:textId="77777777" w:rsidR="00063CB8" w:rsidRPr="00A156B9" w:rsidRDefault="00063CB8" w:rsidP="00496A0C">
            <w:r w:rsidRPr="00A156B9">
              <w:t xml:space="preserve">Storage of water after disinfection and before supply to consumers can improve disinfection by increasing contact times. This can be particularly important for microorganisms, such as </w:t>
            </w:r>
            <w:r w:rsidRPr="00A156B9">
              <w:rPr>
                <w:i/>
                <w:iCs/>
              </w:rPr>
              <w:t>Giardia</w:t>
            </w:r>
            <w:r w:rsidRPr="00A156B9">
              <w:t xml:space="preserve"> and viruses.</w:t>
            </w:r>
          </w:p>
          <w:p w14:paraId="7E313299" w14:textId="77777777" w:rsidR="00063CB8" w:rsidRPr="00507C5F" w:rsidRDefault="00063CB8" w:rsidP="00496A0C"/>
        </w:tc>
        <w:tc>
          <w:tcPr>
            <w:tcW w:w="6657" w:type="dxa"/>
            <w:shd w:val="clear" w:color="auto" w:fill="FFFFFF" w:themeFill="background1"/>
          </w:tcPr>
          <w:p w14:paraId="406F23FF" w14:textId="77777777" w:rsidR="00063CB8" w:rsidRPr="00A156B9" w:rsidRDefault="00063CB8" w:rsidP="00496A0C">
            <w:pPr>
              <w:rPr>
                <w:b/>
                <w:bCs/>
              </w:rPr>
            </w:pPr>
            <w:r w:rsidRPr="00A156B9">
              <w:rPr>
                <w:b/>
                <w:bCs/>
              </w:rPr>
              <w:lastRenderedPageBreak/>
              <w:t>Disinfection</w:t>
            </w:r>
          </w:p>
          <w:p w14:paraId="02C4D6C4" w14:textId="77777777" w:rsidR="00063CB8" w:rsidRPr="00D0509E" w:rsidRDefault="00063CB8" w:rsidP="00496A0C">
            <w:r w:rsidRPr="00D0509E">
              <w:lastRenderedPageBreak/>
              <w:t xml:space="preserve">The most commonly used disinfection processes are chlorination and chloramination, but ozone, ultraviolet irradiation and chlorine dioxide are also used. These methods are very effective in killing bacteria and can be reasonably effective in inactivating viruses (depending on type) and </w:t>
            </w:r>
            <w:r w:rsidRPr="00D0509E">
              <w:rPr>
                <w:i/>
                <w:iCs/>
              </w:rPr>
              <w:t>Giardia</w:t>
            </w:r>
            <w:r>
              <w:rPr>
                <w:i/>
                <w:iCs/>
              </w:rPr>
              <w:t xml:space="preserve"> </w:t>
            </w:r>
            <w:r w:rsidRPr="00A2417E">
              <w:rPr>
                <w:b/>
                <w:bCs/>
                <w:highlight w:val="yellow"/>
              </w:rPr>
              <w:t>cysts with UV or ozone being more useful for inactivating parasitic protozoan oo/cysts</w:t>
            </w:r>
            <w:r w:rsidRPr="00D0509E">
              <w:rPr>
                <w:i/>
                <w:iCs/>
              </w:rPr>
              <w:t xml:space="preserve">. Cryptosporidium </w:t>
            </w:r>
            <w:r w:rsidRPr="00A2417E">
              <w:rPr>
                <w:b/>
                <w:bCs/>
                <w:highlight w:val="yellow"/>
              </w:rPr>
              <w:t>oocysts are</w:t>
            </w:r>
            <w:r w:rsidRPr="00D0509E">
              <w:t xml:space="preserve"> not inactivated by the concentrations of chlorine and chloramines that can be safely used in drinking water, and the effectiveness of chlorine </w:t>
            </w:r>
            <w:r w:rsidRPr="00A2417E">
              <w:rPr>
                <w:b/>
                <w:bCs/>
                <w:highlight w:val="yellow"/>
              </w:rPr>
              <w:t>dioxide and ozone at low temperatures</w:t>
            </w:r>
            <w:r>
              <w:t xml:space="preserve"> </w:t>
            </w:r>
            <w:r w:rsidRPr="00D0509E">
              <w:t xml:space="preserve">is limited. </w:t>
            </w:r>
          </w:p>
          <w:p w14:paraId="546FCA9C" w14:textId="77777777" w:rsidR="00063CB8" w:rsidRPr="00D0509E" w:rsidRDefault="00063CB8" w:rsidP="00496A0C">
            <w:r w:rsidRPr="00D0509E">
              <w:t xml:space="preserve">Storage of water after </w:t>
            </w:r>
            <w:r w:rsidRPr="00A2417E">
              <w:rPr>
                <w:b/>
                <w:bCs/>
                <w:highlight w:val="yellow"/>
              </w:rPr>
              <w:t>chemical</w:t>
            </w:r>
            <w:r>
              <w:t xml:space="preserve"> </w:t>
            </w:r>
            <w:r w:rsidRPr="00D0509E">
              <w:t xml:space="preserve">disinfection and before supply to consumers can improve disinfection by increasing contact times. This can be particularly important for microorganisms, such as </w:t>
            </w:r>
            <w:r w:rsidRPr="00D0509E">
              <w:rPr>
                <w:i/>
                <w:iCs/>
              </w:rPr>
              <w:t xml:space="preserve">Giardia </w:t>
            </w:r>
            <w:r w:rsidRPr="00D0509E">
              <w:t xml:space="preserve">and viruses. </w:t>
            </w:r>
          </w:p>
          <w:p w14:paraId="5FBC9F5C" w14:textId="77777777" w:rsidR="00063CB8" w:rsidRDefault="00063CB8" w:rsidP="00496A0C"/>
          <w:p w14:paraId="623A7159" w14:textId="77777777" w:rsidR="00063CB8" w:rsidRPr="009C713B" w:rsidRDefault="00063CB8" w:rsidP="00496A0C">
            <w:pPr>
              <w:rPr>
                <w:u w:val="single"/>
              </w:rPr>
            </w:pPr>
            <w:r w:rsidRPr="009C713B">
              <w:rPr>
                <w:u w:val="single"/>
              </w:rPr>
              <w:t>Add to reference list:</w:t>
            </w:r>
          </w:p>
          <w:p w14:paraId="771B56DE" w14:textId="77777777" w:rsidR="00063CB8" w:rsidRPr="00507C5F" w:rsidRDefault="00063CB8" w:rsidP="00496A0C">
            <w:r w:rsidRPr="009C713B">
              <w:rPr>
                <w:b/>
                <w:bCs/>
                <w:highlight w:val="yellow"/>
              </w:rPr>
              <w:t xml:space="preserve">Hrudey SE </w:t>
            </w:r>
            <w:r>
              <w:rPr>
                <w:b/>
                <w:bCs/>
                <w:highlight w:val="yellow"/>
              </w:rPr>
              <w:t>and</w:t>
            </w:r>
            <w:r w:rsidRPr="009C713B">
              <w:rPr>
                <w:b/>
                <w:bCs/>
                <w:highlight w:val="yellow"/>
              </w:rPr>
              <w:t xml:space="preserve"> Hrudey EJ </w:t>
            </w:r>
            <w:r>
              <w:rPr>
                <w:b/>
                <w:bCs/>
                <w:highlight w:val="yellow"/>
              </w:rPr>
              <w:t>(</w:t>
            </w:r>
            <w:r w:rsidRPr="009C713B">
              <w:rPr>
                <w:b/>
                <w:bCs/>
                <w:highlight w:val="yellow"/>
              </w:rPr>
              <w:t>2019</w:t>
            </w:r>
            <w:r>
              <w:rPr>
                <w:b/>
                <w:bCs/>
                <w:highlight w:val="yellow"/>
              </w:rPr>
              <w:t>)</w:t>
            </w:r>
            <w:r w:rsidRPr="009C713B">
              <w:rPr>
                <w:b/>
                <w:bCs/>
                <w:highlight w:val="yellow"/>
              </w:rPr>
              <w:t>. Common themes contributing to recent drinking water disease outbreaks in affluent nations. </w:t>
            </w:r>
            <w:r w:rsidRPr="009C713B">
              <w:rPr>
                <w:b/>
                <w:bCs/>
                <w:i/>
                <w:iCs/>
                <w:highlight w:val="yellow"/>
              </w:rPr>
              <w:t>Water Supply</w:t>
            </w:r>
            <w:r w:rsidRPr="009C713B">
              <w:rPr>
                <w:b/>
                <w:bCs/>
                <w:highlight w:val="yellow"/>
              </w:rPr>
              <w:t>, 19, 1767-1777</w:t>
            </w:r>
            <w:r w:rsidRPr="009C713B">
              <w:rPr>
                <w:b/>
                <w:bCs/>
              </w:rPr>
              <w:t> </w:t>
            </w:r>
          </w:p>
        </w:tc>
      </w:tr>
      <w:tr w:rsidR="00063CB8" w:rsidRPr="00D31CA2" w14:paraId="1ACCA86F" w14:textId="77777777" w:rsidTr="296FE172">
        <w:tc>
          <w:tcPr>
            <w:tcW w:w="600" w:type="dxa"/>
            <w:shd w:val="clear" w:color="auto" w:fill="FFFFFF" w:themeFill="background1"/>
          </w:tcPr>
          <w:p w14:paraId="368CF0FE" w14:textId="77777777" w:rsidR="00063CB8" w:rsidRDefault="00063CB8" w:rsidP="00496A0C">
            <w:r>
              <w:lastRenderedPageBreak/>
              <w:t>4</w:t>
            </w:r>
          </w:p>
        </w:tc>
        <w:tc>
          <w:tcPr>
            <w:tcW w:w="2705" w:type="dxa"/>
            <w:shd w:val="clear" w:color="auto" w:fill="FFFFFF" w:themeFill="background1"/>
          </w:tcPr>
          <w:p w14:paraId="54FE45BE" w14:textId="70D71ACB" w:rsidR="00063CB8" w:rsidRPr="006D55CE" w:rsidRDefault="00FF5DA2" w:rsidP="00496A0C">
            <w:r w:rsidRPr="006D55CE">
              <w:t xml:space="preserve">Visit </w:t>
            </w:r>
            <w:r w:rsidR="00063CB8" w:rsidRPr="006D55CE">
              <w:rPr>
                <w:rFonts w:eastAsiaTheme="minorEastAsia" w:cs="Times New Roman"/>
                <w:lang w:eastAsia="en-AU"/>
              </w:rPr>
              <w:t xml:space="preserve">Chapter </w:t>
            </w:r>
            <w:r w:rsidR="00063CB8" w:rsidRPr="006D55CE">
              <w:t>3.9 Research and development (element 9)</w:t>
            </w:r>
            <w:r w:rsidRPr="006D55CE">
              <w:t xml:space="preserve">, </w:t>
            </w:r>
            <w:hyperlink r:id="rId86" w:anchor="box-3.7" w:history="1">
              <w:r w:rsidR="00063CB8" w:rsidRPr="00563EC2">
                <w:rPr>
                  <w:rStyle w:val="Hyperlink"/>
                  <w:rFonts w:eastAsiaTheme="minorEastAsia" w:cs="Times New Roman"/>
                  <w:lang w:eastAsia="en-AU"/>
                </w:rPr>
                <w:t xml:space="preserve">Box </w:t>
              </w:r>
              <w:r w:rsidR="00063CB8" w:rsidRPr="00563EC2">
                <w:rPr>
                  <w:rStyle w:val="Hyperlink"/>
                </w:rPr>
                <w:t>3.7</w:t>
              </w:r>
              <w:r w:rsidR="006D55CE" w:rsidRPr="00563EC2">
                <w:rPr>
                  <w:rStyle w:val="Hyperlink"/>
                </w:rPr>
                <w:t xml:space="preserve"> The Melbourne water quality study</w:t>
              </w:r>
            </w:hyperlink>
            <w:r w:rsidR="006D55CE" w:rsidRPr="006D55CE">
              <w:t xml:space="preserve"> of the Guidelines</w:t>
            </w:r>
          </w:p>
          <w:p w14:paraId="39C65E2B" w14:textId="77777777" w:rsidR="00063CB8" w:rsidRDefault="00063CB8" w:rsidP="00496A0C">
            <w:pPr>
              <w:tabs>
                <w:tab w:val="left" w:pos="480"/>
              </w:tabs>
            </w:pPr>
            <w:r w:rsidRPr="0042454D">
              <w:rPr>
                <w:b/>
                <w:bCs/>
              </w:rPr>
              <w:t>(p55</w:t>
            </w:r>
            <w:r>
              <w:rPr>
                <w:b/>
                <w:bCs/>
              </w:rPr>
              <w:t>-56</w:t>
            </w:r>
            <w:r w:rsidRPr="0042454D">
              <w:rPr>
                <w:b/>
                <w:bCs/>
              </w:rPr>
              <w:t xml:space="preserve"> of PDF)</w:t>
            </w:r>
          </w:p>
        </w:tc>
        <w:tc>
          <w:tcPr>
            <w:tcW w:w="6193" w:type="dxa"/>
            <w:shd w:val="clear" w:color="auto" w:fill="FFFFFF" w:themeFill="background1"/>
          </w:tcPr>
          <w:p w14:paraId="0A1770CA" w14:textId="77777777" w:rsidR="00063CB8" w:rsidRPr="00995451" w:rsidRDefault="00063CB8" w:rsidP="00496A0C">
            <w:pPr>
              <w:rPr>
                <w:b/>
                <w:bCs/>
              </w:rPr>
            </w:pPr>
            <w:r w:rsidRPr="00995451">
              <w:rPr>
                <w:b/>
                <w:bCs/>
              </w:rPr>
              <w:t>The Melbourne water quality study</w:t>
            </w:r>
          </w:p>
          <w:p w14:paraId="404EAEB4" w14:textId="77777777" w:rsidR="00063CB8" w:rsidRPr="00995451" w:rsidRDefault="00063CB8" w:rsidP="00496A0C">
            <w:r w:rsidRPr="00995451">
              <w:t>The Melbourne water quality study is an example of a large-scale, high-quality research study made possible through the collaboration of several organisations. The study was carried out by university researchers with the involvement of four water utilities, and was funded jointly by the water industry and the health regulator.</w:t>
            </w:r>
          </w:p>
          <w:p w14:paraId="25910782" w14:textId="77777777" w:rsidR="00063CB8" w:rsidRPr="00995451" w:rsidRDefault="00063CB8" w:rsidP="00496A0C">
            <w:r w:rsidRPr="00995451">
              <w:lastRenderedPageBreak/>
              <w:t>The study investigated the effect of microbial water quality on rates of community gastroenteritis in Melbourne by measuring the difference in the levels of illness among two population groups, each comprising approximately 300 households. One group consumed normal tap water and the other consumed water that was filtered and disinfected with ultraviolet radiation.</w:t>
            </w:r>
          </w:p>
          <w:p w14:paraId="47D9D114" w14:textId="77777777" w:rsidR="00063CB8" w:rsidRPr="00995451" w:rsidRDefault="00063CB8" w:rsidP="00496A0C">
            <w:r w:rsidRPr="00995451">
              <w:t>The principal aim of the study was to determine whether additional treatment of drinking water was necessary for an area served by a disinfected but unfiltered water supply drawn from protected catchments. The study used stringent epidemiological methodology and found no measurable difference in illness rates between the normal tap water group and the filtered water group, thus demonstrating that Melbourne’s unfiltered drinking water does not make a significant contribution to gastroenteritis rates.</w:t>
            </w:r>
          </w:p>
          <w:p w14:paraId="0A36D7B7" w14:textId="77777777" w:rsidR="00063CB8" w:rsidRPr="00995451" w:rsidRDefault="00063CB8" w:rsidP="00496A0C">
            <w:r w:rsidRPr="00995451">
              <w:t>This groundbreaking project successfully addressed a water quality issue of international importance by shifting the focus from testing the microbial quality of drinking water to studying the health effects of drinking water. The study was a major undertaking but was completed for less than 1 per cent of the cost of building a water treatment plant.</w:t>
            </w:r>
          </w:p>
          <w:p w14:paraId="74FE4D16" w14:textId="77777777" w:rsidR="00063CB8" w:rsidRPr="00995451" w:rsidRDefault="00063CB8" w:rsidP="00496A0C">
            <w:r w:rsidRPr="00995451">
              <w:t xml:space="preserve">Information from this research will enable better informed decisions about the management of Melbourne’s water. Furthermore, the study has established a new methodology to assess the health effects of drinking water quality that is </w:t>
            </w:r>
            <w:r w:rsidRPr="00995451">
              <w:lastRenderedPageBreak/>
              <w:t>being employed in other cities to answer similar questions for different types of water supplies.</w:t>
            </w:r>
          </w:p>
          <w:p w14:paraId="5AE03B61" w14:textId="77777777" w:rsidR="00063CB8" w:rsidRPr="00995451" w:rsidRDefault="00063CB8" w:rsidP="00496A0C">
            <w:r w:rsidRPr="00995451">
              <w:t>Source: Hellard et al. (2001)</w:t>
            </w:r>
          </w:p>
          <w:p w14:paraId="6752D1C7" w14:textId="77777777" w:rsidR="00063CB8" w:rsidRPr="00A156B9" w:rsidRDefault="00063CB8" w:rsidP="00496A0C">
            <w:pPr>
              <w:rPr>
                <w:b/>
                <w:bCs/>
              </w:rPr>
            </w:pPr>
          </w:p>
        </w:tc>
        <w:tc>
          <w:tcPr>
            <w:tcW w:w="6657" w:type="dxa"/>
            <w:shd w:val="clear" w:color="auto" w:fill="FFFFFF" w:themeFill="background1"/>
          </w:tcPr>
          <w:p w14:paraId="6F469B74" w14:textId="77777777" w:rsidR="00063CB8" w:rsidRPr="00ED71D9" w:rsidRDefault="00063CB8" w:rsidP="00496A0C">
            <w:r w:rsidRPr="00ED71D9">
              <w:rPr>
                <w:b/>
                <w:bCs/>
              </w:rPr>
              <w:lastRenderedPageBreak/>
              <w:t>The Melbourne water quality study</w:t>
            </w:r>
            <w:r w:rsidRPr="00ED71D9">
              <w:t>  </w:t>
            </w:r>
          </w:p>
          <w:p w14:paraId="02C69B05" w14:textId="77777777" w:rsidR="00063CB8" w:rsidRPr="00ED71D9" w:rsidRDefault="00063CB8" w:rsidP="00496A0C">
            <w:r w:rsidRPr="00ED71D9">
              <w:t>The Melbourne water quality study is an example of a large-scale, high-quality research study made possible through the collaboration of several organisations. The study was carried out by university researchers with the involvement of four water utilities and was funded jointly by the water industry and the health regulator. </w:t>
            </w:r>
          </w:p>
          <w:p w14:paraId="1835B542" w14:textId="77777777" w:rsidR="00063CB8" w:rsidRPr="00ED71D9" w:rsidRDefault="00063CB8" w:rsidP="00496A0C">
            <w:pPr>
              <w:rPr>
                <w:b/>
                <w:bCs/>
              </w:rPr>
            </w:pPr>
            <w:r w:rsidRPr="00ED71D9">
              <w:lastRenderedPageBreak/>
              <w:t>The study investigated the effect of microbial water quality on rates of community gastroenteritis in Melbourne by measuring the difference in the levels of illness among two </w:t>
            </w:r>
            <w:r w:rsidRPr="00ED71D9">
              <w:rPr>
                <w:b/>
                <w:bCs/>
                <w:highlight w:val="yellow"/>
              </w:rPr>
              <w:t>randomised</w:t>
            </w:r>
            <w:r w:rsidRPr="00ED71D9">
              <w:t> groups, each comprising approximately 300 households. </w:t>
            </w:r>
            <w:r w:rsidRPr="00ED71D9">
              <w:rPr>
                <w:b/>
                <w:bCs/>
                <w:highlight w:val="yellow"/>
              </w:rPr>
              <w:t>Unknowingly</w:t>
            </w:r>
            <w:r w:rsidRPr="00ED71D9">
              <w:t xml:space="preserve"> one group consumed normal tap water </w:t>
            </w:r>
            <w:r w:rsidRPr="00ED71D9">
              <w:rPr>
                <w:b/>
                <w:bCs/>
                <w:highlight w:val="yellow"/>
              </w:rPr>
              <w:t>through a sham filter</w:t>
            </w:r>
            <w:r w:rsidRPr="00ED71D9">
              <w:t xml:space="preserve"> and the other consumed water that was filtered and disinfected with ultraviolet radiation – </w:t>
            </w:r>
            <w:r w:rsidRPr="00ED71D9">
              <w:rPr>
                <w:b/>
                <w:bCs/>
                <w:highlight w:val="yellow"/>
              </w:rPr>
              <w:t>i.e. a double blinded, randomised controlled trial, the gold standard in epidemiology studies.</w:t>
            </w:r>
            <w:r w:rsidRPr="00ED71D9">
              <w:rPr>
                <w:b/>
                <w:bCs/>
              </w:rPr>
              <w:t> </w:t>
            </w:r>
          </w:p>
          <w:p w14:paraId="5F775F6C" w14:textId="77777777" w:rsidR="00063CB8" w:rsidRPr="00ED71D9" w:rsidRDefault="00063CB8" w:rsidP="00496A0C">
            <w:pPr>
              <w:rPr>
                <w:b/>
                <w:bCs/>
              </w:rPr>
            </w:pPr>
            <w:r w:rsidRPr="00ED71D9">
              <w:t>The principal aim of the study was to determine whether additional treatment of drinking water was necessary for an area served by a disinfected but unfiltered water supply drawn from protected catchments. </w:t>
            </w:r>
            <w:r w:rsidRPr="00ED71D9">
              <w:rPr>
                <w:b/>
                <w:bCs/>
                <w:highlight w:val="yellow"/>
              </w:rPr>
              <w:t>Using robust epidemiological methods, the study found no detectable difference in gastroenteritis rates between participants consuming Melbourne tap water and those using filtered/UV disinfected water. Importantly, the study was sufficiently sensitive that an effect would have been detected had more than 10% of participants developed illness, reinforcing the conclusion that Melbourne’s unfiltered drinking water does not materially contribute to gastroenteritis rates.</w:t>
            </w:r>
            <w:r w:rsidRPr="00ED71D9">
              <w:rPr>
                <w:b/>
                <w:bCs/>
              </w:rPr>
              <w:t> </w:t>
            </w:r>
          </w:p>
          <w:p w14:paraId="019496CB" w14:textId="77777777" w:rsidR="00063CB8" w:rsidRPr="00ED71D9" w:rsidRDefault="00063CB8" w:rsidP="00496A0C">
            <w:r w:rsidRPr="00ED71D9">
              <w:t>This groundbreaking project successfully addressed a water quality issue of international importance by shifting the focus from testing the microbial quality of drinking water to studying the health effects of drinking water. The study was a major undertaking but was completed for less than 1 per cent of the cost of building a water treatment plant. </w:t>
            </w:r>
          </w:p>
          <w:p w14:paraId="3C699415" w14:textId="77777777" w:rsidR="00063CB8" w:rsidRPr="00ED71D9" w:rsidRDefault="00063CB8" w:rsidP="00496A0C">
            <w:r w:rsidRPr="00ED71D9">
              <w:t xml:space="preserve">Information from this research enabled better informed decisions about the management of Melbourne’s water. </w:t>
            </w:r>
            <w:r w:rsidRPr="00ED71D9">
              <w:lastRenderedPageBreak/>
              <w:t>Furthermore, the study established a new methodology to assess the health effects of drinking water quality that is being employed in other cities to answer similar questions for different types of water supplies. </w:t>
            </w:r>
          </w:p>
          <w:p w14:paraId="3962B529" w14:textId="77777777" w:rsidR="00063CB8" w:rsidRPr="00A156B9" w:rsidRDefault="00063CB8" w:rsidP="00496A0C">
            <w:pPr>
              <w:rPr>
                <w:b/>
                <w:bCs/>
              </w:rPr>
            </w:pPr>
            <w:r w:rsidRPr="00ED71D9">
              <w:t>Source: Hellard et al. (2001) </w:t>
            </w:r>
          </w:p>
        </w:tc>
      </w:tr>
      <w:tr w:rsidR="00B9330F" w:rsidRPr="00D31CA2" w14:paraId="4927CD95" w14:textId="77777777" w:rsidTr="00B9330F">
        <w:tc>
          <w:tcPr>
            <w:tcW w:w="600" w:type="dxa"/>
            <w:shd w:val="clear" w:color="auto" w:fill="FFFFFF" w:themeFill="background1"/>
          </w:tcPr>
          <w:p w14:paraId="38666931" w14:textId="77777777" w:rsidR="00B9330F" w:rsidRDefault="00B9330F" w:rsidP="00496A0C">
            <w:r>
              <w:lastRenderedPageBreak/>
              <w:t>5</w:t>
            </w:r>
          </w:p>
        </w:tc>
        <w:tc>
          <w:tcPr>
            <w:tcW w:w="2705" w:type="dxa"/>
            <w:shd w:val="clear" w:color="auto" w:fill="FFFFFF" w:themeFill="background1"/>
          </w:tcPr>
          <w:p w14:paraId="4E27B4AE" w14:textId="77777777" w:rsidR="00B9330F" w:rsidRPr="006D55CE" w:rsidRDefault="00B9330F" w:rsidP="00E45BB6">
            <w:r w:rsidRPr="006D55CE">
              <w:t xml:space="preserve">Visit </w:t>
            </w:r>
            <w:r w:rsidRPr="006D55CE">
              <w:rPr>
                <w:rFonts w:eastAsiaTheme="minorEastAsia" w:cs="Times New Roman"/>
                <w:lang w:eastAsia="en-AU"/>
              </w:rPr>
              <w:t xml:space="preserve">Chapter </w:t>
            </w:r>
            <w:r w:rsidRPr="006D55CE">
              <w:t xml:space="preserve">3.9 Research and development (element 9), </w:t>
            </w:r>
            <w:hyperlink r:id="rId87" w:anchor="box-3.7" w:history="1">
              <w:r w:rsidRPr="00563EC2">
                <w:rPr>
                  <w:rStyle w:val="Hyperlink"/>
                  <w:rFonts w:eastAsiaTheme="minorEastAsia" w:cs="Times New Roman"/>
                  <w:lang w:eastAsia="en-AU"/>
                </w:rPr>
                <w:t xml:space="preserve">Box </w:t>
              </w:r>
              <w:r w:rsidRPr="00563EC2">
                <w:rPr>
                  <w:rStyle w:val="Hyperlink"/>
                </w:rPr>
                <w:t>3.7 The Melbourne water quality study</w:t>
              </w:r>
            </w:hyperlink>
            <w:r w:rsidRPr="006D55CE">
              <w:t xml:space="preserve"> of the Guidelines</w:t>
            </w:r>
          </w:p>
          <w:p w14:paraId="23443E27" w14:textId="77777777" w:rsidR="00B9330F" w:rsidRDefault="00B9330F" w:rsidP="00496A0C">
            <w:pPr>
              <w:tabs>
                <w:tab w:val="left" w:pos="480"/>
              </w:tabs>
            </w:pPr>
            <w:r w:rsidRPr="0042454D">
              <w:rPr>
                <w:b/>
                <w:bCs/>
              </w:rPr>
              <w:t>(p55</w:t>
            </w:r>
            <w:r>
              <w:rPr>
                <w:b/>
                <w:bCs/>
              </w:rPr>
              <w:t>-56</w:t>
            </w:r>
            <w:r w:rsidRPr="0042454D">
              <w:rPr>
                <w:b/>
                <w:bCs/>
              </w:rPr>
              <w:t xml:space="preserve"> of PDF)</w:t>
            </w:r>
          </w:p>
        </w:tc>
        <w:tc>
          <w:tcPr>
            <w:tcW w:w="6193" w:type="dxa"/>
            <w:shd w:val="clear" w:color="auto" w:fill="FFFFFF" w:themeFill="background1"/>
          </w:tcPr>
          <w:p w14:paraId="59568616" w14:textId="26704C35" w:rsidR="00B9330F" w:rsidRPr="008D15F3" w:rsidRDefault="008D15F3" w:rsidP="00496A0C">
            <w:pPr>
              <w:rPr>
                <w:b/>
                <w:bCs/>
                <w:i/>
                <w:iCs/>
                <w:highlight w:val="yellow"/>
              </w:rPr>
            </w:pPr>
            <w:r w:rsidRPr="008D15F3">
              <w:rPr>
                <w:b/>
                <w:bCs/>
                <w:i/>
                <w:iCs/>
              </w:rPr>
              <w:t>[Intentionally blank]</w:t>
            </w:r>
          </w:p>
        </w:tc>
        <w:tc>
          <w:tcPr>
            <w:tcW w:w="6657" w:type="dxa"/>
            <w:shd w:val="clear" w:color="auto" w:fill="FFFFFF" w:themeFill="background1"/>
          </w:tcPr>
          <w:p w14:paraId="0186722F" w14:textId="77777777" w:rsidR="00B9330F" w:rsidRPr="00995451" w:rsidRDefault="00B9330F" w:rsidP="00B9330F">
            <w:r w:rsidRPr="007E22B9">
              <w:rPr>
                <w:b/>
                <w:bCs/>
              </w:rPr>
              <w:t>NOTE:</w:t>
            </w:r>
            <w:r>
              <w:t xml:space="preserve"> </w:t>
            </w:r>
            <w:r w:rsidRPr="005E3652">
              <w:t>The following text is to complement ‘</w:t>
            </w:r>
            <w:r w:rsidRPr="00995451">
              <w:t>The Melbourne water quality study</w:t>
            </w:r>
            <w:r w:rsidRPr="005E3652">
              <w:t>’ in Box 3.7. It includes the Melbourne catchment and other major Australian catchments and highlights hazardous event risk changes by catchment type.</w:t>
            </w:r>
          </w:p>
          <w:p w14:paraId="1DD72D33" w14:textId="77777777" w:rsidR="00B9330F" w:rsidRDefault="00B9330F" w:rsidP="00B9330F">
            <w:pPr>
              <w:rPr>
                <w:b/>
                <w:bCs/>
              </w:rPr>
            </w:pPr>
            <w:r>
              <w:rPr>
                <w:b/>
                <w:bCs/>
              </w:rPr>
              <w:t xml:space="preserve"> </w:t>
            </w:r>
          </w:p>
          <w:p w14:paraId="62EDB2E0" w14:textId="77777777" w:rsidR="00B9330F" w:rsidRPr="00C71365" w:rsidRDefault="00B9330F" w:rsidP="00B9330F">
            <w:pPr>
              <w:rPr>
                <w:b/>
                <w:bCs/>
                <w:highlight w:val="yellow"/>
              </w:rPr>
            </w:pPr>
            <w:r w:rsidRPr="296FE172">
              <w:rPr>
                <w:b/>
                <w:bCs/>
                <w:highlight w:val="yellow"/>
              </w:rPr>
              <w:t xml:space="preserve">Box 3.7: The Cooperative Research Centre for Water Quality and Treatment Project  </w:t>
            </w:r>
          </w:p>
          <w:p w14:paraId="53F42D4D" w14:textId="77777777" w:rsidR="00B9330F" w:rsidRPr="00C71365" w:rsidRDefault="00B9330F" w:rsidP="00B9330F">
            <w:pPr>
              <w:rPr>
                <w:b/>
                <w:bCs/>
                <w:highlight w:val="yellow"/>
              </w:rPr>
            </w:pPr>
            <w:r w:rsidRPr="00C71365">
              <w:rPr>
                <w:b/>
                <w:bCs/>
                <w:highlight w:val="yellow"/>
              </w:rPr>
              <w:t xml:space="preserve">An example of collaborative research in the Australian water sector is the Cooperative Research Centre for Water Quality and Treatment (CRC WQT) project on source water quality assessment and pathogen management (Roser and Ashbolt 2007). This initiative brought together 24 organisations, including water utilities, universities and government agencies, from across Australia. The project aimed to improve understanding of pathogen behaviour in Australian freshwater catchments to our larger cities, and to improve management guidance aligned with the risk-management framework of the Guidelines.  </w:t>
            </w:r>
          </w:p>
          <w:p w14:paraId="4AF02A12" w14:textId="77777777" w:rsidR="008D15F3" w:rsidRDefault="00B9330F" w:rsidP="00B9330F">
            <w:pPr>
              <w:rPr>
                <w:b/>
                <w:bCs/>
                <w:highlight w:val="yellow"/>
              </w:rPr>
            </w:pPr>
            <w:r w:rsidRPr="00C71365">
              <w:rPr>
                <w:b/>
                <w:bCs/>
                <w:highlight w:val="yellow"/>
              </w:rPr>
              <w:t xml:space="preserve">The study collected and analysed comprehensive water quality data from eight systems (six surface waters and two aquifers), each supplying between 10,000 and </w:t>
            </w:r>
            <w:r w:rsidR="008D15F3" w:rsidRPr="00C71365">
              <w:rPr>
                <w:b/>
                <w:bCs/>
                <w:highlight w:val="yellow"/>
              </w:rPr>
              <w:t xml:space="preserve">100,000 customers in southern Australia. Analyses included </w:t>
            </w:r>
            <w:r w:rsidR="008D15F3" w:rsidRPr="00C71365">
              <w:rPr>
                <w:b/>
                <w:bCs/>
                <w:highlight w:val="yellow"/>
              </w:rPr>
              <w:lastRenderedPageBreak/>
              <w:t xml:space="preserve">pathogens, faecal indicator bacteria, chemical biomarkers, physical and chemical parameters, and particle size data, complemented by rainfall and flow information. </w:t>
            </w:r>
          </w:p>
          <w:p w14:paraId="2CDE33DB" w14:textId="01984DE0" w:rsidR="00B9330F" w:rsidRPr="00C71365" w:rsidRDefault="00B9330F" w:rsidP="00B9330F">
            <w:pPr>
              <w:rPr>
                <w:b/>
                <w:bCs/>
                <w:highlight w:val="yellow"/>
              </w:rPr>
            </w:pPr>
            <w:r w:rsidRPr="00C71365">
              <w:rPr>
                <w:b/>
                <w:bCs/>
                <w:highlight w:val="yellow"/>
              </w:rPr>
              <w:t xml:space="preserve">This multi-catchment study demonstrated that microbial concentrations in source waters are highly variable—greatly exceeding the variability observed in physical and chemical parameters, with levels changing by one or two orders of magnitude within 24 hours due to natural, baseline variation. Most importantly, rainfall-induced runoff could result in pathogen loads several orders of magnitude higher than baseline conditions, with a single event potentially exporting three hundred years’ worth of dry-weather contamination in one day. Also, the source of pathogens varied to that of faecal indicators, due to their differential behaviours under varying rainfall and catchment saturation levels. For groundwater systems, enterococci were more frequently encountered than </w:t>
            </w:r>
            <w:r w:rsidRPr="000F551E">
              <w:rPr>
                <w:b/>
                <w:bCs/>
                <w:i/>
                <w:iCs/>
                <w:highlight w:val="yellow"/>
              </w:rPr>
              <w:t>E.</w:t>
            </w:r>
            <w:r w:rsidRPr="000F551E">
              <w:rPr>
                <w:rFonts w:ascii="Cambria Math" w:hAnsi="Cambria Math" w:cs="Cambria Math"/>
                <w:b/>
                <w:bCs/>
                <w:i/>
                <w:iCs/>
                <w:highlight w:val="yellow"/>
              </w:rPr>
              <w:t> </w:t>
            </w:r>
            <w:r w:rsidRPr="000F551E">
              <w:rPr>
                <w:b/>
                <w:bCs/>
                <w:i/>
                <w:iCs/>
                <w:highlight w:val="yellow"/>
              </w:rPr>
              <w:t>coli</w:t>
            </w:r>
            <w:r w:rsidRPr="00C71365">
              <w:rPr>
                <w:b/>
                <w:bCs/>
                <w:highlight w:val="yellow"/>
              </w:rPr>
              <w:t xml:space="preserve"> and were preferred for timely warning of faecal contamination. These findings highlight the importance of event-based monitoring and dynamic risk management and preventive measures using multiple targets. Also, that systems are under greatest pressure during wet weather events, and for comparative studies, in the importance of quality control materials — given analytic recoveries between samples could vary greatly (e.g., &lt;1% to 60% for </w:t>
            </w:r>
            <w:r w:rsidRPr="000F551E">
              <w:rPr>
                <w:b/>
                <w:bCs/>
                <w:i/>
                <w:iCs/>
                <w:highlight w:val="yellow"/>
              </w:rPr>
              <w:t>Cryptosporidium</w:t>
            </w:r>
            <w:r w:rsidRPr="00C71365">
              <w:rPr>
                <w:b/>
                <w:bCs/>
                <w:highlight w:val="yellow"/>
              </w:rPr>
              <w:t xml:space="preserve"> oocysts recoveries). </w:t>
            </w:r>
          </w:p>
          <w:p w14:paraId="63781134" w14:textId="77777777" w:rsidR="00B9330F" w:rsidRPr="00C71365" w:rsidRDefault="00B9330F" w:rsidP="00496A0C">
            <w:pPr>
              <w:rPr>
                <w:b/>
                <w:bCs/>
                <w:highlight w:val="yellow"/>
              </w:rPr>
            </w:pPr>
            <w:r w:rsidRPr="00C71365">
              <w:rPr>
                <w:b/>
                <w:bCs/>
                <w:highlight w:val="yellow"/>
              </w:rPr>
              <w:t xml:space="preserve">Overall, this collaborative research emphasise that risk management activities should focus on wet weather event management, and preventive measures should be effective during wet weather events when management systems are </w:t>
            </w:r>
            <w:r w:rsidRPr="00C71365">
              <w:rPr>
                <w:b/>
                <w:bCs/>
                <w:highlight w:val="yellow"/>
              </w:rPr>
              <w:lastRenderedPageBreak/>
              <w:t>likely to be under greater pressure. Additionally, catchment risk management categories could be qualitatively grouped based on level of anthropogenic impact, catchment size and runoff condition (baseline, small-event or large-event).  Lastly, while catchment protection is essential, it shouldn’t be relied upon alone; treatment barriers such as disinfection remain critical for managing pathogen risks. The event sampling protocols and approaches for pathogen monitoring, management and risk assessment, designed and tested under Australian conditions in this project, provide a practical basis for improved risk-based management that could be adapted for other catchments.</w:t>
            </w:r>
          </w:p>
          <w:p w14:paraId="1038DE05" w14:textId="77777777" w:rsidR="00B9330F" w:rsidRPr="00C71365" w:rsidRDefault="00B9330F" w:rsidP="00496A0C">
            <w:pPr>
              <w:rPr>
                <w:b/>
                <w:bCs/>
              </w:rPr>
            </w:pPr>
            <w:r w:rsidRPr="00C71365">
              <w:rPr>
                <w:b/>
                <w:bCs/>
                <w:highlight w:val="yellow"/>
              </w:rPr>
              <w:t>Source (Roser and Ashbolt 2007)</w:t>
            </w:r>
          </w:p>
          <w:p w14:paraId="70AA2F65" w14:textId="77777777" w:rsidR="00B9330F" w:rsidRPr="00652C24" w:rsidRDefault="00B9330F" w:rsidP="00496A0C">
            <w:pPr>
              <w:rPr>
                <w:u w:val="single"/>
              </w:rPr>
            </w:pPr>
            <w:r w:rsidRPr="00652C24">
              <w:rPr>
                <w:u w:val="single"/>
              </w:rPr>
              <w:t>Add to references:</w:t>
            </w:r>
          </w:p>
          <w:p w14:paraId="4BE91DC4" w14:textId="77777777" w:rsidR="00B9330F" w:rsidRPr="00A156B9" w:rsidRDefault="00B9330F" w:rsidP="00496A0C">
            <w:pPr>
              <w:rPr>
                <w:b/>
                <w:bCs/>
              </w:rPr>
            </w:pPr>
            <w:r w:rsidRPr="00652C24">
              <w:rPr>
                <w:b/>
                <w:bCs/>
                <w:highlight w:val="yellow"/>
              </w:rPr>
              <w:t xml:space="preserve">Roser DJ </w:t>
            </w:r>
            <w:r>
              <w:rPr>
                <w:b/>
                <w:bCs/>
                <w:highlight w:val="yellow"/>
              </w:rPr>
              <w:t>and</w:t>
            </w:r>
            <w:r w:rsidRPr="00652C24">
              <w:rPr>
                <w:b/>
                <w:bCs/>
                <w:highlight w:val="yellow"/>
              </w:rPr>
              <w:t xml:space="preserve"> Ashbolt NJ </w:t>
            </w:r>
            <w:r>
              <w:rPr>
                <w:b/>
                <w:bCs/>
                <w:highlight w:val="yellow"/>
              </w:rPr>
              <w:t>(</w:t>
            </w:r>
            <w:r w:rsidRPr="00652C24">
              <w:rPr>
                <w:b/>
                <w:bCs/>
                <w:highlight w:val="yellow"/>
              </w:rPr>
              <w:t>2007</w:t>
            </w:r>
            <w:r>
              <w:rPr>
                <w:b/>
                <w:bCs/>
                <w:highlight w:val="yellow"/>
              </w:rPr>
              <w:t>)</w:t>
            </w:r>
            <w:r w:rsidRPr="00652C24">
              <w:rPr>
                <w:b/>
                <w:bCs/>
                <w:highlight w:val="yellow"/>
              </w:rPr>
              <w:t>. Source Water Quality Assessment and the Management of Pathogens in Tributaries and Aquifers. Research Report 29 for the CRC for Water Quality and Treatment, Adelaide, SA</w:t>
            </w:r>
            <w:r>
              <w:rPr>
                <w:b/>
                <w:bCs/>
              </w:rPr>
              <w:t>.</w:t>
            </w:r>
          </w:p>
        </w:tc>
      </w:tr>
      <w:tr w:rsidR="00063CB8" w:rsidRPr="00D31CA2" w14:paraId="39B75DC1" w14:textId="77777777" w:rsidTr="296FE172">
        <w:tc>
          <w:tcPr>
            <w:tcW w:w="600" w:type="dxa"/>
            <w:shd w:val="clear" w:color="auto" w:fill="FFFFFF" w:themeFill="background1"/>
          </w:tcPr>
          <w:p w14:paraId="17069DC1" w14:textId="77777777" w:rsidR="00063CB8" w:rsidRDefault="00063CB8" w:rsidP="00496A0C">
            <w:r>
              <w:lastRenderedPageBreak/>
              <w:t>6</w:t>
            </w:r>
          </w:p>
        </w:tc>
        <w:tc>
          <w:tcPr>
            <w:tcW w:w="2705" w:type="dxa"/>
            <w:shd w:val="clear" w:color="auto" w:fill="FFFFFF" w:themeFill="background1"/>
          </w:tcPr>
          <w:p w14:paraId="4285DD0B" w14:textId="66D7FB84" w:rsidR="00063CB8" w:rsidRDefault="00B66D0A" w:rsidP="00496A0C">
            <w:r>
              <w:t xml:space="preserve">Visit </w:t>
            </w:r>
            <w:hyperlink r:id="rId88" w:tgtFrame="_blank" w:history="1">
              <w:r w:rsidR="00063CB8" w:rsidRPr="00504E29">
                <w:rPr>
                  <w:rStyle w:val="Hyperlink"/>
                  <w:rFonts w:eastAsiaTheme="minorEastAsia" w:cs="Times New Roman"/>
                  <w:lang w:eastAsia="en-AU"/>
                </w:rPr>
                <w:t>Chapter</w:t>
              </w:r>
              <w:r>
                <w:rPr>
                  <w:rStyle w:val="Hyperlink"/>
                  <w:rFonts w:eastAsiaTheme="minorEastAsia" w:cs="Times New Roman"/>
                  <w:lang w:eastAsia="en-AU"/>
                </w:rPr>
                <w:t xml:space="preserve"> </w:t>
              </w:r>
              <w:r w:rsidR="00063CB8" w:rsidRPr="00504E29">
                <w:rPr>
                  <w:rStyle w:val="Hyperlink"/>
                  <w:bCs/>
                </w:rPr>
                <w:t>4.2.2 Preventive measures for drinking water quality management</w:t>
              </w:r>
              <w:r w:rsidR="00063CB8" w:rsidRPr="00504E29">
                <w:rPr>
                  <w:rStyle w:val="Hyperlink"/>
                </w:rPr>
                <w:t> </w:t>
              </w:r>
            </w:hyperlink>
            <w:r>
              <w:t xml:space="preserve"> of the Guidelines</w:t>
            </w:r>
          </w:p>
          <w:p w14:paraId="247DB5A8" w14:textId="77777777" w:rsidR="00063CB8" w:rsidRDefault="00063CB8" w:rsidP="00496A0C">
            <w:pPr>
              <w:tabs>
                <w:tab w:val="left" w:pos="480"/>
              </w:tabs>
            </w:pPr>
            <w:r w:rsidRPr="0042454D">
              <w:rPr>
                <w:b/>
                <w:bCs/>
              </w:rPr>
              <w:t>(p</w:t>
            </w:r>
            <w:r>
              <w:rPr>
                <w:b/>
                <w:bCs/>
              </w:rPr>
              <w:t>68</w:t>
            </w:r>
            <w:r w:rsidRPr="0042454D">
              <w:rPr>
                <w:b/>
                <w:bCs/>
              </w:rPr>
              <w:t xml:space="preserve"> of PDF)</w:t>
            </w:r>
          </w:p>
        </w:tc>
        <w:tc>
          <w:tcPr>
            <w:tcW w:w="6193" w:type="dxa"/>
            <w:shd w:val="clear" w:color="auto" w:fill="FFFFFF" w:themeFill="background1"/>
          </w:tcPr>
          <w:p w14:paraId="05AEAC86" w14:textId="77777777" w:rsidR="00063CB8" w:rsidRPr="00504E29" w:rsidRDefault="00063CB8" w:rsidP="00496A0C">
            <w:pPr>
              <w:tabs>
                <w:tab w:val="left" w:pos="495"/>
              </w:tabs>
              <w:rPr>
                <w:b/>
                <w:bCs/>
              </w:rPr>
            </w:pPr>
            <w:r w:rsidRPr="00504E29">
              <w:rPr>
                <w:b/>
                <w:bCs/>
              </w:rPr>
              <w:t>Surface water</w:t>
            </w:r>
          </w:p>
          <w:p w14:paraId="191D56E4" w14:textId="77777777" w:rsidR="00063CB8" w:rsidRPr="00504E29" w:rsidRDefault="00063CB8" w:rsidP="00496A0C">
            <w:pPr>
              <w:tabs>
                <w:tab w:val="left" w:pos="495"/>
              </w:tabs>
            </w:pPr>
            <w:r w:rsidRPr="00504E29">
              <w:t xml:space="preserve">Assurance of quality from surface water sources is more difficult than from most groundwater or rainwater systems. In general, surface waters will require at least disinfection, and in some cases filtration, to assure microbial safety. However, as for groundwater systems, the first barrier is to prevent contamination at source by minimising contamination from human waste, livestock and other hazards as discussed above. The greater the degree of protection of the water source, the less the reliance on </w:t>
            </w:r>
            <w:r w:rsidRPr="00504E29">
              <w:lastRenderedPageBreak/>
              <w:t>treatment and disinfection. After treatment or disinfection, water should be protected during delivery to consumers in the same manner as groundwater, by ensuring that distribution systems are enclosed. See Section 5.4.2 for information on contamination of source waters with enteric pathogens.</w:t>
            </w:r>
          </w:p>
          <w:p w14:paraId="159B23E0" w14:textId="77777777" w:rsidR="00063CB8" w:rsidRPr="00A156B9" w:rsidRDefault="00063CB8" w:rsidP="00496A0C">
            <w:pPr>
              <w:rPr>
                <w:b/>
                <w:bCs/>
              </w:rPr>
            </w:pPr>
          </w:p>
        </w:tc>
        <w:tc>
          <w:tcPr>
            <w:tcW w:w="6657" w:type="dxa"/>
            <w:shd w:val="clear" w:color="auto" w:fill="FFFFFF" w:themeFill="background1"/>
          </w:tcPr>
          <w:p w14:paraId="7BBC00F1" w14:textId="77777777" w:rsidR="00063CB8" w:rsidRPr="00504E29" w:rsidRDefault="00063CB8" w:rsidP="00496A0C">
            <w:pPr>
              <w:tabs>
                <w:tab w:val="left" w:pos="495"/>
              </w:tabs>
              <w:rPr>
                <w:b/>
                <w:bCs/>
              </w:rPr>
            </w:pPr>
            <w:r w:rsidRPr="00504E29">
              <w:rPr>
                <w:b/>
                <w:bCs/>
              </w:rPr>
              <w:lastRenderedPageBreak/>
              <w:t>Surface water</w:t>
            </w:r>
          </w:p>
          <w:p w14:paraId="767D2312" w14:textId="77777777" w:rsidR="00063CB8" w:rsidRPr="00A156B9" w:rsidRDefault="00063CB8" w:rsidP="00496A0C">
            <w:pPr>
              <w:rPr>
                <w:b/>
                <w:bCs/>
              </w:rPr>
            </w:pPr>
            <w:r w:rsidRPr="008637CF">
              <w:t>Assurance of quality from surface water sources is more difficult than from most groundwater or rainwater systems. In general, surface waters will require at least disinfection, and in </w:t>
            </w:r>
            <w:r w:rsidRPr="00180331">
              <w:rPr>
                <w:b/>
                <w:bCs/>
                <w:highlight w:val="yellow"/>
              </w:rPr>
              <w:t>most</w:t>
            </w:r>
            <w:r w:rsidRPr="000D68A3">
              <w:t> </w:t>
            </w:r>
            <w:r w:rsidRPr="008637CF">
              <w:t>cases filtration, to assure microbial safety</w:t>
            </w:r>
            <w:r w:rsidRPr="00180331">
              <w:t> </w:t>
            </w:r>
            <w:r w:rsidRPr="00180331">
              <w:rPr>
                <w:b/>
                <w:bCs/>
                <w:highlight w:val="yellow"/>
              </w:rPr>
              <w:t>and to comply with the multibarrier approach advocated in the Guidelines</w:t>
            </w:r>
            <w:r w:rsidRPr="008637CF">
              <w:t xml:space="preserve">. However, as for groundwater systems, the first barrier is to prevent contamination at source by minimising contamination from human waste, livestock and other hazards as discussed above. The greater the degree of </w:t>
            </w:r>
            <w:r w:rsidRPr="008637CF">
              <w:lastRenderedPageBreak/>
              <w:t>protection of the water source, the less the reliance on treatment and disinfection. After treatment or disinfection, water should be protected during delivery to consumers in the same manner as groundwater, by ensuring that distribution systems are enclosed</w:t>
            </w:r>
            <w:r w:rsidRPr="000D68A3">
              <w:t> </w:t>
            </w:r>
            <w:r w:rsidRPr="00180331">
              <w:rPr>
                <w:b/>
                <w:bCs/>
                <w:highlight w:val="yellow"/>
              </w:rPr>
              <w:t>and restrict human and animal access</w:t>
            </w:r>
            <w:r w:rsidRPr="008637CF">
              <w:t>. See Section 5.4.2 for information on contamination of source waters with enteric pathogens. </w:t>
            </w:r>
          </w:p>
        </w:tc>
      </w:tr>
      <w:tr w:rsidR="00063CB8" w:rsidRPr="00D31CA2" w14:paraId="540EDC0E" w14:textId="77777777" w:rsidTr="296FE172">
        <w:tc>
          <w:tcPr>
            <w:tcW w:w="600" w:type="dxa"/>
            <w:shd w:val="clear" w:color="auto" w:fill="FFFFFF" w:themeFill="background1"/>
          </w:tcPr>
          <w:p w14:paraId="4A948476" w14:textId="77777777" w:rsidR="00063CB8" w:rsidRDefault="00063CB8" w:rsidP="00496A0C">
            <w:r>
              <w:lastRenderedPageBreak/>
              <w:t>7</w:t>
            </w:r>
          </w:p>
        </w:tc>
        <w:tc>
          <w:tcPr>
            <w:tcW w:w="2705" w:type="dxa"/>
            <w:shd w:val="clear" w:color="auto" w:fill="FFFFFF" w:themeFill="background1"/>
          </w:tcPr>
          <w:p w14:paraId="2F8D05C3" w14:textId="671BE8DC" w:rsidR="00063CB8" w:rsidRDefault="00B63499" w:rsidP="00496A0C">
            <w:r>
              <w:t xml:space="preserve">Visit </w:t>
            </w:r>
            <w:hyperlink r:id="rId89" w:tgtFrame="_blank" w:history="1">
              <w:r w:rsidR="00063CB8" w:rsidRPr="00A75C19">
                <w:rPr>
                  <w:rStyle w:val="Hyperlink"/>
                  <w:rFonts w:eastAsiaTheme="minorEastAsia" w:cs="Times New Roman"/>
                  <w:lang w:eastAsia="en-AU"/>
                </w:rPr>
                <w:t>Chapter</w:t>
              </w:r>
              <w:r>
                <w:rPr>
                  <w:rStyle w:val="Hyperlink"/>
                  <w:rFonts w:eastAsiaTheme="minorEastAsia" w:cs="Times New Roman"/>
                  <w:lang w:eastAsia="en-AU"/>
                </w:rPr>
                <w:t xml:space="preserve"> </w:t>
              </w:r>
              <w:r w:rsidR="00063CB8" w:rsidRPr="00A75C19">
                <w:rPr>
                  <w:rStyle w:val="Hyperlink"/>
                  <w:bCs/>
                </w:rPr>
                <w:t>4.2.4 Verification of drinking water quality</w:t>
              </w:r>
            </w:hyperlink>
            <w:r w:rsidR="00063CB8" w:rsidRPr="006A50D9">
              <w:t> </w:t>
            </w:r>
            <w:r w:rsidR="00B66D0A">
              <w:t>of the Guidelines</w:t>
            </w:r>
          </w:p>
          <w:p w14:paraId="5022C9FA" w14:textId="77777777" w:rsidR="00063CB8" w:rsidRDefault="00063CB8" w:rsidP="00496A0C">
            <w:r w:rsidRPr="0042454D">
              <w:rPr>
                <w:b/>
                <w:bCs/>
              </w:rPr>
              <w:t>(p</w:t>
            </w:r>
            <w:r>
              <w:rPr>
                <w:b/>
                <w:bCs/>
              </w:rPr>
              <w:t>69</w:t>
            </w:r>
            <w:r w:rsidRPr="0042454D">
              <w:rPr>
                <w:b/>
                <w:bCs/>
              </w:rPr>
              <w:t xml:space="preserve"> of PDF)</w:t>
            </w:r>
          </w:p>
        </w:tc>
        <w:tc>
          <w:tcPr>
            <w:tcW w:w="6193" w:type="dxa"/>
            <w:shd w:val="clear" w:color="auto" w:fill="FFFFFF" w:themeFill="background1"/>
          </w:tcPr>
          <w:p w14:paraId="61AB683D" w14:textId="77777777" w:rsidR="00063CB8" w:rsidRDefault="00063CB8" w:rsidP="00496A0C">
            <w:r w:rsidRPr="00F66F85">
              <w:t>Verification of drinking water quality is described</w:t>
            </w:r>
            <w:r>
              <w:t>….</w:t>
            </w:r>
          </w:p>
          <w:p w14:paraId="07CAE5FF" w14:textId="77777777" w:rsidR="00063CB8" w:rsidRDefault="00063CB8" w:rsidP="00496A0C">
            <w:r>
              <w:t>In systems where disinfection is used, evidence of continuous operation is very important in providing assurance of microbial quality. Disinfection is very effective against bacterial pathogens but less so against viruses and enteric protozoa (e.g. Giardia and Cryptosporidium). The presence of viruses and protozoa can be minimised by protecting water supplies from human and livestock waste.</w:t>
            </w:r>
          </w:p>
          <w:p w14:paraId="0DE62874" w14:textId="77777777" w:rsidR="00063CB8" w:rsidRPr="00504E29" w:rsidRDefault="00063CB8" w:rsidP="00496A0C">
            <w:pPr>
              <w:tabs>
                <w:tab w:val="left" w:pos="495"/>
              </w:tabs>
              <w:rPr>
                <w:b/>
                <w:bCs/>
              </w:rPr>
            </w:pPr>
            <w:r>
              <w:t>If chlorination is used, the presence of a free chlorine residual in the distribution system provides evidence of initial disinfection and protection against recontamination from backflow, pipeline breaks or other causes. The amount of chlorine required varies with the flow rate, the quality of the raw water and other factors. Generally, a free chlorine residual of between 0.2 and 0.5 mg/L is adequate.</w:t>
            </w:r>
          </w:p>
        </w:tc>
        <w:tc>
          <w:tcPr>
            <w:tcW w:w="6657" w:type="dxa"/>
            <w:shd w:val="clear" w:color="auto" w:fill="FFFFFF" w:themeFill="background1"/>
          </w:tcPr>
          <w:p w14:paraId="51AAA230" w14:textId="77777777" w:rsidR="00063CB8" w:rsidRDefault="00063CB8" w:rsidP="00496A0C">
            <w:r w:rsidRPr="00F66F85">
              <w:t>Verification of drinking water quality is described</w:t>
            </w:r>
            <w:r>
              <w:t>….</w:t>
            </w:r>
          </w:p>
          <w:p w14:paraId="1A1CE02F" w14:textId="77777777" w:rsidR="00063CB8" w:rsidRDefault="00063CB8" w:rsidP="00496A0C">
            <w:r>
              <w:t xml:space="preserve">In systems where disinfection is used, evidence of continuous operation is very important in providing assurance of microbial quality. Disinfection </w:t>
            </w:r>
            <w:r w:rsidRPr="009C788B">
              <w:rPr>
                <w:b/>
                <w:bCs/>
                <w:highlight w:val="yellow"/>
              </w:rPr>
              <w:t>of water with chlorine can be</w:t>
            </w:r>
            <w:r>
              <w:t xml:space="preserve"> very effective against bacteria and viruses. </w:t>
            </w:r>
            <w:r w:rsidRPr="009C788B">
              <w:rPr>
                <w:b/>
                <w:bCs/>
                <w:highlight w:val="yellow"/>
              </w:rPr>
              <w:t xml:space="preserve">Enteric protozoan oocysts such as those from </w:t>
            </w:r>
            <w:r w:rsidRPr="009C788B">
              <w:rPr>
                <w:b/>
                <w:bCs/>
                <w:i/>
                <w:iCs/>
                <w:highlight w:val="yellow"/>
              </w:rPr>
              <w:t>Cryptosporidium</w:t>
            </w:r>
            <w:r w:rsidRPr="009C788B">
              <w:rPr>
                <w:b/>
                <w:bCs/>
                <w:highlight w:val="yellow"/>
              </w:rPr>
              <w:t xml:space="preserve"> and </w:t>
            </w:r>
            <w:r w:rsidRPr="009C788B">
              <w:rPr>
                <w:b/>
                <w:bCs/>
                <w:i/>
                <w:iCs/>
                <w:highlight w:val="yellow"/>
              </w:rPr>
              <w:t xml:space="preserve">Giardia </w:t>
            </w:r>
            <w:r w:rsidRPr="009C788B">
              <w:rPr>
                <w:b/>
                <w:bCs/>
                <w:highlight w:val="yellow"/>
              </w:rPr>
              <w:t>spp. can be inactivated by UV light. More information is provided in Table 5.6.</w:t>
            </w:r>
            <w:r>
              <w:t xml:space="preserve"> The presence of viruses and protozoa can also be minimised by protecting water supplies from human and livestock waste. </w:t>
            </w:r>
          </w:p>
          <w:p w14:paraId="60D12F42" w14:textId="77777777" w:rsidR="00063CB8" w:rsidRPr="00504E29" w:rsidRDefault="00063CB8" w:rsidP="00496A0C">
            <w:pPr>
              <w:tabs>
                <w:tab w:val="left" w:pos="495"/>
              </w:tabs>
              <w:rPr>
                <w:b/>
                <w:bCs/>
              </w:rPr>
            </w:pPr>
            <w:r>
              <w:t xml:space="preserve">If chlorination is used, the presence of a free chlorine residual in the distribution system provides evidence of initial disinfection and </w:t>
            </w:r>
            <w:r w:rsidRPr="009C788B">
              <w:rPr>
                <w:b/>
                <w:bCs/>
                <w:highlight w:val="yellow"/>
              </w:rPr>
              <w:t>may</w:t>
            </w:r>
            <w:r w:rsidRPr="001A7B8B">
              <w:t xml:space="preserve"> </w:t>
            </w:r>
            <w:r>
              <w:t xml:space="preserve">protect against recontamination from backflow, pipeline breaks, </w:t>
            </w:r>
            <w:r w:rsidRPr="009C788B">
              <w:rPr>
                <w:b/>
                <w:bCs/>
                <w:highlight w:val="yellow"/>
              </w:rPr>
              <w:t>pressure transients</w:t>
            </w:r>
            <w:r>
              <w:t xml:space="preserve"> or other causes. The amount of chlorine required varies with the flow rate, the quality of the raw water and other factors </w:t>
            </w:r>
            <w:r w:rsidRPr="009C788B">
              <w:rPr>
                <w:b/>
                <w:bCs/>
                <w:highlight w:val="yellow"/>
              </w:rPr>
              <w:t>that impact on chlorine demand</w:t>
            </w:r>
            <w:r>
              <w:t xml:space="preserve">. Generally, a free chlorine residual of between 0.2 and 0.5 mg/L is adequate </w:t>
            </w:r>
            <w:r w:rsidRPr="003B461A">
              <w:rPr>
                <w:b/>
                <w:bCs/>
                <w:highlight w:val="yellow"/>
              </w:rPr>
              <w:t>if maintained</w:t>
            </w:r>
            <w:r>
              <w:t xml:space="preserve">. </w:t>
            </w:r>
          </w:p>
        </w:tc>
      </w:tr>
      <w:tr w:rsidR="00063CB8" w:rsidRPr="00D31CA2" w14:paraId="077125CD" w14:textId="77777777" w:rsidTr="296FE172">
        <w:tc>
          <w:tcPr>
            <w:tcW w:w="600" w:type="dxa"/>
            <w:shd w:val="clear" w:color="auto" w:fill="FFFFFF" w:themeFill="background1"/>
          </w:tcPr>
          <w:p w14:paraId="591CE033" w14:textId="77777777" w:rsidR="00063CB8" w:rsidRDefault="00063CB8" w:rsidP="00496A0C">
            <w:r>
              <w:t>8</w:t>
            </w:r>
          </w:p>
        </w:tc>
        <w:tc>
          <w:tcPr>
            <w:tcW w:w="2705" w:type="dxa"/>
            <w:shd w:val="clear" w:color="auto" w:fill="FFFFFF" w:themeFill="background1"/>
          </w:tcPr>
          <w:p w14:paraId="334F11AD" w14:textId="03039852" w:rsidR="00063CB8" w:rsidRDefault="00B63499" w:rsidP="00496A0C">
            <w:r>
              <w:t xml:space="preserve">Visit </w:t>
            </w:r>
            <w:r w:rsidR="00063CB8" w:rsidRPr="00180D58">
              <w:rPr>
                <w:rFonts w:eastAsiaTheme="minorEastAsia" w:cs="Times New Roman"/>
                <w:lang w:eastAsia="en-AU"/>
              </w:rPr>
              <w:t xml:space="preserve">Chapter </w:t>
            </w:r>
            <w:r w:rsidR="00063CB8" w:rsidRPr="00180D58">
              <w:rPr>
                <w:bCs/>
              </w:rPr>
              <w:t xml:space="preserve">8.8 Contaminants in drinking water treatment </w:t>
            </w:r>
            <w:r w:rsidR="00063CB8" w:rsidRPr="00180D58">
              <w:rPr>
                <w:bCs/>
              </w:rPr>
              <w:lastRenderedPageBreak/>
              <w:t>chemicals</w:t>
            </w:r>
            <w:r>
              <w:t xml:space="preserve">, </w:t>
            </w:r>
            <w:hyperlink r:id="rId90" w:anchor="box-8.3" w:history="1">
              <w:r w:rsidR="00063CB8" w:rsidRPr="00180D58">
                <w:rPr>
                  <w:rStyle w:val="Hyperlink"/>
                  <w:rFonts w:eastAsiaTheme="minorEastAsia" w:cs="Times New Roman"/>
                  <w:lang w:eastAsia="en-AU"/>
                </w:rPr>
                <w:t>Box 8.3</w:t>
              </w:r>
              <w:r w:rsidR="00180D58" w:rsidRPr="00180D58">
                <w:rPr>
                  <w:rStyle w:val="Hyperlink"/>
                </w:rPr>
                <w:t xml:space="preserve"> Sample calculation for determining the lead recommended maximum impurity concentration in Alum</w:t>
              </w:r>
            </w:hyperlink>
            <w:r>
              <w:t xml:space="preserve"> of the Guidelines</w:t>
            </w:r>
          </w:p>
          <w:p w14:paraId="7B65F675" w14:textId="77777777" w:rsidR="00063CB8" w:rsidRDefault="00063CB8" w:rsidP="00496A0C">
            <w:r w:rsidRPr="00E97DC7">
              <w:rPr>
                <w:b/>
                <w:bCs/>
              </w:rPr>
              <w:t>(p145 of PDF)</w:t>
            </w:r>
          </w:p>
        </w:tc>
        <w:tc>
          <w:tcPr>
            <w:tcW w:w="6193" w:type="dxa"/>
            <w:shd w:val="clear" w:color="auto" w:fill="FFFFFF" w:themeFill="background1"/>
          </w:tcPr>
          <w:p w14:paraId="11ACD3D4" w14:textId="77777777" w:rsidR="00063CB8" w:rsidRDefault="00063CB8" w:rsidP="00496A0C">
            <w:r w:rsidRPr="00193C8C">
              <w:rPr>
                <w:b/>
                <w:bCs/>
              </w:rPr>
              <w:lastRenderedPageBreak/>
              <w:t>Sample calculation for determining the lead recommended maximum impurity concentration in Alum</w:t>
            </w:r>
            <w:r w:rsidRPr="00193C8C">
              <w:t> </w:t>
            </w:r>
          </w:p>
          <w:p w14:paraId="2E472018" w14:textId="77777777" w:rsidR="00063CB8" w:rsidRDefault="00063CB8" w:rsidP="00496A0C">
            <w:pPr>
              <w:rPr>
                <w:highlight w:val="green"/>
              </w:rPr>
            </w:pPr>
          </w:p>
          <w:p w14:paraId="79A6F568" w14:textId="6AC9264D" w:rsidR="00063CB8" w:rsidRPr="00465470" w:rsidRDefault="00063CB8" w:rsidP="00496A0C">
            <w:pPr>
              <w:tabs>
                <w:tab w:val="left" w:pos="495"/>
              </w:tabs>
              <w:rPr>
                <w:b/>
                <w:bCs/>
              </w:rPr>
            </w:pPr>
            <w:r w:rsidRPr="00465470">
              <w:rPr>
                <w:b/>
                <w:bCs/>
                <w:sz w:val="24"/>
                <w:szCs w:val="22"/>
              </w:rPr>
              <w:t xml:space="preserve">Please refer to </w:t>
            </w:r>
            <w:r w:rsidRPr="00465470">
              <w:rPr>
                <w:b/>
                <w:bCs/>
                <w:sz w:val="24"/>
                <w:szCs w:val="22"/>
                <w:u w:val="single"/>
              </w:rPr>
              <w:t xml:space="preserve">Appendix </w:t>
            </w:r>
            <w:r w:rsidR="00033277" w:rsidRPr="00465470">
              <w:rPr>
                <w:b/>
                <w:bCs/>
                <w:sz w:val="24"/>
                <w:szCs w:val="22"/>
                <w:u w:val="single"/>
              </w:rPr>
              <w:t>F</w:t>
            </w:r>
            <w:r w:rsidR="00033277" w:rsidRPr="00465470">
              <w:rPr>
                <w:b/>
                <w:bCs/>
                <w:sz w:val="24"/>
                <w:szCs w:val="22"/>
              </w:rPr>
              <w:t xml:space="preserve"> for current</w:t>
            </w:r>
            <w:r w:rsidR="00CC07A3" w:rsidRPr="00465470">
              <w:rPr>
                <w:b/>
                <w:bCs/>
                <w:sz w:val="24"/>
                <w:szCs w:val="22"/>
              </w:rPr>
              <w:t xml:space="preserve"> Box 8.3</w:t>
            </w:r>
          </w:p>
        </w:tc>
        <w:tc>
          <w:tcPr>
            <w:tcW w:w="6657" w:type="dxa"/>
            <w:shd w:val="clear" w:color="auto" w:fill="FFFFFF" w:themeFill="background1"/>
          </w:tcPr>
          <w:p w14:paraId="15219BEF" w14:textId="77777777" w:rsidR="00063CB8" w:rsidRDefault="00063CB8" w:rsidP="00496A0C">
            <w:r w:rsidRPr="00193C8C">
              <w:rPr>
                <w:b/>
                <w:bCs/>
              </w:rPr>
              <w:lastRenderedPageBreak/>
              <w:t>Sample calculation for determining the lead recommended maximum impurity concentration in </w:t>
            </w:r>
            <w:r w:rsidRPr="00193C8C">
              <w:rPr>
                <w:b/>
                <w:bCs/>
                <w:u w:val="single"/>
              </w:rPr>
              <w:t>a</w:t>
            </w:r>
            <w:r w:rsidRPr="00193C8C">
              <w:rPr>
                <w:b/>
                <w:bCs/>
              </w:rPr>
              <w:t>lum</w:t>
            </w:r>
            <w:r w:rsidRPr="00193C8C">
              <w:t> </w:t>
            </w:r>
          </w:p>
          <w:p w14:paraId="4567CAC2" w14:textId="77777777" w:rsidR="00063CB8" w:rsidRDefault="00063CB8" w:rsidP="00496A0C">
            <w:pPr>
              <w:rPr>
                <w:highlight w:val="green"/>
              </w:rPr>
            </w:pPr>
          </w:p>
          <w:p w14:paraId="39DA5163" w14:textId="07AB092D" w:rsidR="00063CB8" w:rsidRPr="00465470" w:rsidRDefault="00063CB8" w:rsidP="00496A0C">
            <w:pPr>
              <w:tabs>
                <w:tab w:val="left" w:pos="495"/>
              </w:tabs>
              <w:rPr>
                <w:b/>
                <w:bCs/>
              </w:rPr>
            </w:pPr>
            <w:r w:rsidRPr="00465470">
              <w:rPr>
                <w:b/>
                <w:bCs/>
                <w:sz w:val="24"/>
                <w:szCs w:val="22"/>
              </w:rPr>
              <w:t xml:space="preserve">Please refer to </w:t>
            </w:r>
            <w:r w:rsidRPr="00465470">
              <w:rPr>
                <w:b/>
                <w:bCs/>
                <w:sz w:val="24"/>
                <w:szCs w:val="22"/>
                <w:u w:val="single"/>
              </w:rPr>
              <w:t xml:space="preserve">Appendix </w:t>
            </w:r>
            <w:r w:rsidR="00CC07A3" w:rsidRPr="00465470">
              <w:rPr>
                <w:b/>
                <w:bCs/>
                <w:sz w:val="24"/>
                <w:szCs w:val="22"/>
                <w:u w:val="single"/>
              </w:rPr>
              <w:t>F</w:t>
            </w:r>
            <w:r w:rsidRPr="00465470">
              <w:rPr>
                <w:b/>
                <w:bCs/>
                <w:sz w:val="24"/>
                <w:szCs w:val="22"/>
              </w:rPr>
              <w:t xml:space="preserve"> </w:t>
            </w:r>
            <w:r w:rsidR="00CC07A3" w:rsidRPr="00465470">
              <w:rPr>
                <w:b/>
                <w:bCs/>
                <w:sz w:val="24"/>
                <w:szCs w:val="22"/>
              </w:rPr>
              <w:t>for proposed amendments to Box 8.3</w:t>
            </w:r>
          </w:p>
        </w:tc>
      </w:tr>
      <w:tr w:rsidR="00063CB8" w:rsidRPr="00D31CA2" w14:paraId="7DD58E62" w14:textId="77777777" w:rsidTr="296FE172">
        <w:tc>
          <w:tcPr>
            <w:tcW w:w="600" w:type="dxa"/>
            <w:shd w:val="clear" w:color="auto" w:fill="FFFFFF" w:themeFill="background1"/>
          </w:tcPr>
          <w:p w14:paraId="1AC3CCFE" w14:textId="77777777" w:rsidR="00063CB8" w:rsidRDefault="00063CB8" w:rsidP="00496A0C">
            <w:r>
              <w:lastRenderedPageBreak/>
              <w:t>9</w:t>
            </w:r>
          </w:p>
        </w:tc>
        <w:tc>
          <w:tcPr>
            <w:tcW w:w="2705" w:type="dxa"/>
            <w:shd w:val="clear" w:color="auto" w:fill="FFFFFF" w:themeFill="background1"/>
          </w:tcPr>
          <w:p w14:paraId="4B7353F5" w14:textId="15A90008" w:rsidR="00063CB8" w:rsidRPr="00C44CBB" w:rsidRDefault="00B16A37" w:rsidP="00496A0C">
            <w:pPr>
              <w:rPr>
                <w:szCs w:val="20"/>
              </w:rPr>
            </w:pPr>
            <w:r w:rsidRPr="00C44CBB">
              <w:rPr>
                <w:szCs w:val="20"/>
              </w:rPr>
              <w:t xml:space="preserve">Visit </w:t>
            </w:r>
            <w:r w:rsidRPr="00C44CBB">
              <w:rPr>
                <w:rFonts w:eastAsiaTheme="minorEastAsia" w:cs="Times New Roman"/>
                <w:szCs w:val="20"/>
                <w:lang w:eastAsia="en-AU"/>
              </w:rPr>
              <w:t xml:space="preserve">Chapter </w:t>
            </w:r>
            <w:r w:rsidRPr="00C44CBB">
              <w:rPr>
                <w:bCs/>
                <w:szCs w:val="20"/>
              </w:rPr>
              <w:t xml:space="preserve">8.8 Contaminants in drinking water treatment chemicals, </w:t>
            </w:r>
            <w:hyperlink r:id="rId91" w:anchor="table-8-4" w:history="1">
              <w:r w:rsidRPr="00C44CBB">
                <w:rPr>
                  <w:rStyle w:val="Hyperlink"/>
                  <w:bCs/>
                  <w:szCs w:val="20"/>
                </w:rPr>
                <w:t xml:space="preserve">Table 8.4 </w:t>
              </w:r>
              <w:r w:rsidRPr="00C44CBB">
                <w:rPr>
                  <w:rStyle w:val="Hyperlink"/>
                  <w:szCs w:val="20"/>
                </w:rPr>
                <w:t xml:space="preserve"> </w:t>
              </w:r>
              <w:r w:rsidRPr="00C44CBB">
                <w:rPr>
                  <w:rStyle w:val="Hyperlink"/>
                  <w:bCs/>
                  <w:szCs w:val="20"/>
                </w:rPr>
                <w:t>Recommended maximum impurity concentrations for selected drinking water treatment chemicals</w:t>
              </w:r>
            </w:hyperlink>
            <w:r w:rsidRPr="00C44CBB">
              <w:rPr>
                <w:bCs/>
                <w:szCs w:val="20"/>
              </w:rPr>
              <w:t xml:space="preserve"> of the Guidelines</w:t>
            </w:r>
          </w:p>
          <w:p w14:paraId="2268A929" w14:textId="77777777" w:rsidR="00063CB8" w:rsidRDefault="00063CB8" w:rsidP="00496A0C">
            <w:r w:rsidRPr="00E97DC7">
              <w:rPr>
                <w:b/>
                <w:bCs/>
              </w:rPr>
              <w:t>(p14</w:t>
            </w:r>
            <w:r>
              <w:rPr>
                <w:b/>
                <w:bCs/>
              </w:rPr>
              <w:t>7</w:t>
            </w:r>
            <w:r w:rsidRPr="00E97DC7">
              <w:rPr>
                <w:b/>
                <w:bCs/>
              </w:rPr>
              <w:t xml:space="preserve"> of PDF)</w:t>
            </w:r>
          </w:p>
        </w:tc>
        <w:tc>
          <w:tcPr>
            <w:tcW w:w="6193" w:type="dxa"/>
            <w:shd w:val="clear" w:color="auto" w:fill="FFFFFF" w:themeFill="background1"/>
          </w:tcPr>
          <w:p w14:paraId="242E447E" w14:textId="77777777" w:rsidR="00063CB8" w:rsidRDefault="00063CB8" w:rsidP="00496A0C">
            <w:pPr>
              <w:tabs>
                <w:tab w:val="left" w:pos="450"/>
              </w:tabs>
              <w:rPr>
                <w:b/>
                <w:bCs/>
              </w:rPr>
            </w:pPr>
            <w:r w:rsidRPr="00DE71A0">
              <w:rPr>
                <w:b/>
                <w:bCs/>
              </w:rPr>
              <w:t>Recommended maximum impurity concentrations for selected drinking water treatment chemicals</w:t>
            </w:r>
          </w:p>
          <w:p w14:paraId="1E064AE6" w14:textId="6A2E70EB" w:rsidR="00063CB8" w:rsidRPr="00967ED0" w:rsidRDefault="00063CB8" w:rsidP="00496A0C">
            <w:pPr>
              <w:tabs>
                <w:tab w:val="left" w:pos="495"/>
              </w:tabs>
              <w:rPr>
                <w:b/>
                <w:bCs/>
              </w:rPr>
            </w:pPr>
            <w:r w:rsidRPr="00967ED0">
              <w:rPr>
                <w:b/>
                <w:bCs/>
                <w:sz w:val="24"/>
                <w:szCs w:val="22"/>
              </w:rPr>
              <w:t>Please refer to</w:t>
            </w:r>
            <w:r w:rsidR="00CC07A3" w:rsidRPr="00967ED0">
              <w:rPr>
                <w:b/>
                <w:bCs/>
                <w:sz w:val="24"/>
                <w:szCs w:val="22"/>
              </w:rPr>
              <w:t xml:space="preserve"> </w:t>
            </w:r>
            <w:r w:rsidRPr="00967ED0">
              <w:rPr>
                <w:b/>
                <w:bCs/>
                <w:sz w:val="24"/>
                <w:szCs w:val="22"/>
                <w:u w:val="single"/>
              </w:rPr>
              <w:t xml:space="preserve">Appendix </w:t>
            </w:r>
            <w:r w:rsidR="00CC07A3" w:rsidRPr="00967ED0">
              <w:rPr>
                <w:b/>
                <w:bCs/>
                <w:sz w:val="24"/>
                <w:szCs w:val="22"/>
                <w:u w:val="single"/>
              </w:rPr>
              <w:t>G</w:t>
            </w:r>
            <w:r w:rsidR="00CC07A3" w:rsidRPr="00967ED0">
              <w:rPr>
                <w:b/>
                <w:bCs/>
                <w:sz w:val="24"/>
                <w:szCs w:val="22"/>
              </w:rPr>
              <w:t xml:space="preserve"> for current Table 8.4</w:t>
            </w:r>
            <w:r w:rsidRPr="00967ED0">
              <w:rPr>
                <w:b/>
                <w:bCs/>
                <w:sz w:val="24"/>
                <w:szCs w:val="22"/>
              </w:rPr>
              <w:t xml:space="preserve"> </w:t>
            </w:r>
          </w:p>
        </w:tc>
        <w:tc>
          <w:tcPr>
            <w:tcW w:w="6657" w:type="dxa"/>
            <w:shd w:val="clear" w:color="auto" w:fill="FFFFFF" w:themeFill="background1"/>
          </w:tcPr>
          <w:p w14:paraId="72742B13" w14:textId="77777777" w:rsidR="00063CB8" w:rsidRDefault="00063CB8" w:rsidP="00496A0C">
            <w:pPr>
              <w:tabs>
                <w:tab w:val="left" w:pos="450"/>
              </w:tabs>
              <w:rPr>
                <w:b/>
                <w:bCs/>
              </w:rPr>
            </w:pPr>
            <w:r w:rsidRPr="00DE71A0">
              <w:rPr>
                <w:b/>
                <w:bCs/>
              </w:rPr>
              <w:t>Recommended maximum impurity concentrations for selected drinking water treatment chemicals</w:t>
            </w:r>
          </w:p>
          <w:p w14:paraId="6DA569B7" w14:textId="786932F8" w:rsidR="00063CB8" w:rsidRPr="00967ED0" w:rsidRDefault="00063CB8" w:rsidP="00496A0C">
            <w:pPr>
              <w:tabs>
                <w:tab w:val="left" w:pos="495"/>
              </w:tabs>
              <w:rPr>
                <w:b/>
                <w:bCs/>
              </w:rPr>
            </w:pPr>
            <w:r w:rsidRPr="00967ED0">
              <w:rPr>
                <w:b/>
                <w:bCs/>
                <w:sz w:val="24"/>
                <w:szCs w:val="22"/>
              </w:rPr>
              <w:t xml:space="preserve">Please refer to </w:t>
            </w:r>
            <w:r w:rsidRPr="00967ED0">
              <w:rPr>
                <w:b/>
                <w:bCs/>
                <w:sz w:val="24"/>
                <w:szCs w:val="22"/>
                <w:u w:val="single"/>
              </w:rPr>
              <w:t xml:space="preserve">Appendix </w:t>
            </w:r>
            <w:r w:rsidR="00CC07A3" w:rsidRPr="00967ED0">
              <w:rPr>
                <w:b/>
                <w:bCs/>
                <w:sz w:val="24"/>
                <w:szCs w:val="22"/>
                <w:u w:val="single"/>
              </w:rPr>
              <w:t>G</w:t>
            </w:r>
            <w:r w:rsidR="00CC07A3" w:rsidRPr="00967ED0">
              <w:rPr>
                <w:b/>
                <w:bCs/>
                <w:sz w:val="24"/>
                <w:szCs w:val="22"/>
              </w:rPr>
              <w:t xml:space="preserve"> for proposed amendments to Table 8.4</w:t>
            </w:r>
          </w:p>
        </w:tc>
      </w:tr>
      <w:tr w:rsidR="00063CB8" w:rsidRPr="00D31CA2" w14:paraId="564C0C9C" w14:textId="77777777" w:rsidTr="296FE172">
        <w:tc>
          <w:tcPr>
            <w:tcW w:w="600" w:type="dxa"/>
            <w:shd w:val="clear" w:color="auto" w:fill="FFFFFF" w:themeFill="background1"/>
          </w:tcPr>
          <w:p w14:paraId="04C43E04" w14:textId="77777777" w:rsidR="00063CB8" w:rsidRDefault="00063CB8" w:rsidP="00496A0C">
            <w:r>
              <w:t>10</w:t>
            </w:r>
          </w:p>
        </w:tc>
        <w:tc>
          <w:tcPr>
            <w:tcW w:w="2705" w:type="dxa"/>
            <w:shd w:val="clear" w:color="auto" w:fill="FFFFFF" w:themeFill="background1"/>
          </w:tcPr>
          <w:p w14:paraId="49924CDC" w14:textId="7D2F30DB" w:rsidR="00063CB8" w:rsidRPr="005E45A0" w:rsidRDefault="00C44CBB" w:rsidP="00496A0C">
            <w:pPr>
              <w:rPr>
                <w:b/>
                <w:bCs/>
              </w:rPr>
            </w:pPr>
            <w:r>
              <w:t xml:space="preserve">Visit </w:t>
            </w:r>
            <w:hyperlink r:id="rId92" w:history="1">
              <w:r w:rsidR="00063CB8" w:rsidRPr="00A123C0">
                <w:rPr>
                  <w:rStyle w:val="Hyperlink"/>
                  <w:rFonts w:eastAsiaTheme="minorEastAsia" w:cs="Times New Roman"/>
                  <w:lang w:eastAsia="en-AU"/>
                </w:rPr>
                <w:t>Chapter</w:t>
              </w:r>
              <w:r>
                <w:rPr>
                  <w:rStyle w:val="Hyperlink"/>
                  <w:rFonts w:eastAsiaTheme="minorEastAsia" w:cs="Times New Roman"/>
                  <w:lang w:eastAsia="en-AU"/>
                </w:rPr>
                <w:t xml:space="preserve"> </w:t>
              </w:r>
              <w:r w:rsidR="00063CB8" w:rsidRPr="005E45A0">
                <w:rPr>
                  <w:rStyle w:val="Hyperlink"/>
                  <w:bCs/>
                </w:rPr>
                <w:t>9.5.2 Drinking water quality monitoring</w:t>
              </w:r>
            </w:hyperlink>
            <w:r>
              <w:t xml:space="preserve"> of the Guidelines</w:t>
            </w:r>
          </w:p>
          <w:p w14:paraId="0C9B5D94" w14:textId="77777777" w:rsidR="00063CB8" w:rsidRDefault="00063CB8" w:rsidP="00496A0C">
            <w:r w:rsidRPr="0042454D">
              <w:rPr>
                <w:b/>
                <w:bCs/>
              </w:rPr>
              <w:t>(p</w:t>
            </w:r>
            <w:r>
              <w:rPr>
                <w:b/>
                <w:bCs/>
              </w:rPr>
              <w:t>173</w:t>
            </w:r>
            <w:r w:rsidRPr="0042454D">
              <w:rPr>
                <w:b/>
                <w:bCs/>
              </w:rPr>
              <w:t xml:space="preserve"> of PDF)</w:t>
            </w:r>
          </w:p>
        </w:tc>
        <w:tc>
          <w:tcPr>
            <w:tcW w:w="6193" w:type="dxa"/>
            <w:shd w:val="clear" w:color="auto" w:fill="FFFFFF" w:themeFill="background1"/>
          </w:tcPr>
          <w:p w14:paraId="3F61BF72" w14:textId="77777777" w:rsidR="00063CB8" w:rsidRPr="00DE71A0" w:rsidRDefault="00063CB8" w:rsidP="00496A0C">
            <w:pPr>
              <w:tabs>
                <w:tab w:val="left" w:pos="450"/>
              </w:tabs>
              <w:rPr>
                <w:b/>
                <w:bCs/>
              </w:rPr>
            </w:pPr>
            <w:r w:rsidRPr="004E29FB">
              <w:t>Drinking water quality monitoring is used to provide assurance that the quality of drinking water in the distribution system, as supplied to the consumer, is meeting guideline values, agreed levels of service, and/or any regulatory requirements. It can provide an additional means of detecting any unrecognised problems that may be occurring upstream or within the distribution system, and can trigger the necessary corrective actions.</w:t>
            </w:r>
          </w:p>
        </w:tc>
        <w:tc>
          <w:tcPr>
            <w:tcW w:w="6657" w:type="dxa"/>
            <w:shd w:val="clear" w:color="auto" w:fill="FFFFFF" w:themeFill="background1"/>
          </w:tcPr>
          <w:p w14:paraId="23FA5999" w14:textId="1C1F99EF" w:rsidR="00063CB8" w:rsidRPr="00DE71A0" w:rsidRDefault="00063CB8" w:rsidP="00496A0C">
            <w:pPr>
              <w:tabs>
                <w:tab w:val="left" w:pos="450"/>
              </w:tabs>
              <w:rPr>
                <w:b/>
                <w:bCs/>
              </w:rPr>
            </w:pPr>
            <w:r w:rsidRPr="004E29FB">
              <w:t>Drinking water quality monitoring is used to provide assurance that the quality of drinking water in the distribution system, as supplied to the consumer, is meeting guideline values, </w:t>
            </w:r>
            <w:r w:rsidRPr="00602CB8">
              <w:rPr>
                <w:b/>
                <w:bCs/>
                <w:highlight w:val="yellow"/>
              </w:rPr>
              <w:t>microbial health-based targets</w:t>
            </w:r>
            <w:r w:rsidRPr="00602CB8">
              <w:t>, </w:t>
            </w:r>
            <w:r w:rsidRPr="004E29FB">
              <w:t>agreed levels of service, and/or any regulatory requirements. It can provi</w:t>
            </w:r>
            <w:r>
              <w:t>de</w:t>
            </w:r>
            <w:r w:rsidRPr="004E29FB">
              <w:t xml:space="preserve"> an additional means of detecting any unrecognised problems that may be occurring upstream or within the distribution system, and can trigger the necessary corrective actions. </w:t>
            </w:r>
          </w:p>
        </w:tc>
      </w:tr>
      <w:tr w:rsidR="00063CB8" w:rsidRPr="00D31CA2" w14:paraId="7EF00147" w14:textId="77777777" w:rsidTr="296FE172">
        <w:tc>
          <w:tcPr>
            <w:tcW w:w="600" w:type="dxa"/>
            <w:shd w:val="clear" w:color="auto" w:fill="FFFFFF" w:themeFill="background1"/>
          </w:tcPr>
          <w:p w14:paraId="3E8CA832" w14:textId="77777777" w:rsidR="00063CB8" w:rsidRDefault="00063CB8" w:rsidP="00496A0C">
            <w:r>
              <w:lastRenderedPageBreak/>
              <w:t>11</w:t>
            </w:r>
          </w:p>
        </w:tc>
        <w:tc>
          <w:tcPr>
            <w:tcW w:w="2705" w:type="dxa"/>
            <w:shd w:val="clear" w:color="auto" w:fill="FFFFFF" w:themeFill="background1"/>
          </w:tcPr>
          <w:p w14:paraId="40FC0EED" w14:textId="2647B442" w:rsidR="00063CB8" w:rsidRDefault="00C44CBB" w:rsidP="00496A0C">
            <w:r>
              <w:t xml:space="preserve">Visit </w:t>
            </w:r>
            <w:hyperlink r:id="rId93" w:history="1">
              <w:r w:rsidR="00063CB8" w:rsidRPr="007D79A9">
                <w:rPr>
                  <w:rStyle w:val="Hyperlink"/>
                  <w:rFonts w:eastAsiaTheme="minorEastAsia" w:cs="Times New Roman"/>
                  <w:lang w:eastAsia="en-AU"/>
                </w:rPr>
                <w:t xml:space="preserve">Chapter </w:t>
              </w:r>
              <w:r w:rsidR="00063CB8" w:rsidRPr="00F610C9">
                <w:rPr>
                  <w:rStyle w:val="Hyperlink"/>
                  <w:bCs/>
                </w:rPr>
                <w:t>10.2.1 Short-term evaluation of operational monitoring</w:t>
              </w:r>
            </w:hyperlink>
            <w:r>
              <w:t xml:space="preserve"> of the Guidelines</w:t>
            </w:r>
          </w:p>
          <w:p w14:paraId="20D57404" w14:textId="77777777" w:rsidR="00063CB8" w:rsidRDefault="00063CB8" w:rsidP="00496A0C">
            <w:pPr>
              <w:rPr>
                <w:b/>
                <w:bCs/>
              </w:rPr>
            </w:pPr>
            <w:r w:rsidRPr="0042454D">
              <w:rPr>
                <w:b/>
                <w:bCs/>
              </w:rPr>
              <w:t>(p</w:t>
            </w:r>
            <w:r>
              <w:rPr>
                <w:b/>
                <w:bCs/>
              </w:rPr>
              <w:t>202</w:t>
            </w:r>
            <w:r w:rsidRPr="0042454D">
              <w:rPr>
                <w:b/>
                <w:bCs/>
              </w:rPr>
              <w:t xml:space="preserve"> of PDF)</w:t>
            </w:r>
          </w:p>
          <w:p w14:paraId="37D06FBB" w14:textId="77777777" w:rsidR="00063CB8" w:rsidRPr="00F610C9" w:rsidRDefault="00063CB8" w:rsidP="00496A0C">
            <w:pPr>
              <w:rPr>
                <w:b/>
                <w:bCs/>
              </w:rPr>
            </w:pPr>
          </w:p>
          <w:p w14:paraId="525B2E34" w14:textId="77777777" w:rsidR="00063CB8" w:rsidRDefault="00063CB8" w:rsidP="00496A0C"/>
        </w:tc>
        <w:tc>
          <w:tcPr>
            <w:tcW w:w="6193" w:type="dxa"/>
            <w:shd w:val="clear" w:color="auto" w:fill="FFFFFF" w:themeFill="background1"/>
          </w:tcPr>
          <w:p w14:paraId="0F084F7E" w14:textId="5C0903FA" w:rsidR="00063CB8" w:rsidRDefault="00063CB8" w:rsidP="00496A0C">
            <w:r>
              <w:t>Operational monitoring is carried out throughout the water system, including source water and catchment, treatment processes, and the distribution system</w:t>
            </w:r>
            <w:r w:rsidR="006C1686">
              <w:t xml:space="preserve"> </w:t>
            </w:r>
            <w:r w:rsidR="006C1686" w:rsidRPr="005452AC">
              <w:rPr>
                <w:b/>
                <w:bCs/>
                <w:szCs w:val="20"/>
              </w:rPr>
              <w:t>[</w:t>
            </w:r>
            <w:r w:rsidR="006C1686" w:rsidRPr="005452AC">
              <w:rPr>
                <w:b/>
                <w:bCs/>
                <w:i/>
                <w:iCs/>
                <w:szCs w:val="20"/>
              </w:rPr>
              <w:t>unchanged text omitted</w:t>
            </w:r>
            <w:r w:rsidR="006C1686" w:rsidRPr="005452AC">
              <w:rPr>
                <w:b/>
                <w:bCs/>
                <w:szCs w:val="20"/>
              </w:rPr>
              <w:t>]</w:t>
            </w:r>
          </w:p>
          <w:p w14:paraId="4CDE5D01" w14:textId="77777777" w:rsidR="00063CB8" w:rsidRDefault="00063CB8" w:rsidP="00496A0C">
            <w:r>
              <w:t>When target criteria and/or critical limits (for critical control points) have not been met, operational staff need to remain aware that the water supply system may not be functioning effectively, and assess the immediate or future risk of supplying unacceptable and possibly unsafe water to consumers.</w:t>
            </w:r>
          </w:p>
          <w:p w14:paraId="09A2CD1A" w14:textId="77777777" w:rsidR="00063CB8" w:rsidRPr="00DE71A0" w:rsidRDefault="00063CB8" w:rsidP="00496A0C">
            <w:pPr>
              <w:tabs>
                <w:tab w:val="left" w:pos="450"/>
              </w:tabs>
              <w:rPr>
                <w:b/>
                <w:bCs/>
              </w:rPr>
            </w:pPr>
            <w:r>
              <w:t>Box 10.1 sets out priorities for attention when operational characteristics are found to deviate from established operational criteria.</w:t>
            </w:r>
          </w:p>
        </w:tc>
        <w:tc>
          <w:tcPr>
            <w:tcW w:w="6657" w:type="dxa"/>
            <w:shd w:val="clear" w:color="auto" w:fill="FFFFFF" w:themeFill="background1"/>
          </w:tcPr>
          <w:p w14:paraId="45A31AD6" w14:textId="1F8005F9" w:rsidR="00063CB8" w:rsidRDefault="00063CB8" w:rsidP="00496A0C">
            <w:r>
              <w:t>Operational monitoring is carried out throughout the water system, including source water and catchment, treatment processes, and the distribution system</w:t>
            </w:r>
            <w:r w:rsidR="006C1686">
              <w:t xml:space="preserve"> </w:t>
            </w:r>
            <w:r w:rsidR="006C1686" w:rsidRPr="005452AC">
              <w:rPr>
                <w:b/>
                <w:bCs/>
                <w:szCs w:val="20"/>
              </w:rPr>
              <w:t>[</w:t>
            </w:r>
            <w:r w:rsidR="006C1686" w:rsidRPr="005452AC">
              <w:rPr>
                <w:b/>
                <w:bCs/>
                <w:i/>
                <w:iCs/>
                <w:szCs w:val="20"/>
              </w:rPr>
              <w:t>unchanged text omitted</w:t>
            </w:r>
            <w:r w:rsidR="006C1686" w:rsidRPr="005452AC">
              <w:rPr>
                <w:b/>
                <w:bCs/>
                <w:szCs w:val="20"/>
              </w:rPr>
              <w:t>]</w:t>
            </w:r>
          </w:p>
          <w:p w14:paraId="1D496D05" w14:textId="4EB14C91" w:rsidR="00063CB8" w:rsidRDefault="00063CB8" w:rsidP="00496A0C">
            <w:r>
              <w:t xml:space="preserve">When target criteria and/or critical limits (for critical control points) have not been met, operational staff need to remain aware that the water supply system may not be functioning effectively, and assess the immediate or future risk of supplying unacceptable and possibly unsafe water to consumers. </w:t>
            </w:r>
          </w:p>
          <w:p w14:paraId="24E81429" w14:textId="780664A2" w:rsidR="00063CB8" w:rsidRPr="00602CB8" w:rsidRDefault="00063CB8" w:rsidP="00496A0C">
            <w:pPr>
              <w:rPr>
                <w:b/>
                <w:bCs/>
              </w:rPr>
            </w:pPr>
            <w:r w:rsidRPr="00602CB8">
              <w:rPr>
                <w:b/>
                <w:bCs/>
                <w:highlight w:val="yellow"/>
              </w:rPr>
              <w:t xml:space="preserve">The evaluation should include relevant operational data to determine </w:t>
            </w:r>
            <w:r w:rsidR="009D5F3E">
              <w:rPr>
                <w:b/>
                <w:bCs/>
                <w:highlight w:val="yellow"/>
              </w:rPr>
              <w:t>whether</w:t>
            </w:r>
            <w:r w:rsidR="00886BD9">
              <w:rPr>
                <w:b/>
                <w:bCs/>
                <w:highlight w:val="yellow"/>
              </w:rPr>
              <w:t xml:space="preserve"> corrective actions are r</w:t>
            </w:r>
            <w:r w:rsidRPr="00602CB8">
              <w:rPr>
                <w:b/>
                <w:bCs/>
                <w:highlight w:val="yellow"/>
              </w:rPr>
              <w:t xml:space="preserve">equired to </w:t>
            </w:r>
            <w:r w:rsidR="00886BD9">
              <w:rPr>
                <w:b/>
                <w:bCs/>
                <w:highlight w:val="yellow"/>
              </w:rPr>
              <w:t>restore effective treatment performance</w:t>
            </w:r>
            <w:r w:rsidRPr="00602CB8">
              <w:rPr>
                <w:b/>
                <w:bCs/>
                <w:highlight w:val="yellow"/>
              </w:rPr>
              <w:t xml:space="preserve"> (See Chapter 5).</w:t>
            </w:r>
            <w:r w:rsidRPr="00602CB8">
              <w:rPr>
                <w:b/>
                <w:bCs/>
              </w:rPr>
              <w:t xml:space="preserve"> </w:t>
            </w:r>
          </w:p>
          <w:p w14:paraId="765A3D56" w14:textId="77777777" w:rsidR="00063CB8" w:rsidRPr="00DE71A0" w:rsidRDefault="00063CB8" w:rsidP="00496A0C">
            <w:pPr>
              <w:tabs>
                <w:tab w:val="left" w:pos="450"/>
              </w:tabs>
              <w:rPr>
                <w:b/>
                <w:bCs/>
              </w:rPr>
            </w:pPr>
            <w:r>
              <w:t>Box 10.1 sets out priorities for attention when operational characteristics are found to deviate from established operational criteria.</w:t>
            </w:r>
          </w:p>
        </w:tc>
      </w:tr>
      <w:tr w:rsidR="00063CB8" w:rsidRPr="00D31CA2" w14:paraId="38FD120B" w14:textId="77777777" w:rsidTr="296FE172">
        <w:tc>
          <w:tcPr>
            <w:tcW w:w="600" w:type="dxa"/>
            <w:shd w:val="clear" w:color="auto" w:fill="FFFFFF" w:themeFill="background1"/>
          </w:tcPr>
          <w:p w14:paraId="586DF681" w14:textId="77777777" w:rsidR="00063CB8" w:rsidRDefault="00063CB8" w:rsidP="00496A0C">
            <w:r>
              <w:t>12</w:t>
            </w:r>
          </w:p>
        </w:tc>
        <w:tc>
          <w:tcPr>
            <w:tcW w:w="2705" w:type="dxa"/>
            <w:shd w:val="clear" w:color="auto" w:fill="FFFFFF" w:themeFill="background1"/>
          </w:tcPr>
          <w:p w14:paraId="67D20615" w14:textId="104A0396" w:rsidR="00063CB8" w:rsidRDefault="00C44CBB" w:rsidP="00496A0C">
            <w:r>
              <w:t xml:space="preserve">Visit </w:t>
            </w:r>
            <w:r w:rsidR="00063CB8" w:rsidRPr="00C44CBB">
              <w:rPr>
                <w:rFonts w:eastAsiaTheme="minorEastAsia" w:cs="Times New Roman"/>
                <w:lang w:eastAsia="en-AU"/>
              </w:rPr>
              <w:t>Cha</w:t>
            </w:r>
            <w:r w:rsidR="00063CB8" w:rsidRPr="00C44CBB">
              <w:t xml:space="preserve">pter </w:t>
            </w:r>
            <w:r w:rsidR="00063CB8" w:rsidRPr="00C44CBB">
              <w:rPr>
                <w:bCs/>
              </w:rPr>
              <w:t>10.3.7 Summary of guideline values for microbial, chemical and physical characteristics</w:t>
            </w:r>
            <w:r>
              <w:t xml:space="preserve">, </w:t>
            </w:r>
            <w:hyperlink r:id="rId94" w:anchor="table-10-6" w:history="1">
              <w:r w:rsidR="00063CB8" w:rsidRPr="00F433BF">
                <w:rPr>
                  <w:rStyle w:val="Hyperlink"/>
                  <w:rFonts w:eastAsiaTheme="minorEastAsia" w:cs="Times New Roman"/>
                  <w:lang w:eastAsia="en-AU"/>
                </w:rPr>
                <w:t>Table 10.6</w:t>
              </w:r>
              <w:r w:rsidR="00F433BF" w:rsidRPr="00F433BF">
                <w:rPr>
                  <w:rStyle w:val="Hyperlink"/>
                  <w:rFonts w:eastAsiaTheme="minorEastAsia" w:cs="Times New Roman"/>
                  <w:lang w:eastAsia="en-AU"/>
                </w:rPr>
                <w:t xml:space="preserve"> Guideline values for physical and chemical characteristics</w:t>
              </w:r>
            </w:hyperlink>
            <w:r w:rsidR="00F433BF">
              <w:rPr>
                <w:rFonts w:eastAsiaTheme="minorEastAsia" w:cs="Times New Roman"/>
                <w:lang w:eastAsia="en-AU"/>
              </w:rPr>
              <w:t xml:space="preserve"> </w:t>
            </w:r>
            <w:r w:rsidR="00F433BF">
              <w:t>of the Guidelines</w:t>
            </w:r>
          </w:p>
          <w:p w14:paraId="7F40406C" w14:textId="77777777" w:rsidR="00063CB8" w:rsidRDefault="00063CB8" w:rsidP="00496A0C">
            <w:r>
              <w:t>(</w:t>
            </w:r>
            <w:r w:rsidRPr="002770C3">
              <w:rPr>
                <w:b/>
                <w:bCs/>
              </w:rPr>
              <w:t>p210-225 in PDF)</w:t>
            </w:r>
          </w:p>
        </w:tc>
        <w:tc>
          <w:tcPr>
            <w:tcW w:w="6193" w:type="dxa"/>
            <w:shd w:val="clear" w:color="auto" w:fill="FFFFFF" w:themeFill="background1"/>
          </w:tcPr>
          <w:p w14:paraId="5EF4658B" w14:textId="77777777" w:rsidR="00063CB8" w:rsidRDefault="00063CB8" w:rsidP="00496A0C">
            <w:pPr>
              <w:rPr>
                <w:b/>
                <w:bCs/>
              </w:rPr>
            </w:pPr>
            <w:r w:rsidRPr="003E3A1B">
              <w:rPr>
                <w:b/>
                <w:bCs/>
              </w:rPr>
              <w:t>Table 10.6 Guideline values for physical and chemical characteristics</w:t>
            </w:r>
          </w:p>
          <w:p w14:paraId="306C71DB" w14:textId="044DFBEC" w:rsidR="00063CB8" w:rsidRPr="00A32A81" w:rsidRDefault="008B5637" w:rsidP="00496A0C">
            <w:pPr>
              <w:tabs>
                <w:tab w:val="left" w:pos="450"/>
              </w:tabs>
              <w:rPr>
                <w:i/>
                <w:iCs/>
              </w:rPr>
            </w:pPr>
            <w:r w:rsidRPr="00A32A81">
              <w:rPr>
                <w:i/>
                <w:iCs/>
              </w:rPr>
              <w:t>[</w:t>
            </w:r>
            <w:r w:rsidR="004A62B7" w:rsidRPr="00A32A81">
              <w:rPr>
                <w:i/>
                <w:iCs/>
              </w:rPr>
              <w:t xml:space="preserve">Third </w:t>
            </w:r>
            <w:r w:rsidRPr="00A32A81">
              <w:rPr>
                <w:i/>
                <w:iCs/>
              </w:rPr>
              <w:t>column, 46</w:t>
            </w:r>
            <w:r w:rsidRPr="00A32A81">
              <w:rPr>
                <w:i/>
                <w:iCs/>
                <w:vertAlign w:val="superscript"/>
              </w:rPr>
              <w:t>th</w:t>
            </w:r>
            <w:r w:rsidRPr="00A32A81">
              <w:rPr>
                <w:i/>
                <w:iCs/>
              </w:rPr>
              <w:t xml:space="preserve"> row]</w:t>
            </w:r>
          </w:p>
          <w:p w14:paraId="2117E73C" w14:textId="67A1A4F0" w:rsidR="008B5637" w:rsidRDefault="004A62B7" w:rsidP="00496A0C">
            <w:pPr>
              <w:tabs>
                <w:tab w:val="left" w:pos="450"/>
              </w:tabs>
            </w:pPr>
            <w:r w:rsidRPr="00A32A81">
              <w:t>0.6</w:t>
            </w:r>
          </w:p>
          <w:p w14:paraId="6BD35126" w14:textId="7E47E450" w:rsidR="00A32A81" w:rsidRPr="00A32A81" w:rsidRDefault="00E55182" w:rsidP="00496A0C">
            <w:pPr>
              <w:tabs>
                <w:tab w:val="left" w:pos="450"/>
              </w:tabs>
              <w:rPr>
                <w:i/>
                <w:iCs/>
              </w:rPr>
            </w:pPr>
            <w:r>
              <w:rPr>
                <w:i/>
                <w:iCs/>
              </w:rPr>
              <w:t>[</w:t>
            </w:r>
            <w:r w:rsidR="00A32A81" w:rsidRPr="00A32A81">
              <w:rPr>
                <w:i/>
                <w:iCs/>
              </w:rPr>
              <w:t>Aesthetic</w:t>
            </w:r>
            <w:r>
              <w:rPr>
                <w:i/>
                <w:iCs/>
              </w:rPr>
              <w:t>-based</w:t>
            </w:r>
            <w:r w:rsidR="00A32A81" w:rsidRPr="00A32A81">
              <w:rPr>
                <w:i/>
                <w:iCs/>
              </w:rPr>
              <w:t xml:space="preserve"> guideline</w:t>
            </w:r>
            <w:r>
              <w:rPr>
                <w:i/>
                <w:iCs/>
              </w:rPr>
              <w:t xml:space="preserve"> </w:t>
            </w:r>
            <w:r w:rsidR="00A32A81" w:rsidRPr="00A32A81">
              <w:rPr>
                <w:i/>
                <w:iCs/>
              </w:rPr>
              <w:t>value for Chlorine of 0.6 mg/L</w:t>
            </w:r>
            <w:r>
              <w:rPr>
                <w:i/>
                <w:iCs/>
              </w:rPr>
              <w:t>]</w:t>
            </w:r>
          </w:p>
          <w:p w14:paraId="7F7BE411" w14:textId="77777777" w:rsidR="00E55182" w:rsidRDefault="00E55182" w:rsidP="00496A0C">
            <w:pPr>
              <w:tabs>
                <w:tab w:val="left" w:pos="450"/>
              </w:tabs>
              <w:rPr>
                <w:i/>
                <w:iCs/>
              </w:rPr>
            </w:pPr>
          </w:p>
          <w:p w14:paraId="1F78E3CA" w14:textId="270ED7DC" w:rsidR="008B5637" w:rsidRPr="00A32A81" w:rsidRDefault="008F23E0" w:rsidP="00496A0C">
            <w:pPr>
              <w:tabs>
                <w:tab w:val="left" w:pos="450"/>
              </w:tabs>
              <w:rPr>
                <w:i/>
                <w:iCs/>
              </w:rPr>
            </w:pPr>
            <w:r w:rsidRPr="00A32A81">
              <w:rPr>
                <w:i/>
                <w:iCs/>
              </w:rPr>
              <w:t>[</w:t>
            </w:r>
            <w:r w:rsidR="004A62B7" w:rsidRPr="00A32A81">
              <w:rPr>
                <w:i/>
                <w:iCs/>
              </w:rPr>
              <w:t xml:space="preserve">Second </w:t>
            </w:r>
            <w:r w:rsidRPr="00A32A81">
              <w:rPr>
                <w:i/>
                <w:iCs/>
              </w:rPr>
              <w:t>column, 80</w:t>
            </w:r>
            <w:r w:rsidRPr="00A32A81">
              <w:rPr>
                <w:i/>
                <w:iCs/>
                <w:vertAlign w:val="superscript"/>
              </w:rPr>
              <w:t>th</w:t>
            </w:r>
            <w:r w:rsidRPr="00A32A81">
              <w:rPr>
                <w:i/>
                <w:iCs/>
              </w:rPr>
              <w:t xml:space="preserve"> row]</w:t>
            </w:r>
          </w:p>
          <w:p w14:paraId="073405D6" w14:textId="77777777" w:rsidR="004A62B7" w:rsidRDefault="00A32A81" w:rsidP="00496A0C">
            <w:pPr>
              <w:tabs>
                <w:tab w:val="left" w:pos="450"/>
              </w:tabs>
            </w:pPr>
            <w:r w:rsidRPr="00A32A81">
              <w:t>0.005</w:t>
            </w:r>
          </w:p>
          <w:p w14:paraId="2EC15438" w14:textId="6EBB9BA0" w:rsidR="00A32A81" w:rsidRPr="00E55182" w:rsidRDefault="00E55182" w:rsidP="00496A0C">
            <w:pPr>
              <w:tabs>
                <w:tab w:val="left" w:pos="450"/>
              </w:tabs>
              <w:rPr>
                <w:i/>
                <w:iCs/>
              </w:rPr>
            </w:pPr>
            <w:r>
              <w:rPr>
                <w:i/>
                <w:iCs/>
              </w:rPr>
              <w:t>[</w:t>
            </w:r>
            <w:r w:rsidR="00A32A81" w:rsidRPr="00E55182">
              <w:rPr>
                <w:i/>
                <w:iCs/>
              </w:rPr>
              <w:t xml:space="preserve">Health-based guideline </w:t>
            </w:r>
            <w:r w:rsidRPr="00E55182">
              <w:rPr>
                <w:i/>
                <w:iCs/>
              </w:rPr>
              <w:t>value for Diclofop-methyl of 0.005 mg/L</w:t>
            </w:r>
            <w:r>
              <w:rPr>
                <w:i/>
                <w:iCs/>
              </w:rPr>
              <w:t>]</w:t>
            </w:r>
          </w:p>
        </w:tc>
        <w:tc>
          <w:tcPr>
            <w:tcW w:w="6657" w:type="dxa"/>
            <w:shd w:val="clear" w:color="auto" w:fill="FFFFFF" w:themeFill="background1"/>
          </w:tcPr>
          <w:p w14:paraId="49C8A842" w14:textId="77777777" w:rsidR="00063CB8" w:rsidRDefault="00063CB8" w:rsidP="00496A0C">
            <w:pPr>
              <w:rPr>
                <w:b/>
                <w:bCs/>
              </w:rPr>
            </w:pPr>
            <w:r w:rsidRPr="003E3A1B">
              <w:rPr>
                <w:b/>
                <w:bCs/>
              </w:rPr>
              <w:t>Table 10.6 Guideline values for physical and chemical characteristics</w:t>
            </w:r>
          </w:p>
          <w:p w14:paraId="6373250A" w14:textId="77777777" w:rsidR="00E55182" w:rsidRPr="00A32A81" w:rsidRDefault="00E55182" w:rsidP="00E55182">
            <w:pPr>
              <w:tabs>
                <w:tab w:val="left" w:pos="450"/>
              </w:tabs>
              <w:rPr>
                <w:i/>
                <w:iCs/>
              </w:rPr>
            </w:pPr>
            <w:r w:rsidRPr="00A32A81">
              <w:rPr>
                <w:i/>
                <w:iCs/>
              </w:rPr>
              <w:t>[Third column, 46</w:t>
            </w:r>
            <w:r w:rsidRPr="00A32A81">
              <w:rPr>
                <w:i/>
                <w:iCs/>
                <w:vertAlign w:val="superscript"/>
              </w:rPr>
              <w:t>th</w:t>
            </w:r>
            <w:r w:rsidRPr="00A32A81">
              <w:rPr>
                <w:i/>
                <w:iCs/>
              </w:rPr>
              <w:t xml:space="preserve"> row]</w:t>
            </w:r>
          </w:p>
          <w:p w14:paraId="5360CBAB" w14:textId="77777777" w:rsidR="00E55182" w:rsidRPr="00E55182" w:rsidRDefault="00E55182" w:rsidP="00E55182">
            <w:pPr>
              <w:tabs>
                <w:tab w:val="left" w:pos="450"/>
              </w:tabs>
              <w:rPr>
                <w:strike/>
              </w:rPr>
            </w:pPr>
            <w:r w:rsidRPr="00E55182">
              <w:rPr>
                <w:strike/>
                <w:highlight w:val="yellow"/>
              </w:rPr>
              <w:t>0.6</w:t>
            </w:r>
          </w:p>
          <w:p w14:paraId="4372538F" w14:textId="341E81AF" w:rsidR="00E55182" w:rsidRPr="00A32A81" w:rsidRDefault="00E55182" w:rsidP="00E55182">
            <w:pPr>
              <w:tabs>
                <w:tab w:val="left" w:pos="450"/>
              </w:tabs>
              <w:rPr>
                <w:i/>
                <w:iCs/>
              </w:rPr>
            </w:pPr>
            <w:r>
              <w:rPr>
                <w:i/>
                <w:iCs/>
              </w:rPr>
              <w:t>[Removal of the a</w:t>
            </w:r>
            <w:r w:rsidRPr="00A32A81">
              <w:rPr>
                <w:i/>
                <w:iCs/>
              </w:rPr>
              <w:t>esthetic</w:t>
            </w:r>
            <w:r>
              <w:rPr>
                <w:i/>
                <w:iCs/>
              </w:rPr>
              <w:t>-based</w:t>
            </w:r>
            <w:r w:rsidRPr="00A32A81">
              <w:rPr>
                <w:i/>
                <w:iCs/>
              </w:rPr>
              <w:t xml:space="preserve"> guideline</w:t>
            </w:r>
            <w:r>
              <w:rPr>
                <w:i/>
                <w:iCs/>
              </w:rPr>
              <w:t xml:space="preserve"> </w:t>
            </w:r>
            <w:r w:rsidRPr="00A32A81">
              <w:rPr>
                <w:i/>
                <w:iCs/>
              </w:rPr>
              <w:t>value for Chlorine of 0.6 mg/L</w:t>
            </w:r>
            <w:r>
              <w:rPr>
                <w:i/>
                <w:iCs/>
              </w:rPr>
              <w:t>]</w:t>
            </w:r>
          </w:p>
          <w:p w14:paraId="13FC7922" w14:textId="77777777" w:rsidR="00E55182" w:rsidRDefault="00E55182" w:rsidP="00E55182">
            <w:pPr>
              <w:tabs>
                <w:tab w:val="left" w:pos="450"/>
              </w:tabs>
              <w:rPr>
                <w:i/>
                <w:iCs/>
              </w:rPr>
            </w:pPr>
          </w:p>
          <w:p w14:paraId="57BFBB35" w14:textId="77777777" w:rsidR="00E55182" w:rsidRPr="00A32A81" w:rsidRDefault="00E55182" w:rsidP="00E55182">
            <w:pPr>
              <w:tabs>
                <w:tab w:val="left" w:pos="450"/>
              </w:tabs>
              <w:rPr>
                <w:i/>
                <w:iCs/>
              </w:rPr>
            </w:pPr>
            <w:r w:rsidRPr="00A32A81">
              <w:rPr>
                <w:i/>
                <w:iCs/>
              </w:rPr>
              <w:t>[Second column, 80</w:t>
            </w:r>
            <w:r w:rsidRPr="00A32A81">
              <w:rPr>
                <w:i/>
                <w:iCs/>
                <w:vertAlign w:val="superscript"/>
              </w:rPr>
              <w:t>th</w:t>
            </w:r>
            <w:r w:rsidRPr="00A32A81">
              <w:rPr>
                <w:i/>
                <w:iCs/>
              </w:rPr>
              <w:t xml:space="preserve"> row]</w:t>
            </w:r>
          </w:p>
          <w:p w14:paraId="717DC062" w14:textId="7608DBE6" w:rsidR="00E55182" w:rsidRDefault="00E55182" w:rsidP="00E55182">
            <w:pPr>
              <w:tabs>
                <w:tab w:val="left" w:pos="450"/>
              </w:tabs>
            </w:pPr>
            <w:r w:rsidRPr="00253310">
              <w:rPr>
                <w:highlight w:val="yellow"/>
              </w:rPr>
              <w:t>0.004</w:t>
            </w:r>
          </w:p>
          <w:p w14:paraId="5CA4CA98" w14:textId="118E4A5A" w:rsidR="00063CB8" w:rsidRPr="00DE71A0" w:rsidRDefault="00E55182" w:rsidP="00253310">
            <w:pPr>
              <w:tabs>
                <w:tab w:val="left" w:pos="450"/>
              </w:tabs>
              <w:rPr>
                <w:b/>
                <w:bCs/>
              </w:rPr>
            </w:pPr>
            <w:r>
              <w:rPr>
                <w:i/>
                <w:iCs/>
              </w:rPr>
              <w:lastRenderedPageBreak/>
              <w:t>[</w:t>
            </w:r>
            <w:r w:rsidR="00253310">
              <w:rPr>
                <w:i/>
                <w:iCs/>
              </w:rPr>
              <w:t>Updating of the h</w:t>
            </w:r>
            <w:r w:rsidRPr="00E55182">
              <w:rPr>
                <w:i/>
                <w:iCs/>
              </w:rPr>
              <w:t xml:space="preserve">ealth-based guideline value for Diclofop-methyl </w:t>
            </w:r>
            <w:r w:rsidR="00705988">
              <w:rPr>
                <w:i/>
                <w:iCs/>
              </w:rPr>
              <w:t>to</w:t>
            </w:r>
            <w:r w:rsidRPr="00E55182">
              <w:rPr>
                <w:i/>
                <w:iCs/>
              </w:rPr>
              <w:t xml:space="preserve"> 0.00</w:t>
            </w:r>
            <w:r w:rsidR="00253310">
              <w:rPr>
                <w:i/>
                <w:iCs/>
              </w:rPr>
              <w:t>4</w:t>
            </w:r>
            <w:r w:rsidRPr="00E55182">
              <w:rPr>
                <w:i/>
                <w:iCs/>
              </w:rPr>
              <w:t xml:space="preserve"> mg/L</w:t>
            </w:r>
            <w:r>
              <w:rPr>
                <w:i/>
                <w:iCs/>
              </w:rPr>
              <w:t>]</w:t>
            </w:r>
          </w:p>
        </w:tc>
      </w:tr>
      <w:tr w:rsidR="00063CB8" w:rsidRPr="00D31CA2" w14:paraId="22388B3B" w14:textId="77777777" w:rsidTr="296FE172">
        <w:tc>
          <w:tcPr>
            <w:tcW w:w="600" w:type="dxa"/>
            <w:shd w:val="clear" w:color="auto" w:fill="FFFFFF" w:themeFill="background1"/>
          </w:tcPr>
          <w:p w14:paraId="5FAA0E41" w14:textId="77777777" w:rsidR="00063CB8" w:rsidRDefault="00063CB8" w:rsidP="00496A0C">
            <w:r>
              <w:lastRenderedPageBreak/>
              <w:t>13</w:t>
            </w:r>
          </w:p>
        </w:tc>
        <w:tc>
          <w:tcPr>
            <w:tcW w:w="2705" w:type="dxa"/>
            <w:shd w:val="clear" w:color="auto" w:fill="FFFFFF" w:themeFill="background1"/>
          </w:tcPr>
          <w:p w14:paraId="722718BE" w14:textId="00EF6447" w:rsidR="00063CB8" w:rsidRPr="00674EED" w:rsidRDefault="00F433BF" w:rsidP="00496A0C">
            <w:r>
              <w:t xml:space="preserve">Visit </w:t>
            </w:r>
            <w:r w:rsidR="00674EED">
              <w:t xml:space="preserve">the </w:t>
            </w:r>
            <w:hyperlink r:id="rId95" w:history="1">
              <w:r w:rsidR="00063CB8" w:rsidRPr="00674EED">
                <w:rPr>
                  <w:rStyle w:val="Hyperlink"/>
                  <w:bCs/>
                </w:rPr>
                <w:t>Naegleria fowleri</w:t>
              </w:r>
              <w:r w:rsidR="00674EED" w:rsidRPr="00674EED">
                <w:rPr>
                  <w:rStyle w:val="Hyperlink"/>
                  <w:bCs/>
                </w:rPr>
                <w:t xml:space="preserve"> fact sheet</w:t>
              </w:r>
            </w:hyperlink>
            <w:r w:rsidR="00674EED" w:rsidRPr="00674EED">
              <w:rPr>
                <w:bCs/>
              </w:rPr>
              <w:t xml:space="preserve"> in the Guidelines</w:t>
            </w:r>
          </w:p>
          <w:p w14:paraId="60ED132E" w14:textId="7303DDAC" w:rsidR="00063CB8" w:rsidRDefault="00063CB8" w:rsidP="00496A0C">
            <w:r>
              <w:rPr>
                <w:b/>
                <w:bCs/>
              </w:rPr>
              <w:t>(</w:t>
            </w:r>
            <w:r w:rsidRPr="0042454D">
              <w:rPr>
                <w:b/>
                <w:bCs/>
              </w:rPr>
              <w:t>p</w:t>
            </w:r>
            <w:r>
              <w:rPr>
                <w:b/>
                <w:bCs/>
              </w:rPr>
              <w:t>365</w:t>
            </w:r>
            <w:r w:rsidRPr="0042454D">
              <w:rPr>
                <w:b/>
                <w:bCs/>
              </w:rPr>
              <w:t xml:space="preserve"> of PDF)</w:t>
            </w:r>
          </w:p>
        </w:tc>
        <w:tc>
          <w:tcPr>
            <w:tcW w:w="6193" w:type="dxa"/>
            <w:shd w:val="clear" w:color="auto" w:fill="FFFFFF" w:themeFill="background1"/>
          </w:tcPr>
          <w:p w14:paraId="0205A3C1" w14:textId="77777777" w:rsidR="00063CB8" w:rsidRPr="00D50E72" w:rsidRDefault="00063CB8" w:rsidP="00496A0C">
            <w:pPr>
              <w:rPr>
                <w:b/>
                <w:bCs/>
              </w:rPr>
            </w:pPr>
            <w:r w:rsidRPr="00D50E72">
              <w:rPr>
                <w:b/>
                <w:bCs/>
              </w:rPr>
              <w:t>Australian significance</w:t>
            </w:r>
          </w:p>
          <w:p w14:paraId="2D67E700" w14:textId="77777777" w:rsidR="00063CB8" w:rsidRPr="00D50E72" w:rsidRDefault="00063CB8" w:rsidP="00496A0C">
            <w:r w:rsidRPr="00D50E72">
              <w:t xml:space="preserve">PAM cases have been recorded from South Australia, Western Australia, Queensland and New South Wales; </w:t>
            </w:r>
            <w:r w:rsidRPr="00D50E72">
              <w:rPr>
                <w:i/>
                <w:iCs/>
              </w:rPr>
              <w:t xml:space="preserve">Naegleria fowleri </w:t>
            </w:r>
            <w:r w:rsidRPr="00D50E72">
              <w:t xml:space="preserve">has been detected in water in each of these states and in the Northern Territory. Australia is the only country where </w:t>
            </w:r>
            <w:r w:rsidRPr="00D50E72">
              <w:rPr>
                <w:i/>
                <w:iCs/>
              </w:rPr>
              <w:t>N. fowleri</w:t>
            </w:r>
            <w:r w:rsidRPr="00D50E72">
              <w:t xml:space="preserve"> has been detected in public water supplies (Dorsch et al. 1983). Most of the available data on the density of </w:t>
            </w:r>
            <w:r w:rsidRPr="00D50E72">
              <w:rPr>
                <w:i/>
                <w:iCs/>
              </w:rPr>
              <w:t xml:space="preserve">N. fowleri </w:t>
            </w:r>
            <w:r w:rsidRPr="00D50E72">
              <w:t xml:space="preserve">in water relates to water supplies in South Australia (including the highest reported densities). In temperate Australia, significant seasonal cycles of density occur, from below one organism per litre to hundreds or thousands per litre in poorly disinfected water (Robinson and Christy 1984). </w:t>
            </w:r>
            <w:r w:rsidRPr="00D50E72">
              <w:rPr>
                <w:i/>
                <w:iCs/>
              </w:rPr>
              <w:t xml:space="preserve">N. fowleri </w:t>
            </w:r>
            <w:r w:rsidRPr="00D50E72">
              <w:t>detected at water temperatures below 18°C is likely to be present as cysts, which are not infectious, but which may seed a suitable environment.</w:t>
            </w:r>
          </w:p>
          <w:p w14:paraId="0615B436" w14:textId="77777777" w:rsidR="00063CB8" w:rsidRPr="00DE71A0" w:rsidRDefault="00063CB8" w:rsidP="00496A0C">
            <w:pPr>
              <w:tabs>
                <w:tab w:val="left" w:pos="450"/>
              </w:tabs>
              <w:rPr>
                <w:b/>
                <w:bCs/>
              </w:rPr>
            </w:pPr>
          </w:p>
        </w:tc>
        <w:tc>
          <w:tcPr>
            <w:tcW w:w="6657" w:type="dxa"/>
            <w:shd w:val="clear" w:color="auto" w:fill="FFFFFF" w:themeFill="background1"/>
          </w:tcPr>
          <w:p w14:paraId="09AF317F" w14:textId="77777777" w:rsidR="00063CB8" w:rsidRPr="00D50E72" w:rsidRDefault="00063CB8" w:rsidP="00496A0C">
            <w:pPr>
              <w:rPr>
                <w:b/>
                <w:bCs/>
              </w:rPr>
            </w:pPr>
            <w:r w:rsidRPr="00D50E72">
              <w:rPr>
                <w:b/>
                <w:bCs/>
              </w:rPr>
              <w:t>Australian significance</w:t>
            </w:r>
          </w:p>
          <w:p w14:paraId="210A7941" w14:textId="77777777" w:rsidR="00063CB8" w:rsidRDefault="00063CB8" w:rsidP="00496A0C">
            <w:r w:rsidRPr="00B24D7A">
              <w:t xml:space="preserve">PAM cases have been recorded from South Australia, Western Australia, Queensland and New South Wales; </w:t>
            </w:r>
            <w:r w:rsidRPr="00B24D7A">
              <w:rPr>
                <w:i/>
                <w:iCs/>
              </w:rPr>
              <w:t xml:space="preserve">Naegleria fowleri </w:t>
            </w:r>
            <w:r w:rsidRPr="00B24D7A">
              <w:t xml:space="preserve">has been detected in water in each of these states and in the Northern </w:t>
            </w:r>
            <w:r w:rsidRPr="00045EB2">
              <w:t xml:space="preserve">Territory. Australia, </w:t>
            </w:r>
            <w:r w:rsidRPr="00660FA3">
              <w:rPr>
                <w:b/>
                <w:bCs/>
                <w:highlight w:val="yellow"/>
              </w:rPr>
              <w:t>along with the United States, China, India, Pakistan, and the UK, is one of an increasing number of countries</w:t>
            </w:r>
            <w:r w:rsidRPr="00660FA3">
              <w:t xml:space="preserve"> </w:t>
            </w:r>
            <w:r w:rsidRPr="00B24D7A">
              <w:t xml:space="preserve">where </w:t>
            </w:r>
            <w:r w:rsidRPr="00B24D7A">
              <w:rPr>
                <w:i/>
                <w:iCs/>
              </w:rPr>
              <w:t>N. fowleri</w:t>
            </w:r>
            <w:r w:rsidRPr="00B24D7A">
              <w:t xml:space="preserve"> has been detected in public water supplies (Dorsch et al. 1983</w:t>
            </w:r>
            <w:r>
              <w:t xml:space="preserve">; </w:t>
            </w:r>
            <w:r w:rsidRPr="00660FA3">
              <w:rPr>
                <w:b/>
                <w:bCs/>
                <w:highlight w:val="yellow"/>
              </w:rPr>
              <w:t>Miller et al. 2018; Rîpā et al. 2025</w:t>
            </w:r>
            <w:r w:rsidRPr="00B24D7A">
              <w:t xml:space="preserve">). Most of the available data on the density of </w:t>
            </w:r>
            <w:r w:rsidRPr="00B24D7A">
              <w:rPr>
                <w:i/>
                <w:iCs/>
              </w:rPr>
              <w:t xml:space="preserve">N. fowleri </w:t>
            </w:r>
            <w:r w:rsidRPr="00B24D7A">
              <w:t xml:space="preserve">in water relates to water supplies in South Australia (including the highest reported densities). In temperate Australia, significant seasonal cycles of density occur, from below one organism per litre to hundreds or thousands per litre in poorly disinfected water (Robinson and Christy 1984). </w:t>
            </w:r>
            <w:r w:rsidRPr="00B24D7A">
              <w:rPr>
                <w:i/>
                <w:iCs/>
              </w:rPr>
              <w:t xml:space="preserve">N. fowleri </w:t>
            </w:r>
            <w:r w:rsidRPr="00B24D7A">
              <w:t>detected at water temperatures below 18°C is likely to be present as cysts, which are not infectious, but which may seed a suitable environment.</w:t>
            </w:r>
          </w:p>
          <w:p w14:paraId="29DA7B38" w14:textId="77777777" w:rsidR="00063CB8" w:rsidRPr="00353D05" w:rsidRDefault="00063CB8" w:rsidP="00496A0C">
            <w:pPr>
              <w:rPr>
                <w:u w:val="single"/>
              </w:rPr>
            </w:pPr>
            <w:r w:rsidRPr="00353D05">
              <w:rPr>
                <w:u w:val="single"/>
              </w:rPr>
              <w:t>Add to reference list:</w:t>
            </w:r>
          </w:p>
          <w:p w14:paraId="3DB5ED8F" w14:textId="77777777" w:rsidR="00063CB8" w:rsidRPr="00AC2E51" w:rsidRDefault="00063CB8" w:rsidP="00496A0C">
            <w:pPr>
              <w:rPr>
                <w:b/>
                <w:bCs/>
                <w:highlight w:val="yellow"/>
              </w:rPr>
            </w:pPr>
            <w:r w:rsidRPr="00AC2E51">
              <w:rPr>
                <w:b/>
                <w:bCs/>
                <w:highlight w:val="yellow"/>
              </w:rPr>
              <w:t xml:space="preserve">Miller HC, Wylie JT, Kaksonen AH, Sutton D, Puzon GJ (2018). Competition between </w:t>
            </w:r>
            <w:r w:rsidRPr="00AC2E51">
              <w:rPr>
                <w:b/>
                <w:bCs/>
                <w:i/>
                <w:iCs/>
                <w:highlight w:val="yellow"/>
              </w:rPr>
              <w:t>Naegleria fowleri</w:t>
            </w:r>
            <w:r w:rsidRPr="00AC2E51">
              <w:rPr>
                <w:b/>
                <w:bCs/>
                <w:highlight w:val="yellow"/>
              </w:rPr>
              <w:t xml:space="preserve"> and free living amoeba colonizing laboratory scale and operational drinking water distribution systems. </w:t>
            </w:r>
            <w:r w:rsidRPr="00AC2E51">
              <w:rPr>
                <w:b/>
                <w:bCs/>
                <w:i/>
                <w:iCs/>
                <w:highlight w:val="yellow"/>
              </w:rPr>
              <w:t>Environ Sci Technol</w:t>
            </w:r>
            <w:r w:rsidRPr="00AC2E51">
              <w:rPr>
                <w:b/>
                <w:bCs/>
                <w:highlight w:val="yellow"/>
              </w:rPr>
              <w:t>. 2018 Mar 6;52(5): 2549-2557.</w:t>
            </w:r>
          </w:p>
          <w:p w14:paraId="0767551A" w14:textId="77777777" w:rsidR="00063CB8" w:rsidRPr="00DE71A0" w:rsidRDefault="00063CB8" w:rsidP="00496A0C">
            <w:pPr>
              <w:tabs>
                <w:tab w:val="left" w:pos="450"/>
              </w:tabs>
              <w:rPr>
                <w:b/>
                <w:bCs/>
              </w:rPr>
            </w:pPr>
            <w:r w:rsidRPr="00AC2E51">
              <w:rPr>
                <w:b/>
                <w:bCs/>
                <w:noProof/>
                <w:highlight w:val="yellow"/>
              </w:rPr>
              <w:t xml:space="preserve">Rîpā C, Cobzaru RG, Rîpā MR, Mastaleru A, Oancea A, Cumpāt CM and Leon MM (2025).  </w:t>
            </w:r>
            <w:r w:rsidRPr="00AC2E51">
              <w:rPr>
                <w:b/>
                <w:bCs/>
                <w:i/>
                <w:noProof/>
                <w:highlight w:val="yellow"/>
              </w:rPr>
              <w:t>Naegleria fowleri</w:t>
            </w:r>
            <w:r w:rsidRPr="00AC2E51">
              <w:rPr>
                <w:b/>
                <w:bCs/>
                <w:noProof/>
                <w:highlight w:val="yellow"/>
              </w:rPr>
              <w:t xml:space="preserve"> infections: </w:t>
            </w:r>
            <w:r w:rsidRPr="00AC2E51">
              <w:rPr>
                <w:b/>
                <w:bCs/>
                <w:noProof/>
                <w:highlight w:val="yellow"/>
              </w:rPr>
              <w:lastRenderedPageBreak/>
              <w:t>Bridging clinical observations and epidemiological insights. J Clin Med 14(2): 526.</w:t>
            </w:r>
          </w:p>
        </w:tc>
      </w:tr>
      <w:tr w:rsidR="00063CB8" w:rsidRPr="00D31CA2" w14:paraId="0A7171BD" w14:textId="77777777" w:rsidTr="296FE172">
        <w:tc>
          <w:tcPr>
            <w:tcW w:w="600" w:type="dxa"/>
            <w:shd w:val="clear" w:color="auto" w:fill="FFFFFF" w:themeFill="background1"/>
          </w:tcPr>
          <w:p w14:paraId="6E422688" w14:textId="77777777" w:rsidR="00063CB8" w:rsidRDefault="00063CB8" w:rsidP="00496A0C">
            <w:r>
              <w:lastRenderedPageBreak/>
              <w:t>14</w:t>
            </w:r>
          </w:p>
        </w:tc>
        <w:tc>
          <w:tcPr>
            <w:tcW w:w="2705" w:type="dxa"/>
            <w:shd w:val="clear" w:color="auto" w:fill="FFFFFF" w:themeFill="background1"/>
          </w:tcPr>
          <w:p w14:paraId="182022AF" w14:textId="4578763B" w:rsidR="00063CB8" w:rsidRPr="00674EED" w:rsidRDefault="00674EED" w:rsidP="00496A0C">
            <w:pPr>
              <w:rPr>
                <w:color w:val="0070C0"/>
                <w:u w:val="single"/>
              </w:rPr>
            </w:pPr>
            <w:r>
              <w:t xml:space="preserve">Visit the </w:t>
            </w:r>
            <w:hyperlink r:id="rId96" w:history="1">
              <w:r w:rsidR="00063CB8" w:rsidRPr="0029343C">
                <w:rPr>
                  <w:rStyle w:val="Hyperlink"/>
                  <w:bCs/>
                </w:rPr>
                <w:t>Diclofop-methyl</w:t>
              </w:r>
              <w:r w:rsidRPr="0029343C">
                <w:rPr>
                  <w:rStyle w:val="Hyperlink"/>
                </w:rPr>
                <w:t xml:space="preserve"> fact sheet</w:t>
              </w:r>
            </w:hyperlink>
            <w:r>
              <w:t xml:space="preserve"> in the Guidelines</w:t>
            </w:r>
          </w:p>
          <w:p w14:paraId="23DF63C0" w14:textId="77777777" w:rsidR="00063CB8" w:rsidRPr="007A6D99" w:rsidRDefault="00063CB8" w:rsidP="00496A0C">
            <w:pPr>
              <w:rPr>
                <w:b/>
                <w:bCs/>
              </w:rPr>
            </w:pPr>
            <w:r>
              <w:rPr>
                <w:b/>
                <w:bCs/>
              </w:rPr>
              <w:t>(p620 in PDF)</w:t>
            </w:r>
          </w:p>
          <w:p w14:paraId="4C027DDD" w14:textId="77777777" w:rsidR="00063CB8" w:rsidRDefault="00063CB8" w:rsidP="00496A0C"/>
        </w:tc>
        <w:tc>
          <w:tcPr>
            <w:tcW w:w="6193" w:type="dxa"/>
            <w:shd w:val="clear" w:color="auto" w:fill="FFFFFF" w:themeFill="background1"/>
          </w:tcPr>
          <w:p w14:paraId="16A35B35" w14:textId="77777777" w:rsidR="00063CB8" w:rsidRPr="00EE620B" w:rsidRDefault="00063CB8" w:rsidP="00496A0C">
            <w:pPr>
              <w:rPr>
                <w:b/>
                <w:bCs/>
              </w:rPr>
            </w:pPr>
            <w:r w:rsidRPr="00EE620B">
              <w:rPr>
                <w:b/>
                <w:bCs/>
              </w:rPr>
              <w:t>Guideline</w:t>
            </w:r>
          </w:p>
          <w:p w14:paraId="13EEC484" w14:textId="77777777" w:rsidR="00063CB8" w:rsidRPr="00EE620B" w:rsidRDefault="00063CB8" w:rsidP="00496A0C">
            <w:r w:rsidRPr="00EE620B">
              <w:rPr>
                <w:b/>
                <w:bCs/>
                <w:i/>
                <w:iCs/>
              </w:rPr>
              <w:t>Based on human health concerns, diclofop-methyl in drinking water should not exceed 0.005 mg/L.</w:t>
            </w:r>
          </w:p>
          <w:p w14:paraId="49F5C1A3" w14:textId="77777777" w:rsidR="00063CB8" w:rsidRPr="00333CE1" w:rsidRDefault="00063CB8" w:rsidP="00496A0C">
            <w:pPr>
              <w:rPr>
                <w:b/>
                <w:bCs/>
              </w:rPr>
            </w:pPr>
            <w:r w:rsidRPr="00333CE1">
              <w:rPr>
                <w:b/>
                <w:bCs/>
              </w:rPr>
              <w:t>Derivation of health-based guideline</w:t>
            </w:r>
          </w:p>
          <w:p w14:paraId="74126134" w14:textId="77777777" w:rsidR="00063CB8" w:rsidRPr="00333CE1" w:rsidRDefault="00063CB8" w:rsidP="00496A0C">
            <w:r w:rsidRPr="00333CE1">
              <w:t>The health-based guideline of 0.005 mg/L for diclofop-methyl was determined as follows:</w:t>
            </w:r>
          </w:p>
          <w:p w14:paraId="002803AD" w14:textId="77777777" w:rsidR="00063CB8" w:rsidRPr="00333CE1" w:rsidRDefault="00063CB8" w:rsidP="00496A0C">
            <w:pPr>
              <w:rPr>
                <w:sz w:val="24"/>
                <w:szCs w:val="24"/>
              </w:rPr>
            </w:pPr>
            <m:oMath>
              <m:r>
                <m:rPr>
                  <m:nor/>
                </m:rPr>
                <w:rPr>
                  <w:rFonts w:ascii="Cambria Math" w:hAnsi="Cambria Math"/>
                  <w:sz w:val="24"/>
                  <w:szCs w:val="24"/>
                </w:rPr>
                <m:t xml:space="preserve"> 0.005 mg/L</m:t>
              </m:r>
              <m:r>
                <m:rPr>
                  <m:nor/>
                </m:rPr>
                <w:rPr>
                  <w:rFonts w:ascii="Cambria Math"/>
                  <w:sz w:val="24"/>
                  <w:szCs w:val="24"/>
                </w:rPr>
                <m:t xml:space="preserve"> =</m:t>
              </m:r>
              <m:r>
                <m:rPr>
                  <m:nor/>
                </m:rPr>
                <w:rPr>
                  <w:sz w:val="24"/>
                  <w:szCs w:val="24"/>
                </w:rPr>
                <m:t xml:space="preserve"> </m:t>
              </m:r>
              <m:f>
                <m:fPr>
                  <m:ctrlPr>
                    <w:rPr>
                      <w:rFonts w:ascii="Cambria Math" w:hAnsi="Cambria Math"/>
                      <w:sz w:val="24"/>
                      <w:szCs w:val="24"/>
                    </w:rPr>
                  </m:ctrlPr>
                </m:fPr>
                <m:num>
                  <m:r>
                    <m:rPr>
                      <m:nor/>
                    </m:rPr>
                    <w:rPr>
                      <w:sz w:val="24"/>
                      <w:szCs w:val="24"/>
                    </w:rPr>
                    <m:t xml:space="preserve"> 0.25 mg/kg bodyweight/day x 70 kg x 0.1 </m:t>
                  </m:r>
                </m:num>
                <m:den>
                  <m:r>
                    <m:rPr>
                      <m:nor/>
                    </m:rPr>
                    <w:rPr>
                      <w:sz w:val="24"/>
                      <w:szCs w:val="24"/>
                    </w:rPr>
                    <m:t xml:space="preserve"> 2 L/day x 200 </m:t>
                  </m:r>
                </m:den>
              </m:f>
            </m:oMath>
            <w:r w:rsidRPr="00455D19">
              <w:rPr>
                <w:sz w:val="24"/>
                <w:szCs w:val="24"/>
              </w:rPr>
              <w:t xml:space="preserve"> </w:t>
            </w:r>
          </w:p>
          <w:p w14:paraId="1A21BA06" w14:textId="77777777" w:rsidR="00063CB8" w:rsidRPr="00333CE1" w:rsidRDefault="00063CB8" w:rsidP="00496A0C">
            <w:r w:rsidRPr="00333CE1">
              <w:t>where:</w:t>
            </w:r>
          </w:p>
          <w:p w14:paraId="1AEA382C" w14:textId="77777777" w:rsidR="00063CB8" w:rsidRDefault="00063CB8" w:rsidP="00063CB8">
            <w:pPr>
              <w:numPr>
                <w:ilvl w:val="0"/>
                <w:numId w:val="33"/>
              </w:numPr>
              <w:spacing w:before="0" w:after="160" w:line="259" w:lineRule="auto"/>
              <w:ind w:left="360" w:hanging="360"/>
            </w:pPr>
            <w:r>
              <w:t xml:space="preserve"> </w:t>
            </w:r>
            <w:r w:rsidRPr="00702C24">
              <w:t xml:space="preserve">0.25 mg/kg bw/day is the NOEL based on a long-term (2-year) dietary study in mice. </w:t>
            </w:r>
          </w:p>
          <w:p w14:paraId="2679B67A" w14:textId="7CCB8B98" w:rsidR="00063CB8" w:rsidRDefault="008671CC" w:rsidP="00063CB8">
            <w:pPr>
              <w:numPr>
                <w:ilvl w:val="0"/>
                <w:numId w:val="33"/>
              </w:numPr>
              <w:spacing w:before="0" w:after="160" w:line="259" w:lineRule="auto"/>
              <w:ind w:left="360" w:hanging="360"/>
            </w:pPr>
            <w:r w:rsidRPr="005452AC">
              <w:rPr>
                <w:b/>
                <w:bCs/>
                <w:szCs w:val="20"/>
              </w:rPr>
              <w:t>[</w:t>
            </w:r>
            <w:r w:rsidRPr="005452AC">
              <w:rPr>
                <w:b/>
                <w:bCs/>
                <w:i/>
                <w:iCs/>
                <w:szCs w:val="20"/>
              </w:rPr>
              <w:t>unchanged text omitted</w:t>
            </w:r>
            <w:r w:rsidRPr="005452AC">
              <w:rPr>
                <w:b/>
                <w:bCs/>
                <w:szCs w:val="20"/>
              </w:rPr>
              <w:t>]</w:t>
            </w:r>
          </w:p>
          <w:p w14:paraId="265A1EBE" w14:textId="77777777" w:rsidR="00063CB8" w:rsidRPr="00CD62FB" w:rsidRDefault="00063CB8" w:rsidP="00063CB8">
            <w:pPr>
              <w:numPr>
                <w:ilvl w:val="0"/>
                <w:numId w:val="33"/>
              </w:numPr>
              <w:spacing w:before="0" w:after="160" w:line="259" w:lineRule="auto"/>
              <w:ind w:left="360" w:hanging="360"/>
            </w:pPr>
            <w:r>
              <w:t xml:space="preserve"> </w:t>
            </w:r>
            <w:r w:rsidRPr="00702C24">
              <w:t>200 is the safety factor applied to the NOEL derived from animal studies. This safety factor incorporates a factor of 10 for interspecies extrapolation, 10 for intraspecies variation and 2 for uncertainty due to potential for tumour promotion</w:t>
            </w:r>
            <w:r>
              <w:t>.</w:t>
            </w:r>
          </w:p>
          <w:p w14:paraId="6A5A303E" w14:textId="77777777" w:rsidR="00063CB8" w:rsidRPr="00D50E72" w:rsidRDefault="00063CB8" w:rsidP="00496A0C">
            <w:pPr>
              <w:rPr>
                <w:b/>
                <w:bCs/>
              </w:rPr>
            </w:pPr>
          </w:p>
        </w:tc>
        <w:tc>
          <w:tcPr>
            <w:tcW w:w="6657" w:type="dxa"/>
            <w:shd w:val="clear" w:color="auto" w:fill="FFFFFF" w:themeFill="background1"/>
          </w:tcPr>
          <w:p w14:paraId="20F9B6D5" w14:textId="77777777" w:rsidR="00063CB8" w:rsidRPr="005E3F44" w:rsidRDefault="00063CB8" w:rsidP="00496A0C">
            <w:pPr>
              <w:rPr>
                <w:b/>
                <w:bCs/>
              </w:rPr>
            </w:pPr>
            <w:r w:rsidRPr="005E3F44">
              <w:rPr>
                <w:b/>
                <w:bCs/>
              </w:rPr>
              <w:t>Guideline</w:t>
            </w:r>
          </w:p>
          <w:p w14:paraId="26E7C9F8" w14:textId="77777777" w:rsidR="00063CB8" w:rsidRPr="005E3F44" w:rsidRDefault="00063CB8" w:rsidP="00496A0C">
            <w:r w:rsidRPr="005E3F44">
              <w:rPr>
                <w:b/>
                <w:bCs/>
                <w:i/>
                <w:iCs/>
              </w:rPr>
              <w:t xml:space="preserve">Based on human health concerns, diclofop-methyl in drinking water should not exceed </w:t>
            </w:r>
            <w:r w:rsidRPr="004B3E5B">
              <w:rPr>
                <w:b/>
                <w:bCs/>
                <w:i/>
                <w:iCs/>
                <w:highlight w:val="yellow"/>
              </w:rPr>
              <w:t>0.004</w:t>
            </w:r>
            <w:r w:rsidRPr="005E3F44">
              <w:rPr>
                <w:b/>
                <w:bCs/>
                <w:i/>
                <w:iCs/>
              </w:rPr>
              <w:t xml:space="preserve"> mg/L.</w:t>
            </w:r>
          </w:p>
          <w:p w14:paraId="253BF89A" w14:textId="77777777" w:rsidR="00063CB8" w:rsidRPr="00694D7B" w:rsidRDefault="00063CB8" w:rsidP="00496A0C">
            <w:pPr>
              <w:rPr>
                <w:b/>
                <w:bCs/>
              </w:rPr>
            </w:pPr>
            <w:r w:rsidRPr="0C2FCF38">
              <w:rPr>
                <w:b/>
                <w:bCs/>
              </w:rPr>
              <w:t>Derivation of health-based guideline</w:t>
            </w:r>
          </w:p>
          <w:p w14:paraId="08BCE6B1" w14:textId="77777777" w:rsidR="00063CB8" w:rsidRPr="00694D7B" w:rsidRDefault="00063CB8" w:rsidP="00496A0C">
            <w:r w:rsidRPr="00694D7B">
              <w:t xml:space="preserve">The health-based guideline of </w:t>
            </w:r>
            <w:r w:rsidRPr="00284F98">
              <w:rPr>
                <w:b/>
                <w:bCs/>
                <w:highlight w:val="yellow"/>
              </w:rPr>
              <w:t>0.004</w:t>
            </w:r>
            <w:r w:rsidRPr="00694D7B">
              <w:t xml:space="preserve"> mg/L </w:t>
            </w:r>
            <w:r w:rsidRPr="00284F98">
              <w:rPr>
                <w:b/>
                <w:bCs/>
                <w:highlight w:val="yellow"/>
              </w:rPr>
              <w:t>(rounded)</w:t>
            </w:r>
            <w:r>
              <w:t xml:space="preserve"> </w:t>
            </w:r>
            <w:r w:rsidRPr="00694D7B">
              <w:t>for diclofop-methyl was determined as follows:</w:t>
            </w:r>
          </w:p>
          <w:p w14:paraId="51EAD75C" w14:textId="77777777" w:rsidR="00063CB8" w:rsidRPr="00F73A8F" w:rsidRDefault="00063CB8" w:rsidP="00496A0C">
            <m:oMath>
              <m:r>
                <w:rPr>
                  <w:rFonts w:ascii="Cambria Math" w:hAnsi="Cambria Math" w:cs="Cambria Math"/>
                  <w:sz w:val="24"/>
                  <w:szCs w:val="24"/>
                </w:rPr>
                <m:t>0.00</m:t>
              </m:r>
              <m:r>
                <m:rPr>
                  <m:sty m:val="bi"/>
                </m:rPr>
                <w:rPr>
                  <w:rFonts w:ascii="Cambria Math" w:hAnsi="Cambria Math" w:cs="Cambria Math"/>
                  <w:sz w:val="24"/>
                  <w:szCs w:val="24"/>
                  <w:highlight w:val="yellow"/>
                </w:rPr>
                <m:t>4</m:t>
              </m:r>
              <m:r>
                <m:rPr>
                  <m:sty m:val="bi"/>
                </m:rPr>
                <w:rPr>
                  <w:rFonts w:ascii="Cambria Math" w:hAnsi="Cambria Math" w:cs="Cambria Math"/>
                  <w:sz w:val="24"/>
                  <w:szCs w:val="24"/>
                </w:rPr>
                <m:t xml:space="preserve"> </m:t>
              </m:r>
              <m:r>
                <m:rPr>
                  <m:sty m:val="p"/>
                </m:rPr>
                <w:rPr>
                  <w:rFonts w:ascii="Cambria Math" w:hAnsi="Cambria Math" w:cs="Cambria Math"/>
                  <w:sz w:val="24"/>
                  <w:szCs w:val="24"/>
                </w:rPr>
                <m:t>mg/L=</m:t>
              </m:r>
              <m:f>
                <m:fPr>
                  <m:ctrlPr>
                    <w:rPr>
                      <w:rFonts w:ascii="Cambria Math" w:hAnsi="Cambria Math"/>
                      <w:sz w:val="24"/>
                      <w:szCs w:val="24"/>
                    </w:rPr>
                  </m:ctrlPr>
                </m:fPr>
                <m:num>
                  <m:r>
                    <m:rPr>
                      <m:sty m:val="p"/>
                    </m:rPr>
                    <w:rPr>
                      <w:rFonts w:ascii="Cambria Math" w:hAnsi="Cambria Math" w:cs="Cambria Math"/>
                      <w:sz w:val="24"/>
                      <w:szCs w:val="24"/>
                    </w:rPr>
                    <m:t>0.25 mg</m:t>
                  </m:r>
                  <m:r>
                    <m:rPr>
                      <m:nor/>
                    </m:rPr>
                    <w:rPr>
                      <w:rFonts w:cs="Cambria Math"/>
                      <w:sz w:val="24"/>
                      <w:szCs w:val="24"/>
                    </w:rPr>
                    <m:t>/</m:t>
                  </m:r>
                  <m:r>
                    <m:rPr>
                      <m:sty m:val="p"/>
                    </m:rPr>
                    <w:rPr>
                      <w:rFonts w:ascii="Cambria Math" w:hAnsi="Cambria Math" w:cs="Cambria Math"/>
                      <w:sz w:val="24"/>
                      <w:szCs w:val="24"/>
                    </w:rPr>
                    <m:t xml:space="preserve">kg bodyweight </m:t>
                  </m:r>
                  <m:r>
                    <m:rPr>
                      <m:nor/>
                    </m:rPr>
                    <w:rPr>
                      <w:rFonts w:cs="Cambria Math"/>
                      <w:sz w:val="24"/>
                      <w:szCs w:val="24"/>
                    </w:rPr>
                    <m:t>/ day x 70 kg x 0.1</m:t>
                  </m:r>
                  <m:r>
                    <m:rPr>
                      <m:sty m:val="p"/>
                    </m:rPr>
                    <w:rPr>
                      <w:rFonts w:ascii="Cambria Math" w:hAnsi="Cambria Math" w:cs="Cambria Math"/>
                      <w:sz w:val="24"/>
                      <w:szCs w:val="24"/>
                    </w:rPr>
                    <m:t xml:space="preserve"> </m:t>
                  </m:r>
                </m:num>
                <m:den>
                  <m:r>
                    <m:rPr>
                      <m:nor/>
                    </m:rPr>
                    <w:rPr>
                      <w:rFonts w:cs="Cambria Math"/>
                      <w:sz w:val="24"/>
                      <w:szCs w:val="24"/>
                    </w:rPr>
                    <m:t>2L / day x 200</m:t>
                  </m:r>
                </m:den>
              </m:f>
            </m:oMath>
            <w:r w:rsidRPr="00F73A8F">
              <w:t xml:space="preserve"> </w:t>
            </w:r>
          </w:p>
          <w:p w14:paraId="3954D411" w14:textId="77777777" w:rsidR="00063CB8" w:rsidRPr="00702C24" w:rsidRDefault="00063CB8" w:rsidP="00496A0C">
            <w:r w:rsidRPr="00702C24">
              <w:t xml:space="preserve">where: </w:t>
            </w:r>
          </w:p>
          <w:p w14:paraId="06585C62" w14:textId="77777777" w:rsidR="00063CB8" w:rsidRPr="00702C24" w:rsidRDefault="00063CB8" w:rsidP="00063CB8">
            <w:pPr>
              <w:numPr>
                <w:ilvl w:val="0"/>
                <w:numId w:val="33"/>
              </w:numPr>
              <w:spacing w:before="0" w:after="160" w:line="259" w:lineRule="auto"/>
              <w:ind w:left="360" w:hanging="360"/>
            </w:pPr>
            <w:r w:rsidRPr="00702C24">
              <w:t xml:space="preserve">0.25 mg/kg bw/day is the NOEL based on a long-term (2-year) dietary study in mice. </w:t>
            </w:r>
          </w:p>
          <w:p w14:paraId="06DCC4AB" w14:textId="194C68B1" w:rsidR="00063CB8" w:rsidRPr="00702C24" w:rsidRDefault="008671CC" w:rsidP="00063CB8">
            <w:pPr>
              <w:numPr>
                <w:ilvl w:val="0"/>
                <w:numId w:val="33"/>
              </w:numPr>
              <w:spacing w:before="0" w:after="160" w:line="259" w:lineRule="auto"/>
              <w:ind w:left="360" w:hanging="360"/>
            </w:pPr>
            <w:r w:rsidRPr="005452AC">
              <w:rPr>
                <w:b/>
                <w:bCs/>
                <w:szCs w:val="20"/>
              </w:rPr>
              <w:t>[</w:t>
            </w:r>
            <w:r w:rsidRPr="005452AC">
              <w:rPr>
                <w:b/>
                <w:bCs/>
                <w:i/>
                <w:iCs/>
                <w:szCs w:val="20"/>
              </w:rPr>
              <w:t>unchanged text omitted</w:t>
            </w:r>
            <w:r w:rsidRPr="005452AC">
              <w:rPr>
                <w:b/>
                <w:bCs/>
                <w:szCs w:val="20"/>
              </w:rPr>
              <w:t>]</w:t>
            </w:r>
          </w:p>
          <w:p w14:paraId="5E7175EA" w14:textId="77777777" w:rsidR="00063CB8" w:rsidRDefault="00063CB8" w:rsidP="00063CB8">
            <w:pPr>
              <w:numPr>
                <w:ilvl w:val="0"/>
                <w:numId w:val="33"/>
              </w:numPr>
              <w:spacing w:before="0" w:after="160" w:line="259" w:lineRule="auto"/>
              <w:ind w:left="360" w:hanging="360"/>
            </w:pPr>
            <w:r w:rsidRPr="00702C24">
              <w:t>200 is the safety factor applied to the NOEL derived from animal studies. This safety factor incorporates a factor of 10 for interspecies extrapolation, 10 for intraspecies variation and 2 for uncertainty due to potential for tumour promotion</w:t>
            </w:r>
            <w:r>
              <w:t>.</w:t>
            </w:r>
          </w:p>
          <w:p w14:paraId="41C568C6" w14:textId="77777777" w:rsidR="00063CB8" w:rsidRDefault="00063CB8" w:rsidP="00496A0C">
            <w:pPr>
              <w:rPr>
                <w:b/>
                <w:bCs/>
              </w:rPr>
            </w:pPr>
            <w:r w:rsidRPr="00CD62FB">
              <w:rPr>
                <w:b/>
                <w:bCs/>
                <w:highlight w:val="yellow"/>
              </w:rPr>
              <w:t xml:space="preserve">The calculated value of 0.004375 mg/L is rounded to a health-based guideline value of 0.004 mg/L as per the rounding conventions described in Chapter 6. </w:t>
            </w:r>
          </w:p>
          <w:p w14:paraId="4D515ACE" w14:textId="77777777" w:rsidR="00063CB8" w:rsidRDefault="00063CB8" w:rsidP="00496A0C">
            <w:pPr>
              <w:rPr>
                <w:b/>
                <w:bCs/>
              </w:rPr>
            </w:pPr>
          </w:p>
          <w:p w14:paraId="451579BC" w14:textId="77777777" w:rsidR="00063CB8" w:rsidRDefault="00063CB8" w:rsidP="00496A0C">
            <w:pPr>
              <w:rPr>
                <w:b/>
                <w:bCs/>
              </w:rPr>
            </w:pPr>
          </w:p>
          <w:p w14:paraId="63EC0686" w14:textId="77777777" w:rsidR="00063CB8" w:rsidRDefault="00063CB8" w:rsidP="00496A0C">
            <w:pPr>
              <w:rPr>
                <w:b/>
                <w:bCs/>
              </w:rPr>
            </w:pPr>
          </w:p>
          <w:p w14:paraId="70C32BBA" w14:textId="77777777" w:rsidR="00063CB8" w:rsidRPr="00D50E72" w:rsidRDefault="00063CB8" w:rsidP="00496A0C">
            <w:pPr>
              <w:rPr>
                <w:b/>
                <w:bCs/>
              </w:rPr>
            </w:pPr>
          </w:p>
        </w:tc>
      </w:tr>
      <w:tr w:rsidR="00063CB8" w:rsidRPr="00D31CA2" w14:paraId="7CB56D50" w14:textId="77777777" w:rsidTr="296FE172">
        <w:tc>
          <w:tcPr>
            <w:tcW w:w="600" w:type="dxa"/>
            <w:shd w:val="clear" w:color="auto" w:fill="FFFFFF" w:themeFill="background1"/>
          </w:tcPr>
          <w:p w14:paraId="3D251A2E" w14:textId="77777777" w:rsidR="00063CB8" w:rsidRDefault="00063CB8" w:rsidP="00496A0C">
            <w:r>
              <w:lastRenderedPageBreak/>
              <w:t>15</w:t>
            </w:r>
          </w:p>
        </w:tc>
        <w:tc>
          <w:tcPr>
            <w:tcW w:w="2705" w:type="dxa"/>
            <w:shd w:val="clear" w:color="auto" w:fill="FFFFFF" w:themeFill="background1"/>
          </w:tcPr>
          <w:p w14:paraId="1EB86659" w14:textId="1315E0C0" w:rsidR="00063CB8" w:rsidRPr="00686470" w:rsidRDefault="0029343C" w:rsidP="00496A0C">
            <w:pPr>
              <w:rPr>
                <w:b/>
                <w:bCs/>
              </w:rPr>
            </w:pPr>
            <w:r w:rsidRPr="00D17764">
              <w:rPr>
                <w:rFonts w:eastAsiaTheme="minorEastAsia" w:cs="Times New Roman"/>
                <w:lang w:eastAsia="en-AU"/>
              </w:rPr>
              <w:t xml:space="preserve">Visit the </w:t>
            </w:r>
            <w:hyperlink r:id="rId97" w:history="1">
              <w:r w:rsidR="00063CB8" w:rsidRPr="00D17764">
                <w:rPr>
                  <w:rStyle w:val="Hyperlink"/>
                  <w:bCs/>
                </w:rPr>
                <w:t>Copper sulfate</w:t>
              </w:r>
              <w:r w:rsidRPr="00D17764">
                <w:rPr>
                  <w:rStyle w:val="Hyperlink"/>
                </w:rPr>
                <w:t xml:space="preserve"> fact sheet</w:t>
              </w:r>
            </w:hyperlink>
            <w:r>
              <w:t xml:space="preserve"> in the Guidelines</w:t>
            </w:r>
          </w:p>
          <w:p w14:paraId="233B17F6" w14:textId="77777777" w:rsidR="00063CB8" w:rsidRDefault="00063CB8" w:rsidP="00496A0C">
            <w:r w:rsidRPr="00006909">
              <w:rPr>
                <w:b/>
                <w:bCs/>
              </w:rPr>
              <w:t>(p1</w:t>
            </w:r>
            <w:r>
              <w:rPr>
                <w:b/>
                <w:bCs/>
              </w:rPr>
              <w:t>11</w:t>
            </w:r>
            <w:r w:rsidRPr="00006909">
              <w:rPr>
                <w:b/>
                <w:bCs/>
              </w:rPr>
              <w:t>4 of PDF)</w:t>
            </w:r>
          </w:p>
        </w:tc>
        <w:tc>
          <w:tcPr>
            <w:tcW w:w="6193" w:type="dxa"/>
            <w:shd w:val="clear" w:color="auto" w:fill="FFFFFF" w:themeFill="background1"/>
          </w:tcPr>
          <w:p w14:paraId="2D12F19D" w14:textId="29A2F596" w:rsidR="00063CB8" w:rsidRDefault="008671CC" w:rsidP="00496A0C">
            <w:r w:rsidRPr="005452AC">
              <w:rPr>
                <w:b/>
                <w:bCs/>
                <w:szCs w:val="20"/>
              </w:rPr>
              <w:t>[</w:t>
            </w:r>
            <w:r w:rsidRPr="005452AC">
              <w:rPr>
                <w:b/>
                <w:bCs/>
                <w:i/>
                <w:iCs/>
                <w:szCs w:val="20"/>
              </w:rPr>
              <w:t>unchanged text omitted</w:t>
            </w:r>
            <w:r w:rsidRPr="005452AC">
              <w:rPr>
                <w:b/>
                <w:bCs/>
                <w:szCs w:val="20"/>
              </w:rPr>
              <w:t>]</w:t>
            </w:r>
          </w:p>
          <w:p w14:paraId="4ACBE52F" w14:textId="77777777" w:rsidR="00063CB8" w:rsidRPr="00861F7B" w:rsidRDefault="00063CB8" w:rsidP="00496A0C">
            <w:pPr>
              <w:rPr>
                <w:b/>
                <w:bCs/>
              </w:rPr>
            </w:pPr>
            <w:r w:rsidRPr="00861F7B">
              <w:rPr>
                <w:b/>
                <w:bCs/>
              </w:rPr>
              <w:t>General description</w:t>
            </w:r>
          </w:p>
          <w:p w14:paraId="0B240B0D" w14:textId="77777777" w:rsidR="00063CB8" w:rsidRPr="00861F7B" w:rsidRDefault="00063CB8" w:rsidP="00496A0C">
            <w:r>
              <w:t>Copper sulfate, CuSO</w:t>
            </w:r>
            <w:r w:rsidRPr="0C2FCF38">
              <w:rPr>
                <w:vertAlign w:val="subscript"/>
              </w:rPr>
              <w:t>4</w:t>
            </w:r>
            <w:r w:rsidRPr="0C2FCF38">
              <w:rPr>
                <w:rFonts w:ascii="Arial" w:hAnsi="Arial" w:cs="Arial"/>
              </w:rPr>
              <w:t>​</w:t>
            </w:r>
            <w:r>
              <w:t>, is a blue crystal, or blue crystalline granule or powder, but is white when dehydrated. The chemical has a nauseous metallic taste and is poisonous. The anhydrous form contains nearly 50% copper; the commonly used pentahydrate form (CuSO</w:t>
            </w:r>
            <w:r w:rsidRPr="0C2FCF38">
              <w:rPr>
                <w:vertAlign w:val="subscript"/>
              </w:rPr>
              <w:t>4</w:t>
            </w:r>
            <w:r w:rsidRPr="0C2FCF38">
              <w:rPr>
                <w:rFonts w:ascii="Cambria Math" w:hAnsi="Cambria Math" w:cs="Cambria Math"/>
              </w:rPr>
              <w:t>⋅</w:t>
            </w:r>
            <w:r>
              <w:t>5H</w:t>
            </w:r>
            <w:r w:rsidRPr="0C2FCF38">
              <w:rPr>
                <w:vertAlign w:val="subscript"/>
              </w:rPr>
              <w:t>2</w:t>
            </w:r>
            <w:r>
              <w:t>O) contains 25.5% copper.</w:t>
            </w:r>
          </w:p>
          <w:p w14:paraId="00C8B670" w14:textId="77777777" w:rsidR="00063CB8" w:rsidRPr="00D50E72" w:rsidRDefault="00063CB8" w:rsidP="00496A0C">
            <w:pPr>
              <w:rPr>
                <w:b/>
                <w:bCs/>
              </w:rPr>
            </w:pPr>
          </w:p>
        </w:tc>
        <w:tc>
          <w:tcPr>
            <w:tcW w:w="6657" w:type="dxa"/>
            <w:shd w:val="clear" w:color="auto" w:fill="FFFFFF" w:themeFill="background1"/>
          </w:tcPr>
          <w:p w14:paraId="2F0B8975" w14:textId="7D8E4E54" w:rsidR="00063CB8" w:rsidRDefault="008671CC" w:rsidP="00496A0C">
            <w:r w:rsidRPr="005452AC">
              <w:rPr>
                <w:b/>
                <w:bCs/>
                <w:szCs w:val="20"/>
              </w:rPr>
              <w:t>[</w:t>
            </w:r>
            <w:r w:rsidRPr="005452AC">
              <w:rPr>
                <w:b/>
                <w:bCs/>
                <w:i/>
                <w:iCs/>
                <w:szCs w:val="20"/>
              </w:rPr>
              <w:t>unchanged text omitted</w:t>
            </w:r>
            <w:r w:rsidRPr="005452AC">
              <w:rPr>
                <w:b/>
                <w:bCs/>
                <w:szCs w:val="20"/>
              </w:rPr>
              <w:t>]</w:t>
            </w:r>
          </w:p>
          <w:p w14:paraId="68A50BC5" w14:textId="77777777" w:rsidR="00063CB8" w:rsidRPr="00861F7B" w:rsidRDefault="00063CB8" w:rsidP="00496A0C">
            <w:pPr>
              <w:rPr>
                <w:b/>
                <w:bCs/>
              </w:rPr>
            </w:pPr>
            <w:r w:rsidRPr="00861F7B">
              <w:rPr>
                <w:b/>
                <w:bCs/>
              </w:rPr>
              <w:t>General description</w:t>
            </w:r>
          </w:p>
          <w:p w14:paraId="1EC167BD" w14:textId="77777777" w:rsidR="00063CB8" w:rsidRPr="00D50E72" w:rsidRDefault="00063CB8" w:rsidP="00496A0C">
            <w:pPr>
              <w:rPr>
                <w:b/>
                <w:bCs/>
              </w:rPr>
            </w:pPr>
            <w:r>
              <w:t>Copper sulfate, CuSO</w:t>
            </w:r>
            <w:r w:rsidRPr="0C2FCF38">
              <w:rPr>
                <w:vertAlign w:val="subscript"/>
              </w:rPr>
              <w:t>4</w:t>
            </w:r>
            <w:r w:rsidRPr="0C2FCF38">
              <w:rPr>
                <w:rFonts w:ascii="Arial" w:hAnsi="Arial" w:cs="Arial"/>
              </w:rPr>
              <w:t>​</w:t>
            </w:r>
            <w:r>
              <w:t xml:space="preserve">, is a blue crystal, or blue crystalline granule or powder, but is white when dehydrated. The chemical has a nauseous metallic taste and is poisonous. The anhydrous form contains nearly </w:t>
            </w:r>
            <w:r w:rsidRPr="000A5C86">
              <w:rPr>
                <w:b/>
                <w:bCs/>
                <w:highlight w:val="yellow"/>
              </w:rPr>
              <w:t>40%</w:t>
            </w:r>
            <w:r>
              <w:t xml:space="preserve"> copper; the commonly used pentahydrate form (CuSO</w:t>
            </w:r>
            <w:r w:rsidRPr="0C2FCF38">
              <w:rPr>
                <w:vertAlign w:val="subscript"/>
              </w:rPr>
              <w:t>4</w:t>
            </w:r>
            <w:r w:rsidRPr="0C2FCF38">
              <w:rPr>
                <w:rFonts w:ascii="Cambria Math" w:hAnsi="Cambria Math" w:cs="Cambria Math"/>
              </w:rPr>
              <w:t>⋅</w:t>
            </w:r>
            <w:r>
              <w:t>5H</w:t>
            </w:r>
            <w:r w:rsidRPr="0C2FCF38">
              <w:rPr>
                <w:vertAlign w:val="subscript"/>
              </w:rPr>
              <w:t>2</w:t>
            </w:r>
            <w:r>
              <w:t xml:space="preserve">O) </w:t>
            </w:r>
            <w:r w:rsidRPr="008D5CED">
              <w:rPr>
                <w:b/>
                <w:bCs/>
                <w:highlight w:val="yellow"/>
              </w:rPr>
              <w:t>for algae and cyanobacteria control</w:t>
            </w:r>
            <w:r>
              <w:t xml:space="preserve"> contains </w:t>
            </w:r>
            <w:r w:rsidRPr="008D5CED">
              <w:rPr>
                <w:b/>
                <w:bCs/>
                <w:highlight w:val="yellow"/>
              </w:rPr>
              <w:t>25%</w:t>
            </w:r>
            <w:r>
              <w:t xml:space="preserve"> copper.</w:t>
            </w:r>
          </w:p>
        </w:tc>
      </w:tr>
      <w:tr w:rsidR="0003132E" w:rsidRPr="00D31CA2" w14:paraId="61B22912" w14:textId="77777777" w:rsidTr="296FE172">
        <w:tc>
          <w:tcPr>
            <w:tcW w:w="600" w:type="dxa"/>
            <w:shd w:val="clear" w:color="auto" w:fill="FFFFFF" w:themeFill="background1"/>
          </w:tcPr>
          <w:p w14:paraId="42300C12" w14:textId="19DE56AF" w:rsidR="0003132E" w:rsidRDefault="0003132E" w:rsidP="0003132E">
            <w:r>
              <w:t>16</w:t>
            </w:r>
          </w:p>
        </w:tc>
        <w:tc>
          <w:tcPr>
            <w:tcW w:w="2705" w:type="dxa"/>
            <w:shd w:val="clear" w:color="auto" w:fill="FFFFFF" w:themeFill="background1"/>
          </w:tcPr>
          <w:p w14:paraId="233CB203" w14:textId="547F57D6" w:rsidR="000742D1" w:rsidRDefault="009E5289" w:rsidP="000742D1">
            <w:r>
              <w:t xml:space="preserve">Visit </w:t>
            </w:r>
            <w:r w:rsidR="000742D1">
              <w:t>A</w:t>
            </w:r>
            <w:r>
              <w:t xml:space="preserve">1.7 Critical control points, </w:t>
            </w:r>
            <w:hyperlink r:id="rId98" w:anchor="table-a1-10" w:history="1">
              <w:r w:rsidR="000742D1" w:rsidRPr="00EF4732">
                <w:rPr>
                  <w:rStyle w:val="Hyperlink"/>
                </w:rPr>
                <w:t>Table A1.10 Example – potential critical control points and operational criteria</w:t>
              </w:r>
            </w:hyperlink>
            <w:r>
              <w:t xml:space="preserve"> of the Guidelines</w:t>
            </w:r>
          </w:p>
          <w:p w14:paraId="484BF291" w14:textId="6A85DEBA" w:rsidR="0003132E" w:rsidRDefault="000742D1" w:rsidP="000742D1">
            <w:r>
              <w:t>(p1188 in PDF)</w:t>
            </w:r>
          </w:p>
        </w:tc>
        <w:tc>
          <w:tcPr>
            <w:tcW w:w="6193" w:type="dxa"/>
            <w:shd w:val="clear" w:color="auto" w:fill="FFFFFF" w:themeFill="background1"/>
          </w:tcPr>
          <w:p w14:paraId="6AB3C2D6" w14:textId="77777777" w:rsidR="0003132E" w:rsidRPr="00465470" w:rsidRDefault="00EF561D" w:rsidP="0003132E">
            <w:pPr>
              <w:rPr>
                <w:b/>
                <w:bCs/>
                <w:sz w:val="24"/>
                <w:szCs w:val="22"/>
              </w:rPr>
            </w:pPr>
            <w:r w:rsidRPr="00465470">
              <w:rPr>
                <w:b/>
                <w:bCs/>
                <w:sz w:val="24"/>
                <w:szCs w:val="22"/>
              </w:rPr>
              <w:t xml:space="preserve">See </w:t>
            </w:r>
            <w:r w:rsidRPr="00465470">
              <w:rPr>
                <w:b/>
                <w:bCs/>
                <w:sz w:val="24"/>
                <w:szCs w:val="22"/>
                <w:u w:val="single"/>
              </w:rPr>
              <w:t xml:space="preserve">Appendix H </w:t>
            </w:r>
            <w:r w:rsidRPr="00465470">
              <w:rPr>
                <w:b/>
                <w:bCs/>
                <w:sz w:val="24"/>
                <w:szCs w:val="22"/>
              </w:rPr>
              <w:t xml:space="preserve">for </w:t>
            </w:r>
            <w:r w:rsidR="00F1523D" w:rsidRPr="00465470">
              <w:rPr>
                <w:b/>
                <w:bCs/>
                <w:sz w:val="24"/>
                <w:szCs w:val="22"/>
              </w:rPr>
              <w:t xml:space="preserve">current Table A1.10 </w:t>
            </w:r>
          </w:p>
          <w:p w14:paraId="24A59153" w14:textId="05ECEFE2" w:rsidR="00742C52" w:rsidRDefault="00742C52" w:rsidP="0003132E"/>
        </w:tc>
        <w:tc>
          <w:tcPr>
            <w:tcW w:w="6657" w:type="dxa"/>
            <w:shd w:val="clear" w:color="auto" w:fill="FFFFFF" w:themeFill="background1"/>
          </w:tcPr>
          <w:p w14:paraId="7EC4DF29" w14:textId="6156D404" w:rsidR="00742C52" w:rsidRPr="00465470" w:rsidRDefault="00F1523D" w:rsidP="00524372">
            <w:pPr>
              <w:rPr>
                <w:b/>
                <w:bCs/>
              </w:rPr>
            </w:pPr>
            <w:r w:rsidRPr="00465470">
              <w:rPr>
                <w:b/>
                <w:bCs/>
                <w:sz w:val="24"/>
                <w:szCs w:val="22"/>
              </w:rPr>
              <w:t xml:space="preserve">See </w:t>
            </w:r>
            <w:r w:rsidRPr="00465470">
              <w:rPr>
                <w:b/>
                <w:bCs/>
                <w:sz w:val="24"/>
                <w:szCs w:val="22"/>
                <w:u w:val="single"/>
              </w:rPr>
              <w:t xml:space="preserve">Appendix H </w:t>
            </w:r>
            <w:r w:rsidRPr="00465470">
              <w:rPr>
                <w:b/>
                <w:bCs/>
                <w:sz w:val="24"/>
                <w:szCs w:val="22"/>
              </w:rPr>
              <w:t>for proposed amendments to Table A1.10</w:t>
            </w:r>
          </w:p>
        </w:tc>
      </w:tr>
      <w:tr w:rsidR="0003132E" w:rsidRPr="00D31CA2" w14:paraId="1383122F" w14:textId="77777777" w:rsidTr="296FE172">
        <w:tc>
          <w:tcPr>
            <w:tcW w:w="600" w:type="dxa"/>
            <w:shd w:val="clear" w:color="auto" w:fill="FFFFFF" w:themeFill="background1"/>
          </w:tcPr>
          <w:p w14:paraId="572F83FB" w14:textId="01B030C0" w:rsidR="0003132E" w:rsidRDefault="0003132E" w:rsidP="0003132E">
            <w:r>
              <w:t>17</w:t>
            </w:r>
          </w:p>
        </w:tc>
        <w:tc>
          <w:tcPr>
            <w:tcW w:w="2705" w:type="dxa"/>
            <w:shd w:val="clear" w:color="auto" w:fill="FFFFFF" w:themeFill="background1"/>
          </w:tcPr>
          <w:p w14:paraId="41C3AED0" w14:textId="41296DE6" w:rsidR="0003132E" w:rsidRDefault="00D17764" w:rsidP="0003132E">
            <w:r>
              <w:t xml:space="preserve">Visit </w:t>
            </w:r>
            <w:r w:rsidR="001162F2">
              <w:t xml:space="preserve">the </w:t>
            </w:r>
            <w:hyperlink r:id="rId99" w:history="1">
              <w:r w:rsidR="0003132E" w:rsidRPr="00AF20E0">
                <w:rPr>
                  <w:rStyle w:val="Hyperlink"/>
                  <w:rFonts w:eastAsiaTheme="minorEastAsia" w:cs="Times New Roman"/>
                  <w:lang w:eastAsia="en-AU"/>
                </w:rPr>
                <w:t>Glossary</w:t>
              </w:r>
              <w:r w:rsidR="00AF20E0" w:rsidRPr="00AF20E0">
                <w:rPr>
                  <w:rStyle w:val="Hyperlink"/>
                  <w:rFonts w:eastAsiaTheme="minorEastAsia" w:cs="Times New Roman"/>
                  <w:lang w:eastAsia="en-AU"/>
                </w:rPr>
                <w:t xml:space="preserve">, </w:t>
              </w:r>
              <w:r w:rsidR="002F608E">
                <w:rPr>
                  <w:rStyle w:val="Hyperlink"/>
                </w:rPr>
                <w:t>d</w:t>
              </w:r>
              <w:r w:rsidR="0003132E" w:rsidRPr="00AF20E0">
                <w:rPr>
                  <w:rStyle w:val="Hyperlink"/>
                </w:rPr>
                <w:t>isinfection byproduct</w:t>
              </w:r>
            </w:hyperlink>
            <w:r w:rsidR="00AF20E0">
              <w:t xml:space="preserve"> of the Guidelines</w:t>
            </w:r>
          </w:p>
          <w:p w14:paraId="0B164359" w14:textId="77777777" w:rsidR="0003132E" w:rsidRDefault="0003132E" w:rsidP="0003132E">
            <w:r w:rsidRPr="00006909">
              <w:rPr>
                <w:b/>
                <w:bCs/>
              </w:rPr>
              <w:t>(p1</w:t>
            </w:r>
            <w:r>
              <w:rPr>
                <w:b/>
                <w:bCs/>
              </w:rPr>
              <w:t>219</w:t>
            </w:r>
            <w:r w:rsidRPr="00006909">
              <w:rPr>
                <w:b/>
                <w:bCs/>
              </w:rPr>
              <w:t xml:space="preserve"> of PDF)</w:t>
            </w:r>
          </w:p>
        </w:tc>
        <w:tc>
          <w:tcPr>
            <w:tcW w:w="6193" w:type="dxa"/>
            <w:shd w:val="clear" w:color="auto" w:fill="FFFFFF" w:themeFill="background1"/>
          </w:tcPr>
          <w:p w14:paraId="70226261" w14:textId="77777777" w:rsidR="0003132E" w:rsidRDefault="0003132E" w:rsidP="0003132E">
            <w:r w:rsidRPr="003E1484">
              <w:t>products of reactions between disinfectants, particularly chlorine, and naturally occurring organic material</w:t>
            </w:r>
            <w:r>
              <w:t>.</w:t>
            </w:r>
          </w:p>
        </w:tc>
        <w:tc>
          <w:tcPr>
            <w:tcW w:w="6657" w:type="dxa"/>
            <w:shd w:val="clear" w:color="auto" w:fill="FFFFFF" w:themeFill="background1"/>
          </w:tcPr>
          <w:p w14:paraId="72251427" w14:textId="77777777" w:rsidR="0003132E" w:rsidRDefault="0003132E" w:rsidP="0003132E">
            <w:r>
              <w:t xml:space="preserve">products of reactions between disinfectants </w:t>
            </w:r>
            <w:r w:rsidRPr="0075675B">
              <w:rPr>
                <w:b/>
                <w:bCs/>
                <w:highlight w:val="yellow"/>
              </w:rPr>
              <w:t>(such as chlorine),</w:t>
            </w:r>
            <w:r>
              <w:t xml:space="preserve"> and </w:t>
            </w:r>
            <w:r w:rsidRPr="0075675B">
              <w:rPr>
                <w:b/>
                <w:bCs/>
                <w:highlight w:val="yellow"/>
              </w:rPr>
              <w:t>chemicals or</w:t>
            </w:r>
            <w:r>
              <w:t xml:space="preserve"> naturally occurring organic material </w:t>
            </w:r>
            <w:r w:rsidRPr="0075675B">
              <w:rPr>
                <w:b/>
                <w:bCs/>
                <w:highlight w:val="yellow"/>
              </w:rPr>
              <w:t>that remain in water after a given disinfectant contact time under specified conditions</w:t>
            </w:r>
            <w:r>
              <w:rPr>
                <w:b/>
                <w:bCs/>
              </w:rPr>
              <w:t>.</w:t>
            </w:r>
          </w:p>
        </w:tc>
      </w:tr>
      <w:tr w:rsidR="0003132E" w:rsidRPr="00D31CA2" w14:paraId="6AB694AE" w14:textId="77777777" w:rsidTr="296FE172">
        <w:tc>
          <w:tcPr>
            <w:tcW w:w="600" w:type="dxa"/>
            <w:shd w:val="clear" w:color="auto" w:fill="FFFFFF" w:themeFill="background1"/>
          </w:tcPr>
          <w:p w14:paraId="265D4BD9" w14:textId="5F4AD990" w:rsidR="0003132E" w:rsidRDefault="0003132E" w:rsidP="0003132E">
            <w:r>
              <w:t>18</w:t>
            </w:r>
          </w:p>
        </w:tc>
        <w:tc>
          <w:tcPr>
            <w:tcW w:w="2705" w:type="dxa"/>
            <w:shd w:val="clear" w:color="auto" w:fill="FFFFFF" w:themeFill="background1"/>
          </w:tcPr>
          <w:p w14:paraId="2C6C701F" w14:textId="4815CD15" w:rsidR="00AF20E0" w:rsidRDefault="00AF20E0" w:rsidP="00AF20E0">
            <w:r>
              <w:t xml:space="preserve">Visit the </w:t>
            </w:r>
            <w:hyperlink r:id="rId100" w:history="1">
              <w:r w:rsidRPr="00AF20E0">
                <w:rPr>
                  <w:rStyle w:val="Hyperlink"/>
                  <w:rFonts w:eastAsiaTheme="minorEastAsia" w:cs="Times New Roman"/>
                  <w:lang w:eastAsia="en-AU"/>
                </w:rPr>
                <w:t xml:space="preserve">Glossary, </w:t>
              </w:r>
              <w:r w:rsidR="002F608E">
                <w:rPr>
                  <w:rStyle w:val="Hyperlink"/>
                  <w:rFonts w:eastAsiaTheme="minorEastAsia" w:cs="Times New Roman"/>
                  <w:lang w:eastAsia="en-AU"/>
                </w:rPr>
                <w:t>g</w:t>
              </w:r>
              <w:r w:rsidR="002F608E">
                <w:rPr>
                  <w:rStyle w:val="Hyperlink"/>
                </w:rPr>
                <w:t>uideline</w:t>
              </w:r>
              <w:r>
                <w:rPr>
                  <w:rStyle w:val="Hyperlink"/>
                </w:rPr>
                <w:t xml:space="preserve"> value </w:t>
              </w:r>
            </w:hyperlink>
            <w:r>
              <w:t>of the Guidelines</w:t>
            </w:r>
          </w:p>
          <w:p w14:paraId="70029746" w14:textId="77777777" w:rsidR="0003132E" w:rsidRDefault="0003132E" w:rsidP="0003132E">
            <w:r w:rsidRPr="00006909">
              <w:rPr>
                <w:b/>
                <w:bCs/>
              </w:rPr>
              <w:lastRenderedPageBreak/>
              <w:t>(p1</w:t>
            </w:r>
            <w:r>
              <w:rPr>
                <w:b/>
                <w:bCs/>
              </w:rPr>
              <w:t>220</w:t>
            </w:r>
            <w:r w:rsidRPr="00006909">
              <w:rPr>
                <w:b/>
                <w:bCs/>
              </w:rPr>
              <w:t xml:space="preserve"> of PDF)</w:t>
            </w:r>
          </w:p>
        </w:tc>
        <w:tc>
          <w:tcPr>
            <w:tcW w:w="6193" w:type="dxa"/>
            <w:shd w:val="clear" w:color="auto" w:fill="FFFFFF" w:themeFill="background1"/>
          </w:tcPr>
          <w:p w14:paraId="2E72490C" w14:textId="77777777" w:rsidR="0003132E" w:rsidRDefault="0003132E" w:rsidP="0003132E">
            <w:r w:rsidRPr="00242193">
              <w:lastRenderedPageBreak/>
              <w:t xml:space="preserve">the concentration or measure of a water quality characteristic that, based on present knowledge, either does not result in any significant risk to the health of the </w:t>
            </w:r>
            <w:r w:rsidRPr="00242193">
              <w:lastRenderedPageBreak/>
              <w:t>consumer (health-based guideline value), or is associated with good quality water (aesthetic guideline value).</w:t>
            </w:r>
          </w:p>
        </w:tc>
        <w:tc>
          <w:tcPr>
            <w:tcW w:w="6657" w:type="dxa"/>
            <w:shd w:val="clear" w:color="auto" w:fill="FFFFFF" w:themeFill="background1"/>
          </w:tcPr>
          <w:p w14:paraId="71692B7F" w14:textId="77777777" w:rsidR="0003132E" w:rsidRDefault="0003132E" w:rsidP="0003132E">
            <w:r w:rsidRPr="00EF2739">
              <w:lastRenderedPageBreak/>
              <w:t>the concentration</w:t>
            </w:r>
            <w:r>
              <w:t xml:space="preserve"> </w:t>
            </w:r>
            <w:r w:rsidRPr="00242193">
              <w:rPr>
                <w:b/>
                <w:bCs/>
                <w:highlight w:val="yellow"/>
              </w:rPr>
              <w:t>range or limit</w:t>
            </w:r>
            <w:r w:rsidRPr="00EF2739">
              <w:t xml:space="preserve"> of a water quality characteristic that, based on present knowledge, either does not result in any significant risk to the health of the consumer (health-based </w:t>
            </w:r>
            <w:r w:rsidRPr="00EF2739">
              <w:lastRenderedPageBreak/>
              <w:t>guideline value), or is associated with good quality water (aesthetic guideline value)</w:t>
            </w:r>
          </w:p>
        </w:tc>
      </w:tr>
      <w:tr w:rsidR="0003132E" w:rsidRPr="00D31CA2" w14:paraId="143BBDBD" w14:textId="77777777" w:rsidTr="296FE172">
        <w:tc>
          <w:tcPr>
            <w:tcW w:w="600" w:type="dxa"/>
            <w:shd w:val="clear" w:color="auto" w:fill="FFFFFF" w:themeFill="background1"/>
          </w:tcPr>
          <w:p w14:paraId="7972C6A0" w14:textId="24CB51BA" w:rsidR="0003132E" w:rsidRDefault="00F96184" w:rsidP="0003132E">
            <w:r>
              <w:lastRenderedPageBreak/>
              <w:t>19</w:t>
            </w:r>
          </w:p>
        </w:tc>
        <w:tc>
          <w:tcPr>
            <w:tcW w:w="2705" w:type="dxa"/>
            <w:shd w:val="clear" w:color="auto" w:fill="FFFFFF" w:themeFill="background1"/>
          </w:tcPr>
          <w:p w14:paraId="5A5E4647" w14:textId="3ED915FE" w:rsidR="002F608E" w:rsidRDefault="002F608E" w:rsidP="002F608E">
            <w:r>
              <w:t xml:space="preserve">Visit the </w:t>
            </w:r>
            <w:hyperlink r:id="rId101" w:history="1">
              <w:r w:rsidRPr="00AF20E0">
                <w:rPr>
                  <w:rStyle w:val="Hyperlink"/>
                  <w:rFonts w:eastAsiaTheme="minorEastAsia" w:cs="Times New Roman"/>
                  <w:lang w:eastAsia="en-AU"/>
                </w:rPr>
                <w:t xml:space="preserve">Glossary, </w:t>
              </w:r>
              <w:r>
                <w:rPr>
                  <w:rStyle w:val="Hyperlink"/>
                  <w:rFonts w:eastAsiaTheme="minorEastAsia" w:cs="Times New Roman"/>
                  <w:lang w:eastAsia="en-AU"/>
                </w:rPr>
                <w:t>radionuclide</w:t>
              </w:r>
              <w:r>
                <w:rPr>
                  <w:rStyle w:val="Hyperlink"/>
                </w:rPr>
                <w:t xml:space="preserve"> </w:t>
              </w:r>
            </w:hyperlink>
            <w:r>
              <w:t>of the Guidelines</w:t>
            </w:r>
          </w:p>
          <w:p w14:paraId="0F53D2FF" w14:textId="77777777" w:rsidR="0003132E" w:rsidRDefault="0003132E" w:rsidP="0003132E">
            <w:r w:rsidRPr="00006909">
              <w:rPr>
                <w:b/>
                <w:bCs/>
              </w:rPr>
              <w:t>(p1</w:t>
            </w:r>
            <w:r>
              <w:rPr>
                <w:b/>
                <w:bCs/>
              </w:rPr>
              <w:t>223</w:t>
            </w:r>
            <w:r w:rsidRPr="00006909">
              <w:rPr>
                <w:b/>
                <w:bCs/>
              </w:rPr>
              <w:t xml:space="preserve"> of PDF)</w:t>
            </w:r>
          </w:p>
        </w:tc>
        <w:tc>
          <w:tcPr>
            <w:tcW w:w="6193" w:type="dxa"/>
            <w:shd w:val="clear" w:color="auto" w:fill="FFFFFF" w:themeFill="background1"/>
          </w:tcPr>
          <w:p w14:paraId="1DD2335E" w14:textId="77777777" w:rsidR="0003132E" w:rsidRPr="00242193" w:rsidRDefault="0003132E" w:rsidP="0003132E">
            <w:r w:rsidRPr="00551116">
              <w:t>an isotope of an element that is unstable and undergoes radioactive decay.</w:t>
            </w:r>
          </w:p>
        </w:tc>
        <w:tc>
          <w:tcPr>
            <w:tcW w:w="6657" w:type="dxa"/>
            <w:shd w:val="clear" w:color="auto" w:fill="FFFFFF" w:themeFill="background1"/>
          </w:tcPr>
          <w:p w14:paraId="24094F81" w14:textId="5074CDB3" w:rsidR="0003132E" w:rsidRPr="00B4202B" w:rsidRDefault="60802A7A" w:rsidP="2B4598B3">
            <w:pPr>
              <w:rPr>
                <w:szCs w:val="20"/>
              </w:rPr>
            </w:pPr>
            <w:r w:rsidRPr="00B4202B">
              <w:rPr>
                <w:szCs w:val="20"/>
              </w:rPr>
              <w:t xml:space="preserve">an element </w:t>
            </w:r>
            <w:r w:rsidRPr="00B4202B">
              <w:rPr>
                <w:szCs w:val="20"/>
                <w:highlight w:val="yellow"/>
              </w:rPr>
              <w:t xml:space="preserve">that </w:t>
            </w:r>
            <w:r w:rsidR="6C30B2CD" w:rsidRPr="00B4202B">
              <w:rPr>
                <w:szCs w:val="20"/>
                <w:highlight w:val="yellow"/>
              </w:rPr>
              <w:t>has excess nuclear energy, making it</w:t>
            </w:r>
            <w:r w:rsidR="6C30B2CD" w:rsidRPr="00B4202B">
              <w:rPr>
                <w:szCs w:val="20"/>
              </w:rPr>
              <w:t xml:space="preserve"> unstable. </w:t>
            </w:r>
            <w:r w:rsidR="07FC8652" w:rsidRPr="00B4202B">
              <w:rPr>
                <w:rFonts w:eastAsia="Calibri" w:cs="Calibri"/>
                <w:szCs w:val="20"/>
                <w:highlight w:val="yellow"/>
              </w:rPr>
              <w:t>Thus,</w:t>
            </w:r>
            <w:r w:rsidR="6C30B2CD" w:rsidRPr="00B4202B">
              <w:rPr>
                <w:rFonts w:eastAsia="Calibri" w:cs="Calibri"/>
                <w:szCs w:val="20"/>
                <w:highlight w:val="yellow"/>
              </w:rPr>
              <w:t xml:space="preserve"> radionuclides</w:t>
            </w:r>
            <w:r w:rsidR="6C30B2CD" w:rsidRPr="00B4202B">
              <w:rPr>
                <w:rFonts w:eastAsia="Calibri" w:cs="Calibri"/>
                <w:szCs w:val="20"/>
              </w:rPr>
              <w:t xml:space="preserve"> undergo radioactive ‘decay’, </w:t>
            </w:r>
            <w:r w:rsidR="6C30B2CD" w:rsidRPr="00B4202B">
              <w:rPr>
                <w:rFonts w:eastAsia="Calibri" w:cs="Calibri"/>
                <w:szCs w:val="20"/>
                <w:highlight w:val="yellow"/>
              </w:rPr>
              <w:t>emitting ionising radiation in</w:t>
            </w:r>
            <w:r w:rsidR="6C30B2CD" w:rsidRPr="00B4202B">
              <w:rPr>
                <w:rFonts w:eastAsia="Calibri" w:cs="Calibri"/>
                <w:szCs w:val="20"/>
              </w:rPr>
              <w:t xml:space="preserve"> </w:t>
            </w:r>
            <w:r w:rsidR="6C30B2CD" w:rsidRPr="00B4202B">
              <w:rPr>
                <w:rFonts w:eastAsia="Calibri" w:cs="Calibri"/>
                <w:szCs w:val="20"/>
                <w:highlight w:val="yellow"/>
              </w:rPr>
              <w:t>the process.</w:t>
            </w:r>
          </w:p>
        </w:tc>
      </w:tr>
      <w:tr w:rsidR="00004C9C" w:rsidRPr="00D31CA2" w14:paraId="2BE01C02" w14:textId="77777777" w:rsidTr="296FE172">
        <w:tc>
          <w:tcPr>
            <w:tcW w:w="600" w:type="dxa"/>
            <w:shd w:val="clear" w:color="auto" w:fill="FFFFFF" w:themeFill="background1"/>
          </w:tcPr>
          <w:p w14:paraId="71A2069F" w14:textId="2D43A0F4" w:rsidR="00004C9C" w:rsidRDefault="00004C9C" w:rsidP="0003132E">
            <w:r>
              <w:t>20</w:t>
            </w:r>
          </w:p>
        </w:tc>
        <w:tc>
          <w:tcPr>
            <w:tcW w:w="2705" w:type="dxa"/>
            <w:shd w:val="clear" w:color="auto" w:fill="FFFFFF" w:themeFill="background1"/>
          </w:tcPr>
          <w:p w14:paraId="0D1EC0D7" w14:textId="77777777" w:rsidR="00004C9C" w:rsidRDefault="00937C1F" w:rsidP="002F608E">
            <w:r>
              <w:t>Multiple</w:t>
            </w:r>
          </w:p>
          <w:p w14:paraId="6FE50017" w14:textId="59393BA7" w:rsidR="00937C1F" w:rsidRDefault="00937C1F" w:rsidP="002F608E">
            <w:r>
              <w:t xml:space="preserve">This is an edit </w:t>
            </w:r>
            <w:r w:rsidRPr="00937C1F">
              <w:t>proposed to be actioned as part of the update, which may have multiple occurrences within the Guidelines</w:t>
            </w:r>
          </w:p>
        </w:tc>
        <w:tc>
          <w:tcPr>
            <w:tcW w:w="6193" w:type="dxa"/>
            <w:shd w:val="clear" w:color="auto" w:fill="FFFFFF" w:themeFill="background1"/>
          </w:tcPr>
          <w:p w14:paraId="3F4155C9" w14:textId="6127BE6B" w:rsidR="00004C9C" w:rsidRPr="00551116" w:rsidRDefault="00937C1F" w:rsidP="0003132E">
            <w:r w:rsidRPr="008D15F3">
              <w:rPr>
                <w:b/>
                <w:bCs/>
                <w:i/>
                <w:iCs/>
              </w:rPr>
              <w:t>[Intentionally blank]</w:t>
            </w:r>
          </w:p>
        </w:tc>
        <w:tc>
          <w:tcPr>
            <w:tcW w:w="6657" w:type="dxa"/>
            <w:shd w:val="clear" w:color="auto" w:fill="FFFFFF" w:themeFill="background1"/>
          </w:tcPr>
          <w:p w14:paraId="4884DB5B" w14:textId="3DD42C83" w:rsidR="00004C9C" w:rsidRPr="00B4202B" w:rsidRDefault="00937C1F" w:rsidP="2B4598B3">
            <w:pPr>
              <w:rPr>
                <w:szCs w:val="20"/>
              </w:rPr>
            </w:pPr>
            <w:r>
              <w:t>T</w:t>
            </w:r>
            <w:r w:rsidRPr="003F40C0">
              <w:t>hroughout the Guidelines</w:t>
            </w:r>
            <w:r>
              <w:t xml:space="preserve">, the </w:t>
            </w:r>
            <w:r w:rsidRPr="003F40C0">
              <w:t xml:space="preserve">terms </w:t>
            </w:r>
            <w:r w:rsidRPr="003F40C0">
              <w:rPr>
                <w:i/>
                <w:iCs/>
              </w:rPr>
              <w:t>‘meeting the target’</w:t>
            </w:r>
            <w:r>
              <w:rPr>
                <w:i/>
                <w:iCs/>
              </w:rPr>
              <w:t xml:space="preserve">, </w:t>
            </w:r>
            <w:r w:rsidRPr="003F40C0">
              <w:rPr>
                <w:i/>
                <w:iCs/>
              </w:rPr>
              <w:t>‘achieving the target’</w:t>
            </w:r>
            <w:r w:rsidRPr="003F40C0">
              <w:t xml:space="preserve"> </w:t>
            </w:r>
            <w:r>
              <w:t>‘</w:t>
            </w:r>
            <w:r w:rsidRPr="001557D5">
              <w:rPr>
                <w:i/>
                <w:iCs/>
              </w:rPr>
              <w:t>meeting the treatment targets</w:t>
            </w:r>
            <w:r>
              <w:rPr>
                <w:i/>
                <w:iCs/>
              </w:rPr>
              <w:t>’</w:t>
            </w:r>
            <w:r w:rsidRPr="001557D5">
              <w:rPr>
                <w:i/>
                <w:iCs/>
              </w:rPr>
              <w:t xml:space="preserve">, </w:t>
            </w:r>
            <w:r>
              <w:rPr>
                <w:i/>
                <w:iCs/>
              </w:rPr>
              <w:t>‘</w:t>
            </w:r>
            <w:r w:rsidRPr="001557D5">
              <w:rPr>
                <w:i/>
                <w:iCs/>
              </w:rPr>
              <w:t>achieving the target</w:t>
            </w:r>
            <w:r>
              <w:rPr>
                <w:i/>
                <w:iCs/>
              </w:rPr>
              <w:t>’</w:t>
            </w:r>
            <w:r w:rsidRPr="001557D5">
              <w:rPr>
                <w:i/>
                <w:iCs/>
              </w:rPr>
              <w:t xml:space="preserve">, </w:t>
            </w:r>
            <w:r>
              <w:rPr>
                <w:i/>
                <w:iCs/>
              </w:rPr>
              <w:t>‘</w:t>
            </w:r>
            <w:r w:rsidRPr="001557D5">
              <w:rPr>
                <w:i/>
                <w:iCs/>
              </w:rPr>
              <w:t>achieving a required treatment target</w:t>
            </w:r>
            <w:r>
              <w:rPr>
                <w:i/>
                <w:iCs/>
              </w:rPr>
              <w:t>’</w:t>
            </w:r>
            <w:r w:rsidRPr="001557D5">
              <w:rPr>
                <w:i/>
                <w:iCs/>
              </w:rPr>
              <w:t xml:space="preserve"> and </w:t>
            </w:r>
            <w:r>
              <w:rPr>
                <w:i/>
                <w:iCs/>
              </w:rPr>
              <w:t>‘</w:t>
            </w:r>
            <w:r w:rsidRPr="001557D5">
              <w:rPr>
                <w:i/>
                <w:iCs/>
              </w:rPr>
              <w:t>achieving the targets</w:t>
            </w:r>
            <w:r>
              <w:rPr>
                <w:i/>
                <w:iCs/>
              </w:rPr>
              <w:t>’</w:t>
            </w:r>
            <w:r w:rsidRPr="001557D5">
              <w:rPr>
                <w:i/>
                <w:iCs/>
              </w:rPr>
              <w:t xml:space="preserve"> </w:t>
            </w:r>
            <w:r w:rsidRPr="00E818FA">
              <w:t>are</w:t>
            </w:r>
            <w:r w:rsidRPr="003F40C0">
              <w:t xml:space="preserve"> used interchangeably</w:t>
            </w:r>
            <w:r w:rsidRPr="00A13631">
              <w:t>.</w:t>
            </w:r>
            <w:r>
              <w:t xml:space="preserve"> </w:t>
            </w:r>
            <w:r w:rsidRPr="00A13631">
              <w:t xml:space="preserve">For consistency and standardisation of terminology, it is proposed that </w:t>
            </w:r>
            <w:r w:rsidRPr="00A13631">
              <w:rPr>
                <w:i/>
                <w:iCs/>
              </w:rPr>
              <w:t>‘meeting’</w:t>
            </w:r>
            <w:r w:rsidRPr="00A13631">
              <w:t xml:space="preserve"> be used </w:t>
            </w:r>
            <w:r>
              <w:t>instead of ‘</w:t>
            </w:r>
            <w:r w:rsidRPr="00F96184">
              <w:rPr>
                <w:i/>
                <w:iCs/>
              </w:rPr>
              <w:t>achieving</w:t>
            </w:r>
            <w:r>
              <w:t xml:space="preserve">’ </w:t>
            </w:r>
            <w:r w:rsidRPr="00A13631">
              <w:t>in all instances</w:t>
            </w:r>
            <w:r>
              <w:t>.</w:t>
            </w:r>
          </w:p>
        </w:tc>
      </w:tr>
      <w:tr w:rsidR="00004C9C" w:rsidRPr="00D31CA2" w14:paraId="5F015FCF" w14:textId="77777777" w:rsidTr="296FE172">
        <w:tc>
          <w:tcPr>
            <w:tcW w:w="600" w:type="dxa"/>
            <w:shd w:val="clear" w:color="auto" w:fill="FFFFFF" w:themeFill="background1"/>
          </w:tcPr>
          <w:p w14:paraId="6A275BBD" w14:textId="79436BD2" w:rsidR="00004C9C" w:rsidRDefault="00004C9C" w:rsidP="0003132E">
            <w:r>
              <w:t>21</w:t>
            </w:r>
          </w:p>
        </w:tc>
        <w:tc>
          <w:tcPr>
            <w:tcW w:w="2705" w:type="dxa"/>
            <w:shd w:val="clear" w:color="auto" w:fill="FFFFFF" w:themeFill="background1"/>
          </w:tcPr>
          <w:p w14:paraId="232725E1" w14:textId="77777777" w:rsidR="00937C1F" w:rsidRDefault="00937C1F" w:rsidP="00937C1F">
            <w:r>
              <w:t>Multiple</w:t>
            </w:r>
          </w:p>
          <w:p w14:paraId="02F74E9C" w14:textId="2FE4E5CE" w:rsidR="00004C9C" w:rsidRDefault="00937C1F" w:rsidP="00937C1F">
            <w:r>
              <w:t xml:space="preserve">This is an edit </w:t>
            </w:r>
            <w:r w:rsidRPr="00937C1F">
              <w:t>proposed to be actioned as part of the update, which may have multiple occurrences within the Guidelines</w:t>
            </w:r>
          </w:p>
        </w:tc>
        <w:tc>
          <w:tcPr>
            <w:tcW w:w="6193" w:type="dxa"/>
            <w:shd w:val="clear" w:color="auto" w:fill="FFFFFF" w:themeFill="background1"/>
          </w:tcPr>
          <w:p w14:paraId="648F6E31" w14:textId="6F27E3CF" w:rsidR="00004C9C" w:rsidRPr="00551116" w:rsidRDefault="00937C1F" w:rsidP="0003132E">
            <w:r w:rsidRPr="008D15F3">
              <w:rPr>
                <w:b/>
                <w:bCs/>
                <w:i/>
                <w:iCs/>
              </w:rPr>
              <w:t>[Intentionally blank]</w:t>
            </w:r>
          </w:p>
        </w:tc>
        <w:tc>
          <w:tcPr>
            <w:tcW w:w="6657" w:type="dxa"/>
            <w:shd w:val="clear" w:color="auto" w:fill="FFFFFF" w:themeFill="background1"/>
          </w:tcPr>
          <w:p w14:paraId="6D833E7E" w14:textId="4449BF60" w:rsidR="00004C9C" w:rsidRPr="00B4202B" w:rsidRDefault="00937C1F" w:rsidP="2B4598B3">
            <w:pPr>
              <w:rPr>
                <w:szCs w:val="20"/>
              </w:rPr>
            </w:pPr>
            <w:r>
              <w:t>General corrections throughout the Guidelines that relate to: (1) words spelt incorrectly, (2) punctuation, and (3) formatting of words and text.</w:t>
            </w:r>
          </w:p>
        </w:tc>
      </w:tr>
    </w:tbl>
    <w:p w14:paraId="52EAC623" w14:textId="77777777" w:rsidR="00063CB8" w:rsidRDefault="00063CB8" w:rsidP="00063CB8">
      <w:pPr>
        <w:sectPr w:rsidR="00063CB8" w:rsidSect="00063CB8">
          <w:headerReference w:type="even" r:id="rId102"/>
          <w:headerReference w:type="default" r:id="rId103"/>
          <w:footerReference w:type="even" r:id="rId104"/>
          <w:footerReference w:type="default" r:id="rId105"/>
          <w:headerReference w:type="first" r:id="rId106"/>
          <w:footerReference w:type="first" r:id="rId107"/>
          <w:pgSz w:w="16838" w:h="11906" w:orient="landscape" w:code="9"/>
          <w:pgMar w:top="907" w:right="851" w:bottom="907" w:left="851" w:header="0" w:footer="176" w:gutter="0"/>
          <w:cols w:space="708"/>
          <w:titlePg/>
          <w:docGrid w:linePitch="360"/>
        </w:sectPr>
      </w:pPr>
    </w:p>
    <w:p w14:paraId="13C01BB0" w14:textId="77777777" w:rsidR="00063CB8" w:rsidRDefault="00063CB8" w:rsidP="00063CB8">
      <w:pPr>
        <w:pStyle w:val="Heading1"/>
      </w:pPr>
      <w:r>
        <w:lastRenderedPageBreak/>
        <w:t>Appendices</w:t>
      </w:r>
    </w:p>
    <w:p w14:paraId="550686E5" w14:textId="4ECEC530" w:rsidR="00263680" w:rsidRDefault="00F013A2" w:rsidP="00F013A2">
      <w:pPr>
        <w:rPr>
          <w:b/>
          <w:bCs/>
          <w:color w:val="auto"/>
          <w:sz w:val="24"/>
          <w:szCs w:val="24"/>
        </w:rPr>
      </w:pPr>
      <w:r w:rsidRPr="00BE5961">
        <w:rPr>
          <w:rFonts w:ascii="Gotham Medium" w:hAnsi="Gotham Medium"/>
          <w:color w:val="auto"/>
          <w:sz w:val="26"/>
          <w:szCs w:val="26"/>
        </w:rPr>
        <w:t>APPENDIX A</w:t>
      </w:r>
      <w:r w:rsidRPr="00F013A2">
        <w:rPr>
          <w:b/>
          <w:bCs/>
          <w:color w:val="auto"/>
          <w:sz w:val="24"/>
          <w:szCs w:val="24"/>
        </w:rPr>
        <w:t xml:space="preserve"> – </w:t>
      </w:r>
      <w:r w:rsidR="00263680" w:rsidRPr="00FE691A">
        <w:rPr>
          <w:b/>
          <w:bCs/>
          <w:sz w:val="24"/>
          <w:szCs w:val="24"/>
        </w:rPr>
        <w:t>Current Table 5.6</w:t>
      </w:r>
      <w:r w:rsidR="00FE691A">
        <w:rPr>
          <w:b/>
          <w:bCs/>
          <w:color w:val="auto"/>
          <w:sz w:val="24"/>
          <w:szCs w:val="24"/>
        </w:rPr>
        <w:t xml:space="preserve">. Visit </w:t>
      </w:r>
      <w:hyperlink r:id="rId108" w:anchor="table-5-6" w:history="1">
        <w:r w:rsidR="00FE691A" w:rsidRPr="00654BEB">
          <w:rPr>
            <w:rStyle w:val="Hyperlink"/>
            <w:b/>
            <w:bCs/>
            <w:sz w:val="24"/>
            <w:szCs w:val="24"/>
          </w:rPr>
          <w:t>Table 5.6 Indicative pathogen LRV potentially attributable to treatment barriers</w:t>
        </w:r>
      </w:hyperlink>
      <w:r w:rsidR="00FE691A">
        <w:rPr>
          <w:b/>
          <w:bCs/>
          <w:color w:val="auto"/>
          <w:sz w:val="24"/>
          <w:szCs w:val="24"/>
        </w:rPr>
        <w:t xml:space="preserve"> of the Guidelines.</w:t>
      </w:r>
    </w:p>
    <w:tbl>
      <w:tblPr>
        <w:tblW w:w="9905" w:type="dxa"/>
        <w:tblInd w:w="149" w:type="dxa"/>
        <w:tblLayout w:type="fixed"/>
        <w:tblCellMar>
          <w:left w:w="0" w:type="dxa"/>
          <w:right w:w="0" w:type="dxa"/>
        </w:tblCellMar>
        <w:tblLook w:val="01E0" w:firstRow="1" w:lastRow="1" w:firstColumn="1" w:lastColumn="1" w:noHBand="0" w:noVBand="0"/>
      </w:tblPr>
      <w:tblGrid>
        <w:gridCol w:w="1963"/>
        <w:gridCol w:w="14"/>
        <w:gridCol w:w="668"/>
        <w:gridCol w:w="51"/>
        <w:gridCol w:w="573"/>
        <w:gridCol w:w="617"/>
        <w:gridCol w:w="9"/>
        <w:gridCol w:w="5312"/>
        <w:gridCol w:w="698"/>
      </w:tblGrid>
      <w:tr w:rsidR="00443A0E" w14:paraId="748549E1" w14:textId="77777777" w:rsidTr="00BB4FCE">
        <w:trPr>
          <w:trHeight w:val="351"/>
        </w:trPr>
        <w:tc>
          <w:tcPr>
            <w:tcW w:w="1963" w:type="dxa"/>
            <w:shd w:val="clear" w:color="auto" w:fill="006385"/>
          </w:tcPr>
          <w:p w14:paraId="797F9FE3" w14:textId="77777777" w:rsidR="00443A0E" w:rsidRDefault="00443A0E" w:rsidP="00BB4FCE">
            <w:pPr>
              <w:pStyle w:val="TableParagraph"/>
              <w:spacing w:before="41"/>
              <w:ind w:left="85"/>
              <w:rPr>
                <w:rFonts w:ascii="Gotham Medium"/>
                <w:sz w:val="17"/>
              </w:rPr>
            </w:pPr>
            <w:r>
              <w:rPr>
                <w:rFonts w:ascii="Gotham Medium"/>
                <w:color w:val="FFFFFF"/>
                <w:spacing w:val="-2"/>
                <w:sz w:val="17"/>
              </w:rPr>
              <w:t>Treatment</w:t>
            </w:r>
            <w:r>
              <w:rPr>
                <w:rFonts w:ascii="Gotham Medium"/>
                <w:color w:val="FFFFFF"/>
                <w:sz w:val="17"/>
              </w:rPr>
              <w:t xml:space="preserve"> </w:t>
            </w:r>
            <w:r>
              <w:rPr>
                <w:rFonts w:ascii="Gotham Medium"/>
                <w:color w:val="FFFFFF"/>
                <w:spacing w:val="-2"/>
                <w:sz w:val="17"/>
              </w:rPr>
              <w:t>barriers</w:t>
            </w:r>
          </w:p>
        </w:tc>
        <w:tc>
          <w:tcPr>
            <w:tcW w:w="1932" w:type="dxa"/>
            <w:gridSpan w:val="6"/>
            <w:shd w:val="clear" w:color="auto" w:fill="006385"/>
          </w:tcPr>
          <w:p w14:paraId="3025C8A5" w14:textId="77777777" w:rsidR="00443A0E" w:rsidRDefault="00443A0E" w:rsidP="00BB4FCE">
            <w:pPr>
              <w:pStyle w:val="TableParagraph"/>
              <w:spacing w:before="41"/>
              <w:ind w:left="329"/>
              <w:rPr>
                <w:rFonts w:ascii="Gotham Medium"/>
                <w:position w:val="6"/>
                <w:sz w:val="10"/>
              </w:rPr>
            </w:pPr>
            <w:r>
              <w:rPr>
                <w:rFonts w:ascii="Gotham Medium"/>
                <w:color w:val="FFFFFF"/>
                <w:spacing w:val="-2"/>
                <w:sz w:val="17"/>
              </w:rPr>
              <w:t>Validated</w:t>
            </w:r>
            <w:r>
              <w:rPr>
                <w:rFonts w:ascii="Gotham Medium"/>
                <w:color w:val="FFFFFF"/>
                <w:spacing w:val="2"/>
                <w:sz w:val="17"/>
              </w:rPr>
              <w:t xml:space="preserve"> </w:t>
            </w:r>
            <w:r>
              <w:rPr>
                <w:rFonts w:ascii="Gotham Medium"/>
                <w:color w:val="FFFFFF"/>
                <w:spacing w:val="-2"/>
                <w:sz w:val="17"/>
              </w:rPr>
              <w:t>LRVs</w:t>
            </w:r>
            <w:r>
              <w:rPr>
                <w:rFonts w:ascii="Gotham Medium"/>
                <w:color w:val="FFFFFF"/>
                <w:spacing w:val="-2"/>
                <w:position w:val="6"/>
                <w:sz w:val="10"/>
              </w:rPr>
              <w:t>1</w:t>
            </w:r>
          </w:p>
        </w:tc>
        <w:tc>
          <w:tcPr>
            <w:tcW w:w="6010" w:type="dxa"/>
            <w:gridSpan w:val="2"/>
            <w:shd w:val="clear" w:color="auto" w:fill="006385"/>
          </w:tcPr>
          <w:p w14:paraId="348F3231" w14:textId="77777777" w:rsidR="00443A0E" w:rsidRDefault="00443A0E" w:rsidP="00BB4FCE">
            <w:pPr>
              <w:pStyle w:val="TableParagraph"/>
              <w:spacing w:before="41"/>
              <w:ind w:left="84"/>
              <w:rPr>
                <w:rFonts w:ascii="Gotham Medium"/>
                <w:sz w:val="17"/>
              </w:rPr>
            </w:pPr>
            <w:r>
              <w:rPr>
                <w:rFonts w:ascii="Gotham Medium"/>
                <w:color w:val="FFFFFF"/>
                <w:sz w:val="17"/>
              </w:rPr>
              <w:t>Basis</w:t>
            </w:r>
            <w:r>
              <w:rPr>
                <w:rFonts w:ascii="Gotham Medium"/>
                <w:color w:val="FFFFFF"/>
                <w:spacing w:val="-1"/>
                <w:sz w:val="17"/>
              </w:rPr>
              <w:t xml:space="preserve"> </w:t>
            </w:r>
            <w:r>
              <w:rPr>
                <w:rFonts w:ascii="Gotham Medium"/>
                <w:color w:val="FFFFFF"/>
                <w:sz w:val="17"/>
              </w:rPr>
              <w:t>for</w:t>
            </w:r>
            <w:r>
              <w:rPr>
                <w:rFonts w:ascii="Gotham Medium"/>
                <w:color w:val="FFFFFF"/>
                <w:spacing w:val="-1"/>
                <w:sz w:val="17"/>
              </w:rPr>
              <w:t xml:space="preserve"> </w:t>
            </w:r>
            <w:r>
              <w:rPr>
                <w:rFonts w:ascii="Gotham Medium"/>
                <w:color w:val="FFFFFF"/>
                <w:spacing w:val="-2"/>
                <w:sz w:val="17"/>
              </w:rPr>
              <w:t>validation</w:t>
            </w:r>
          </w:p>
        </w:tc>
      </w:tr>
      <w:tr w:rsidR="00443A0E" w14:paraId="63A018D6" w14:textId="77777777" w:rsidTr="00BB4FCE">
        <w:trPr>
          <w:trHeight w:val="957"/>
        </w:trPr>
        <w:tc>
          <w:tcPr>
            <w:tcW w:w="1963" w:type="dxa"/>
            <w:shd w:val="clear" w:color="auto" w:fill="006385"/>
          </w:tcPr>
          <w:p w14:paraId="387032E7" w14:textId="77777777" w:rsidR="00443A0E" w:rsidRDefault="00443A0E" w:rsidP="00BB4FCE">
            <w:pPr>
              <w:pStyle w:val="TableParagraph"/>
              <w:spacing w:before="0"/>
              <w:ind w:left="0"/>
              <w:rPr>
                <w:rFonts w:ascii="Times New Roman"/>
                <w:sz w:val="16"/>
              </w:rPr>
            </w:pPr>
          </w:p>
        </w:tc>
        <w:tc>
          <w:tcPr>
            <w:tcW w:w="733" w:type="dxa"/>
            <w:gridSpan w:val="3"/>
            <w:shd w:val="clear" w:color="auto" w:fill="006385"/>
            <w:textDirection w:val="btLr"/>
          </w:tcPr>
          <w:p w14:paraId="435D8CA1" w14:textId="77777777" w:rsidR="00443A0E" w:rsidRDefault="00443A0E" w:rsidP="00BB4FCE">
            <w:pPr>
              <w:pStyle w:val="TableParagraph"/>
              <w:spacing w:before="62"/>
              <w:ind w:left="0"/>
              <w:rPr>
                <w:sz w:val="17"/>
              </w:rPr>
            </w:pPr>
          </w:p>
          <w:p w14:paraId="76E8C59E" w14:textId="77777777" w:rsidR="00443A0E" w:rsidRDefault="00443A0E" w:rsidP="00BB4FCE">
            <w:pPr>
              <w:pStyle w:val="TableParagraph"/>
              <w:spacing w:before="0"/>
              <w:ind w:left="85"/>
              <w:rPr>
                <w:rFonts w:ascii="Gotham Medium"/>
                <w:sz w:val="17"/>
              </w:rPr>
            </w:pPr>
            <w:r>
              <w:rPr>
                <w:rFonts w:ascii="Gotham Medium"/>
                <w:color w:val="FFFFFF"/>
                <w:spacing w:val="-2"/>
                <w:sz w:val="17"/>
              </w:rPr>
              <w:t>Protozoa</w:t>
            </w:r>
          </w:p>
        </w:tc>
        <w:tc>
          <w:tcPr>
            <w:tcW w:w="573" w:type="dxa"/>
            <w:shd w:val="clear" w:color="auto" w:fill="006385"/>
            <w:textDirection w:val="btLr"/>
          </w:tcPr>
          <w:p w14:paraId="5AF22307" w14:textId="77777777" w:rsidR="00443A0E" w:rsidRDefault="00443A0E" w:rsidP="00BB4FCE">
            <w:pPr>
              <w:pStyle w:val="TableParagraph"/>
              <w:spacing w:before="156"/>
              <w:ind w:left="85"/>
              <w:rPr>
                <w:rFonts w:ascii="Gotham Medium"/>
                <w:sz w:val="17"/>
              </w:rPr>
            </w:pPr>
            <w:r>
              <w:rPr>
                <w:rFonts w:ascii="Gotham Medium"/>
                <w:color w:val="FFFFFF"/>
                <w:spacing w:val="-2"/>
                <w:sz w:val="17"/>
              </w:rPr>
              <w:t>Virus</w:t>
            </w:r>
          </w:p>
        </w:tc>
        <w:tc>
          <w:tcPr>
            <w:tcW w:w="626" w:type="dxa"/>
            <w:gridSpan w:val="2"/>
            <w:shd w:val="clear" w:color="auto" w:fill="006385"/>
            <w:textDirection w:val="btLr"/>
          </w:tcPr>
          <w:p w14:paraId="16369B49" w14:textId="77777777" w:rsidR="00443A0E" w:rsidRDefault="00443A0E" w:rsidP="00BB4FCE">
            <w:pPr>
              <w:pStyle w:val="TableParagraph"/>
              <w:spacing w:before="6"/>
              <w:ind w:left="0"/>
              <w:rPr>
                <w:sz w:val="17"/>
              </w:rPr>
            </w:pPr>
          </w:p>
          <w:p w14:paraId="47F00DE5" w14:textId="77777777" w:rsidR="00443A0E" w:rsidRDefault="00443A0E" w:rsidP="00BB4FCE">
            <w:pPr>
              <w:pStyle w:val="TableParagraph"/>
              <w:spacing w:before="0"/>
              <w:ind w:left="85"/>
              <w:rPr>
                <w:rFonts w:ascii="Gotham Medium"/>
                <w:sz w:val="17"/>
              </w:rPr>
            </w:pPr>
            <w:r>
              <w:rPr>
                <w:rFonts w:ascii="Gotham Medium"/>
                <w:color w:val="FFFFFF"/>
                <w:spacing w:val="-2"/>
                <w:sz w:val="17"/>
              </w:rPr>
              <w:t>Bacteria</w:t>
            </w:r>
          </w:p>
        </w:tc>
        <w:tc>
          <w:tcPr>
            <w:tcW w:w="6010" w:type="dxa"/>
            <w:gridSpan w:val="2"/>
            <w:shd w:val="clear" w:color="auto" w:fill="006385"/>
          </w:tcPr>
          <w:p w14:paraId="5F51E3E1" w14:textId="77777777" w:rsidR="00443A0E" w:rsidRDefault="00443A0E" w:rsidP="00BB4FCE">
            <w:pPr>
              <w:pStyle w:val="TableParagraph"/>
              <w:spacing w:before="0"/>
              <w:ind w:left="0"/>
              <w:rPr>
                <w:rFonts w:ascii="Times New Roman"/>
                <w:sz w:val="16"/>
              </w:rPr>
            </w:pPr>
          </w:p>
        </w:tc>
      </w:tr>
      <w:tr w:rsidR="00443A0E" w14:paraId="476CFB03" w14:textId="77777777" w:rsidTr="00BB4FCE">
        <w:trPr>
          <w:trHeight w:val="2231"/>
        </w:trPr>
        <w:tc>
          <w:tcPr>
            <w:tcW w:w="1963" w:type="dxa"/>
            <w:tcBorders>
              <w:bottom w:val="single" w:sz="4" w:space="0" w:color="1FC0DB"/>
            </w:tcBorders>
          </w:tcPr>
          <w:p w14:paraId="0FE5AB61" w14:textId="77777777" w:rsidR="00443A0E" w:rsidRDefault="00443A0E" w:rsidP="00BB4FCE">
            <w:pPr>
              <w:pStyle w:val="TableParagraph"/>
              <w:spacing w:before="36" w:line="259" w:lineRule="auto"/>
              <w:ind w:left="85" w:right="527"/>
              <w:rPr>
                <w:sz w:val="17"/>
              </w:rPr>
            </w:pPr>
            <w:r>
              <w:rPr>
                <w:rFonts w:ascii="Gotham Bold"/>
                <w:b/>
                <w:spacing w:val="-2"/>
                <w:sz w:val="17"/>
              </w:rPr>
              <w:t xml:space="preserve">Conventional filtration: </w:t>
            </w:r>
            <w:r>
              <w:rPr>
                <w:spacing w:val="-2"/>
                <w:sz w:val="17"/>
              </w:rPr>
              <w:t xml:space="preserve">Coagulation, flocculation, sedimentation </w:t>
            </w:r>
            <w:r>
              <w:rPr>
                <w:sz w:val="17"/>
              </w:rPr>
              <w:t>(or</w:t>
            </w:r>
            <w:r>
              <w:rPr>
                <w:spacing w:val="-13"/>
                <w:sz w:val="17"/>
              </w:rPr>
              <w:t xml:space="preserve"> </w:t>
            </w:r>
            <w:r>
              <w:rPr>
                <w:sz w:val="17"/>
              </w:rPr>
              <w:t>dissolved</w:t>
            </w:r>
            <w:r>
              <w:rPr>
                <w:spacing w:val="-13"/>
                <w:sz w:val="17"/>
              </w:rPr>
              <w:t xml:space="preserve"> </w:t>
            </w:r>
            <w:r>
              <w:rPr>
                <w:sz w:val="17"/>
              </w:rPr>
              <w:t>air</w:t>
            </w:r>
          </w:p>
          <w:p w14:paraId="78EC4F59" w14:textId="77777777" w:rsidR="00443A0E" w:rsidRDefault="00443A0E" w:rsidP="00BB4FCE">
            <w:pPr>
              <w:pStyle w:val="TableParagraph"/>
              <w:spacing w:before="0" w:line="259" w:lineRule="auto"/>
              <w:ind w:left="85"/>
              <w:rPr>
                <w:sz w:val="17"/>
              </w:rPr>
            </w:pPr>
            <w:r>
              <w:rPr>
                <w:sz w:val="17"/>
              </w:rPr>
              <w:t>flotation)</w:t>
            </w:r>
            <w:r>
              <w:rPr>
                <w:spacing w:val="-13"/>
                <w:sz w:val="17"/>
              </w:rPr>
              <w:t xml:space="preserve"> </w:t>
            </w:r>
            <w:r>
              <w:rPr>
                <w:sz w:val="17"/>
              </w:rPr>
              <w:t>and</w:t>
            </w:r>
            <w:r>
              <w:rPr>
                <w:spacing w:val="-13"/>
                <w:sz w:val="17"/>
              </w:rPr>
              <w:t xml:space="preserve"> </w:t>
            </w:r>
            <w:r>
              <w:rPr>
                <w:sz w:val="17"/>
              </w:rPr>
              <w:t xml:space="preserve">media </w:t>
            </w:r>
            <w:r>
              <w:rPr>
                <w:spacing w:val="-2"/>
                <w:sz w:val="17"/>
              </w:rPr>
              <w:t>filtration</w:t>
            </w:r>
          </w:p>
        </w:tc>
        <w:tc>
          <w:tcPr>
            <w:tcW w:w="733" w:type="dxa"/>
            <w:gridSpan w:val="3"/>
            <w:tcBorders>
              <w:bottom w:val="single" w:sz="4" w:space="0" w:color="1FC0DB"/>
            </w:tcBorders>
          </w:tcPr>
          <w:p w14:paraId="1CAD027E" w14:textId="77777777" w:rsidR="00443A0E" w:rsidRDefault="00443A0E" w:rsidP="00BB4FCE">
            <w:pPr>
              <w:pStyle w:val="TableParagraph"/>
              <w:spacing w:before="36"/>
              <w:ind w:left="6"/>
              <w:jc w:val="center"/>
              <w:rPr>
                <w:sz w:val="17"/>
              </w:rPr>
            </w:pPr>
            <w:r>
              <w:rPr>
                <w:spacing w:val="-2"/>
                <w:sz w:val="17"/>
              </w:rPr>
              <w:t>2.5-</w:t>
            </w:r>
            <w:r>
              <w:rPr>
                <w:spacing w:val="-10"/>
                <w:sz w:val="17"/>
              </w:rPr>
              <w:t>4</w:t>
            </w:r>
          </w:p>
        </w:tc>
        <w:tc>
          <w:tcPr>
            <w:tcW w:w="573" w:type="dxa"/>
            <w:tcBorders>
              <w:bottom w:val="single" w:sz="4" w:space="0" w:color="1FC0DB"/>
            </w:tcBorders>
          </w:tcPr>
          <w:p w14:paraId="34456AAD" w14:textId="77777777" w:rsidR="00443A0E" w:rsidRDefault="00443A0E" w:rsidP="00BB4FCE">
            <w:pPr>
              <w:pStyle w:val="TableParagraph"/>
              <w:spacing w:before="36"/>
              <w:ind w:left="0" w:right="47"/>
              <w:jc w:val="center"/>
              <w:rPr>
                <w:sz w:val="17"/>
              </w:rPr>
            </w:pPr>
            <w:r>
              <w:rPr>
                <w:spacing w:val="-10"/>
                <w:sz w:val="17"/>
              </w:rPr>
              <w:t>2</w:t>
            </w:r>
          </w:p>
        </w:tc>
        <w:tc>
          <w:tcPr>
            <w:tcW w:w="626" w:type="dxa"/>
            <w:gridSpan w:val="2"/>
            <w:tcBorders>
              <w:bottom w:val="single" w:sz="4" w:space="0" w:color="1FC0DB"/>
            </w:tcBorders>
          </w:tcPr>
          <w:p w14:paraId="661A2C96" w14:textId="77777777" w:rsidR="00443A0E" w:rsidRDefault="00443A0E" w:rsidP="00BB4FCE">
            <w:pPr>
              <w:pStyle w:val="TableParagraph"/>
              <w:spacing w:before="36"/>
              <w:ind w:left="2"/>
              <w:jc w:val="center"/>
              <w:rPr>
                <w:sz w:val="17"/>
              </w:rPr>
            </w:pPr>
            <w:r>
              <w:rPr>
                <w:spacing w:val="-10"/>
                <w:sz w:val="17"/>
              </w:rPr>
              <w:t>2</w:t>
            </w:r>
          </w:p>
        </w:tc>
        <w:tc>
          <w:tcPr>
            <w:tcW w:w="6010" w:type="dxa"/>
            <w:gridSpan w:val="2"/>
            <w:vMerge w:val="restart"/>
            <w:tcBorders>
              <w:bottom w:val="single" w:sz="4" w:space="0" w:color="1FC0DB"/>
            </w:tcBorders>
          </w:tcPr>
          <w:p w14:paraId="152D6A1C" w14:textId="754C6D26" w:rsidR="00443A0E" w:rsidRPr="0011097C" w:rsidRDefault="00443A0E" w:rsidP="00BB4FCE">
            <w:pPr>
              <w:pStyle w:val="TableParagraph"/>
              <w:spacing w:before="36"/>
              <w:ind w:left="84"/>
              <w:rPr>
                <w:position w:val="6"/>
                <w:sz w:val="10"/>
              </w:rPr>
            </w:pPr>
            <w:r w:rsidRPr="0011097C">
              <w:rPr>
                <w:sz w:val="17"/>
              </w:rPr>
              <w:t>Accepted</w:t>
            </w:r>
            <w:r w:rsidRPr="0011097C">
              <w:rPr>
                <w:spacing w:val="-7"/>
                <w:sz w:val="17"/>
              </w:rPr>
              <w:t xml:space="preserve"> </w:t>
            </w:r>
            <w:r w:rsidRPr="0011097C">
              <w:rPr>
                <w:sz w:val="17"/>
              </w:rPr>
              <w:t>industry</w:t>
            </w:r>
            <w:r w:rsidRPr="0011097C">
              <w:rPr>
                <w:spacing w:val="-4"/>
                <w:sz w:val="17"/>
              </w:rPr>
              <w:t xml:space="preserve"> </w:t>
            </w:r>
            <w:r w:rsidRPr="0011097C">
              <w:rPr>
                <w:sz w:val="17"/>
              </w:rPr>
              <w:t>norms</w:t>
            </w:r>
            <w:r w:rsidR="0011097C">
              <w:rPr>
                <w:sz w:val="17"/>
              </w:rPr>
              <w:t>.</w:t>
            </w:r>
            <w:r w:rsidR="0011097C" w:rsidRPr="0011097C">
              <w:rPr>
                <w:sz w:val="17"/>
                <w:vertAlign w:val="superscript"/>
              </w:rPr>
              <w:t>2</w:t>
            </w:r>
          </w:p>
          <w:p w14:paraId="0A4C7211" w14:textId="77777777" w:rsidR="00443A0E" w:rsidRDefault="00443A0E" w:rsidP="00BB4FCE">
            <w:pPr>
              <w:pStyle w:val="TableParagraph"/>
              <w:spacing w:before="129" w:line="259" w:lineRule="auto"/>
              <w:ind w:left="84" w:right="102"/>
              <w:rPr>
                <w:sz w:val="17"/>
              </w:rPr>
            </w:pPr>
            <w:r>
              <w:rPr>
                <w:sz w:val="17"/>
              </w:rPr>
              <w:t>Performance depends on design, management and operational effectiveness and good supporting practices. On-line</w:t>
            </w:r>
            <w:r>
              <w:rPr>
                <w:spacing w:val="-8"/>
                <w:sz w:val="17"/>
              </w:rPr>
              <w:t xml:space="preserve"> </w:t>
            </w:r>
            <w:r>
              <w:rPr>
                <w:sz w:val="17"/>
              </w:rPr>
              <w:t>monitoring</w:t>
            </w:r>
            <w:r>
              <w:rPr>
                <w:spacing w:val="-8"/>
                <w:sz w:val="17"/>
              </w:rPr>
              <w:t xml:space="preserve"> </w:t>
            </w:r>
            <w:r>
              <w:rPr>
                <w:sz w:val="17"/>
              </w:rPr>
              <w:t>of</w:t>
            </w:r>
            <w:r>
              <w:rPr>
                <w:spacing w:val="-8"/>
                <w:sz w:val="17"/>
              </w:rPr>
              <w:t xml:space="preserve"> </w:t>
            </w:r>
            <w:r>
              <w:rPr>
                <w:sz w:val="17"/>
              </w:rPr>
              <w:t>filtered</w:t>
            </w:r>
            <w:r>
              <w:rPr>
                <w:spacing w:val="-8"/>
                <w:sz w:val="17"/>
              </w:rPr>
              <w:t xml:space="preserve"> </w:t>
            </w:r>
            <w:r>
              <w:rPr>
                <w:sz w:val="17"/>
              </w:rPr>
              <w:t>water</w:t>
            </w:r>
            <w:r>
              <w:rPr>
                <w:spacing w:val="-8"/>
                <w:sz w:val="17"/>
              </w:rPr>
              <w:t xml:space="preserve"> </w:t>
            </w:r>
            <w:r>
              <w:rPr>
                <w:sz w:val="17"/>
              </w:rPr>
              <w:t>turbidities;</w:t>
            </w:r>
            <w:r>
              <w:rPr>
                <w:spacing w:val="-8"/>
                <w:sz w:val="17"/>
              </w:rPr>
              <w:t xml:space="preserve"> </w:t>
            </w:r>
            <w:r>
              <w:rPr>
                <w:sz w:val="17"/>
              </w:rPr>
              <w:t>maintaining turbidities below defined critical limits measured by nephelometric turbidity units (NTU) (e.g. &lt;0.2 NTU); minimising turbidity spikes and controlling filter backwash and recycling procedures are consistent with achieving higher LRVs.</w:t>
            </w:r>
          </w:p>
          <w:p w14:paraId="65BF61C2" w14:textId="77777777" w:rsidR="006B2F5B" w:rsidRDefault="006B2F5B" w:rsidP="00BB4FCE">
            <w:pPr>
              <w:pStyle w:val="TableParagraph"/>
              <w:spacing w:before="111" w:line="259" w:lineRule="auto"/>
              <w:ind w:left="84"/>
              <w:rPr>
                <w:sz w:val="17"/>
              </w:rPr>
            </w:pPr>
          </w:p>
          <w:p w14:paraId="31C0AB00" w14:textId="72028543" w:rsidR="00443A0E" w:rsidRDefault="00443A0E" w:rsidP="00BB4FCE">
            <w:pPr>
              <w:pStyle w:val="TableParagraph"/>
              <w:spacing w:before="111" w:line="259" w:lineRule="auto"/>
              <w:ind w:left="84"/>
              <w:rPr>
                <w:sz w:val="17"/>
              </w:rPr>
            </w:pPr>
            <w:r>
              <w:rPr>
                <w:sz w:val="17"/>
              </w:rPr>
              <w:t>Lack</w:t>
            </w:r>
            <w:r>
              <w:rPr>
                <w:spacing w:val="-8"/>
                <w:sz w:val="17"/>
              </w:rPr>
              <w:t xml:space="preserve"> </w:t>
            </w:r>
            <w:r>
              <w:rPr>
                <w:sz w:val="17"/>
              </w:rPr>
              <w:t>of</w:t>
            </w:r>
            <w:r>
              <w:rPr>
                <w:spacing w:val="-8"/>
                <w:sz w:val="17"/>
              </w:rPr>
              <w:t xml:space="preserve"> </w:t>
            </w:r>
            <w:r>
              <w:rPr>
                <w:sz w:val="17"/>
              </w:rPr>
              <w:t>sedimentation</w:t>
            </w:r>
            <w:r>
              <w:rPr>
                <w:spacing w:val="-8"/>
                <w:sz w:val="17"/>
              </w:rPr>
              <w:t xml:space="preserve"> </w:t>
            </w:r>
            <w:r>
              <w:rPr>
                <w:sz w:val="17"/>
              </w:rPr>
              <w:t>in</w:t>
            </w:r>
            <w:r>
              <w:rPr>
                <w:spacing w:val="-8"/>
                <w:sz w:val="17"/>
              </w:rPr>
              <w:t xml:space="preserve"> </w:t>
            </w:r>
            <w:r>
              <w:rPr>
                <w:sz w:val="17"/>
              </w:rPr>
              <w:t>direct</w:t>
            </w:r>
            <w:r>
              <w:rPr>
                <w:spacing w:val="-8"/>
                <w:sz w:val="17"/>
              </w:rPr>
              <w:t xml:space="preserve"> </w:t>
            </w:r>
            <w:r>
              <w:rPr>
                <w:sz w:val="17"/>
              </w:rPr>
              <w:t>filtration</w:t>
            </w:r>
            <w:r>
              <w:rPr>
                <w:spacing w:val="-8"/>
                <w:sz w:val="17"/>
              </w:rPr>
              <w:t xml:space="preserve"> </w:t>
            </w:r>
            <w:r>
              <w:rPr>
                <w:sz w:val="17"/>
              </w:rPr>
              <w:t>reduces</w:t>
            </w:r>
            <w:r>
              <w:rPr>
                <w:spacing w:val="-8"/>
                <w:sz w:val="17"/>
              </w:rPr>
              <w:t xml:space="preserve"> </w:t>
            </w:r>
            <w:r>
              <w:rPr>
                <w:sz w:val="17"/>
              </w:rPr>
              <w:t>maximum removals by 0.5-1 LRV.</w:t>
            </w:r>
          </w:p>
        </w:tc>
      </w:tr>
      <w:tr w:rsidR="00443A0E" w14:paraId="3CB2C9B9" w14:textId="77777777" w:rsidTr="00BB4FCE">
        <w:trPr>
          <w:trHeight w:val="1106"/>
        </w:trPr>
        <w:tc>
          <w:tcPr>
            <w:tcW w:w="1963" w:type="dxa"/>
            <w:tcBorders>
              <w:top w:val="single" w:sz="4" w:space="0" w:color="1FC0DB"/>
              <w:bottom w:val="single" w:sz="4" w:space="0" w:color="1FC0DB"/>
            </w:tcBorders>
          </w:tcPr>
          <w:p w14:paraId="3AE67E07" w14:textId="77777777" w:rsidR="00443A0E" w:rsidRDefault="00443A0E" w:rsidP="00BB4FCE">
            <w:pPr>
              <w:pStyle w:val="TableParagraph"/>
              <w:spacing w:before="36" w:line="259" w:lineRule="auto"/>
              <w:ind w:left="85" w:right="398"/>
              <w:rPr>
                <w:sz w:val="17"/>
              </w:rPr>
            </w:pPr>
            <w:r>
              <w:rPr>
                <w:rFonts w:ascii="Gotham Bold"/>
                <w:b/>
                <w:spacing w:val="-2"/>
                <w:sz w:val="17"/>
              </w:rPr>
              <w:t>Direct</w:t>
            </w:r>
            <w:r>
              <w:rPr>
                <w:rFonts w:ascii="Gotham Bold"/>
                <w:b/>
                <w:spacing w:val="-11"/>
                <w:sz w:val="17"/>
              </w:rPr>
              <w:t xml:space="preserve"> </w:t>
            </w:r>
            <w:r>
              <w:rPr>
                <w:rFonts w:ascii="Gotham Bold"/>
                <w:b/>
                <w:spacing w:val="-2"/>
                <w:sz w:val="17"/>
              </w:rPr>
              <w:t xml:space="preserve">filtration: </w:t>
            </w:r>
            <w:r>
              <w:rPr>
                <w:spacing w:val="-2"/>
                <w:sz w:val="17"/>
              </w:rPr>
              <w:t xml:space="preserve">Coagulation, </w:t>
            </w:r>
            <w:r>
              <w:rPr>
                <w:sz w:val="17"/>
              </w:rPr>
              <w:t>flocculation</w:t>
            </w:r>
            <w:r>
              <w:rPr>
                <w:spacing w:val="-13"/>
                <w:sz w:val="17"/>
              </w:rPr>
              <w:t xml:space="preserve"> </w:t>
            </w:r>
            <w:r>
              <w:rPr>
                <w:sz w:val="17"/>
              </w:rPr>
              <w:t>and media filtration</w:t>
            </w:r>
          </w:p>
        </w:tc>
        <w:tc>
          <w:tcPr>
            <w:tcW w:w="733" w:type="dxa"/>
            <w:gridSpan w:val="3"/>
            <w:tcBorders>
              <w:top w:val="single" w:sz="4" w:space="0" w:color="1FC0DB"/>
              <w:bottom w:val="single" w:sz="4" w:space="0" w:color="1FC0DB"/>
            </w:tcBorders>
          </w:tcPr>
          <w:p w14:paraId="377DA783" w14:textId="77777777" w:rsidR="00443A0E" w:rsidRDefault="00443A0E" w:rsidP="00BB4FCE">
            <w:pPr>
              <w:pStyle w:val="TableParagraph"/>
              <w:spacing w:before="36"/>
              <w:ind w:left="6"/>
              <w:jc w:val="center"/>
              <w:rPr>
                <w:sz w:val="17"/>
              </w:rPr>
            </w:pPr>
            <w:r>
              <w:rPr>
                <w:sz w:val="17"/>
              </w:rPr>
              <w:t>2-</w:t>
            </w:r>
            <w:r>
              <w:rPr>
                <w:spacing w:val="-5"/>
                <w:sz w:val="17"/>
              </w:rPr>
              <w:t>3.5</w:t>
            </w:r>
          </w:p>
        </w:tc>
        <w:tc>
          <w:tcPr>
            <w:tcW w:w="573" w:type="dxa"/>
            <w:tcBorders>
              <w:top w:val="single" w:sz="4" w:space="0" w:color="1FC0DB"/>
              <w:bottom w:val="single" w:sz="4" w:space="0" w:color="1FC0DB"/>
            </w:tcBorders>
          </w:tcPr>
          <w:p w14:paraId="6A9025AD" w14:textId="77777777" w:rsidR="00443A0E" w:rsidRDefault="00443A0E" w:rsidP="00BB4FCE">
            <w:pPr>
              <w:pStyle w:val="TableParagraph"/>
              <w:spacing w:before="36"/>
              <w:ind w:left="0" w:right="47"/>
              <w:jc w:val="center"/>
              <w:rPr>
                <w:sz w:val="17"/>
              </w:rPr>
            </w:pPr>
            <w:r>
              <w:rPr>
                <w:spacing w:val="-10"/>
                <w:w w:val="165"/>
                <w:sz w:val="17"/>
              </w:rPr>
              <w:t>1</w:t>
            </w:r>
          </w:p>
        </w:tc>
        <w:tc>
          <w:tcPr>
            <w:tcW w:w="626" w:type="dxa"/>
            <w:gridSpan w:val="2"/>
            <w:tcBorders>
              <w:top w:val="single" w:sz="4" w:space="0" w:color="1FC0DB"/>
              <w:bottom w:val="single" w:sz="4" w:space="0" w:color="1FC0DB"/>
            </w:tcBorders>
          </w:tcPr>
          <w:p w14:paraId="37025CED" w14:textId="77777777" w:rsidR="00443A0E" w:rsidRDefault="00443A0E" w:rsidP="00BB4FCE">
            <w:pPr>
              <w:pStyle w:val="TableParagraph"/>
              <w:spacing w:before="36"/>
              <w:ind w:left="2"/>
              <w:jc w:val="center"/>
              <w:rPr>
                <w:sz w:val="17"/>
              </w:rPr>
            </w:pPr>
            <w:r>
              <w:rPr>
                <w:spacing w:val="-10"/>
                <w:w w:val="165"/>
                <w:sz w:val="17"/>
              </w:rPr>
              <w:t>1</w:t>
            </w:r>
          </w:p>
        </w:tc>
        <w:tc>
          <w:tcPr>
            <w:tcW w:w="6010" w:type="dxa"/>
            <w:gridSpan w:val="2"/>
            <w:vMerge/>
          </w:tcPr>
          <w:p w14:paraId="70B3CC55" w14:textId="77777777" w:rsidR="00443A0E" w:rsidRDefault="00443A0E" w:rsidP="00BB4FCE">
            <w:pPr>
              <w:rPr>
                <w:sz w:val="2"/>
                <w:szCs w:val="2"/>
              </w:rPr>
            </w:pPr>
          </w:p>
        </w:tc>
      </w:tr>
      <w:tr w:rsidR="00443A0E" w14:paraId="34CFE314" w14:textId="77777777" w:rsidTr="00BB4FCE">
        <w:trPr>
          <w:trHeight w:val="1719"/>
        </w:trPr>
        <w:tc>
          <w:tcPr>
            <w:tcW w:w="1963" w:type="dxa"/>
            <w:tcBorders>
              <w:top w:val="single" w:sz="4" w:space="0" w:color="1FC0DB"/>
              <w:bottom w:val="single" w:sz="4" w:space="0" w:color="1FC0DB"/>
            </w:tcBorders>
          </w:tcPr>
          <w:p w14:paraId="31F186F7" w14:textId="77777777" w:rsidR="00443A0E" w:rsidRDefault="00443A0E" w:rsidP="00BB4FCE">
            <w:pPr>
              <w:pStyle w:val="TableParagraph"/>
              <w:spacing w:before="36" w:line="259" w:lineRule="auto"/>
              <w:ind w:left="85" w:right="398"/>
              <w:rPr>
                <w:sz w:val="17"/>
              </w:rPr>
            </w:pPr>
            <w:r>
              <w:rPr>
                <w:rFonts w:ascii="Gotham Bold"/>
                <w:b/>
                <w:spacing w:val="-2"/>
                <w:sz w:val="17"/>
              </w:rPr>
              <w:t>Microfiltration</w:t>
            </w:r>
            <w:r>
              <w:rPr>
                <w:rFonts w:ascii="Gotham Bold"/>
                <w:b/>
                <w:spacing w:val="-11"/>
                <w:sz w:val="17"/>
              </w:rPr>
              <w:t xml:space="preserve"> </w:t>
            </w:r>
            <w:r>
              <w:rPr>
                <w:rFonts w:ascii="Gotham Bold"/>
                <w:b/>
                <w:spacing w:val="-2"/>
                <w:sz w:val="17"/>
              </w:rPr>
              <w:t xml:space="preserve">or ultrafiltration </w:t>
            </w:r>
            <w:r>
              <w:rPr>
                <w:spacing w:val="-2"/>
                <w:sz w:val="17"/>
              </w:rPr>
              <w:t>(MF/UF)</w:t>
            </w:r>
          </w:p>
        </w:tc>
        <w:tc>
          <w:tcPr>
            <w:tcW w:w="733" w:type="dxa"/>
            <w:gridSpan w:val="3"/>
            <w:tcBorders>
              <w:top w:val="single" w:sz="4" w:space="0" w:color="1FC0DB"/>
              <w:bottom w:val="single" w:sz="4" w:space="0" w:color="1FC0DB"/>
            </w:tcBorders>
          </w:tcPr>
          <w:p w14:paraId="19D37385" w14:textId="77777777" w:rsidR="00443A0E" w:rsidRDefault="00443A0E" w:rsidP="00BB4FCE">
            <w:pPr>
              <w:pStyle w:val="TableParagraph"/>
              <w:spacing w:before="36"/>
              <w:ind w:left="6"/>
              <w:jc w:val="center"/>
              <w:rPr>
                <w:sz w:val="17"/>
              </w:rPr>
            </w:pPr>
            <w:r>
              <w:rPr>
                <w:spacing w:val="-10"/>
                <w:sz w:val="17"/>
              </w:rPr>
              <w:t>4</w:t>
            </w:r>
          </w:p>
        </w:tc>
        <w:tc>
          <w:tcPr>
            <w:tcW w:w="573" w:type="dxa"/>
            <w:tcBorders>
              <w:top w:val="single" w:sz="4" w:space="0" w:color="1FC0DB"/>
              <w:bottom w:val="single" w:sz="4" w:space="0" w:color="1FC0DB"/>
            </w:tcBorders>
          </w:tcPr>
          <w:p w14:paraId="60037B39" w14:textId="77777777" w:rsidR="00443A0E" w:rsidRDefault="00443A0E" w:rsidP="00BB4FCE">
            <w:pPr>
              <w:pStyle w:val="TableParagraph"/>
              <w:spacing w:before="36"/>
              <w:ind w:left="0" w:right="47"/>
              <w:jc w:val="center"/>
              <w:rPr>
                <w:sz w:val="17"/>
              </w:rPr>
            </w:pPr>
            <w:r>
              <w:rPr>
                <w:spacing w:val="-10"/>
                <w:w w:val="95"/>
                <w:sz w:val="17"/>
              </w:rPr>
              <w:t>0</w:t>
            </w:r>
          </w:p>
        </w:tc>
        <w:tc>
          <w:tcPr>
            <w:tcW w:w="626" w:type="dxa"/>
            <w:gridSpan w:val="2"/>
            <w:tcBorders>
              <w:top w:val="single" w:sz="4" w:space="0" w:color="1FC0DB"/>
              <w:bottom w:val="single" w:sz="4" w:space="0" w:color="1FC0DB"/>
            </w:tcBorders>
          </w:tcPr>
          <w:p w14:paraId="009B259C" w14:textId="77777777" w:rsidR="00443A0E" w:rsidRDefault="00443A0E" w:rsidP="00BB4FCE">
            <w:pPr>
              <w:pStyle w:val="TableParagraph"/>
              <w:spacing w:before="36"/>
              <w:ind w:left="2"/>
              <w:jc w:val="center"/>
              <w:rPr>
                <w:sz w:val="17"/>
              </w:rPr>
            </w:pPr>
            <w:r>
              <w:rPr>
                <w:spacing w:val="-10"/>
                <w:sz w:val="17"/>
              </w:rPr>
              <w:t>4</w:t>
            </w:r>
          </w:p>
        </w:tc>
        <w:tc>
          <w:tcPr>
            <w:tcW w:w="6010" w:type="dxa"/>
            <w:gridSpan w:val="2"/>
            <w:tcBorders>
              <w:top w:val="single" w:sz="4" w:space="0" w:color="1FC0DB"/>
              <w:bottom w:val="single" w:sz="4" w:space="0" w:color="1FC0DB"/>
            </w:tcBorders>
          </w:tcPr>
          <w:p w14:paraId="5AFE745D" w14:textId="07427C1C" w:rsidR="00443A0E" w:rsidRDefault="00443A0E" w:rsidP="00BB4FCE">
            <w:pPr>
              <w:pStyle w:val="TableParagraph"/>
              <w:spacing w:before="36"/>
              <w:ind w:left="84"/>
              <w:rPr>
                <w:position w:val="6"/>
                <w:sz w:val="10"/>
              </w:rPr>
            </w:pPr>
            <w:r>
              <w:rPr>
                <w:sz w:val="17"/>
              </w:rPr>
              <w:t>Published</w:t>
            </w:r>
            <w:r>
              <w:rPr>
                <w:spacing w:val="-3"/>
                <w:sz w:val="17"/>
              </w:rPr>
              <w:t xml:space="preserve"> </w:t>
            </w:r>
            <w:r>
              <w:rPr>
                <w:sz w:val="17"/>
              </w:rPr>
              <w:t>validation</w:t>
            </w:r>
            <w:r>
              <w:rPr>
                <w:spacing w:val="-3"/>
                <w:sz w:val="17"/>
              </w:rPr>
              <w:t xml:space="preserve"> </w:t>
            </w:r>
            <w:r>
              <w:rPr>
                <w:spacing w:val="-2"/>
                <w:sz w:val="17"/>
              </w:rPr>
              <w:t>protocol.</w:t>
            </w:r>
            <w:r w:rsidR="003A0454">
              <w:rPr>
                <w:spacing w:val="-2"/>
                <w:position w:val="6"/>
                <w:sz w:val="10"/>
              </w:rPr>
              <w:t>3</w:t>
            </w:r>
          </w:p>
          <w:p w14:paraId="6EC2F172" w14:textId="77777777" w:rsidR="00443A0E" w:rsidRDefault="00443A0E" w:rsidP="00BB4FCE">
            <w:pPr>
              <w:pStyle w:val="TableParagraph"/>
              <w:spacing w:before="129" w:line="249" w:lineRule="auto"/>
              <w:ind w:left="84" w:right="239"/>
              <w:rPr>
                <w:sz w:val="17"/>
              </w:rPr>
            </w:pPr>
            <w:r>
              <w:rPr>
                <w:sz w:val="17"/>
              </w:rPr>
              <w:t>Maintaining</w:t>
            </w:r>
            <w:r>
              <w:rPr>
                <w:spacing w:val="-9"/>
                <w:sz w:val="17"/>
              </w:rPr>
              <w:t xml:space="preserve"> </w:t>
            </w:r>
            <w:r>
              <w:rPr>
                <w:sz w:val="17"/>
              </w:rPr>
              <w:t>individual</w:t>
            </w:r>
            <w:r>
              <w:rPr>
                <w:spacing w:val="-9"/>
                <w:sz w:val="17"/>
              </w:rPr>
              <w:t xml:space="preserve"> </w:t>
            </w:r>
            <w:r>
              <w:rPr>
                <w:sz w:val="17"/>
              </w:rPr>
              <w:t>filter</w:t>
            </w:r>
            <w:r>
              <w:rPr>
                <w:spacing w:val="-9"/>
                <w:sz w:val="17"/>
              </w:rPr>
              <w:t xml:space="preserve"> </w:t>
            </w:r>
            <w:r>
              <w:rPr>
                <w:sz w:val="17"/>
              </w:rPr>
              <w:t>turbidities</w:t>
            </w:r>
            <w:r>
              <w:rPr>
                <w:spacing w:val="-9"/>
                <w:sz w:val="17"/>
              </w:rPr>
              <w:t xml:space="preserve"> </w:t>
            </w:r>
            <w:r>
              <w:rPr>
                <w:sz w:val="17"/>
              </w:rPr>
              <w:t>below</w:t>
            </w:r>
            <w:r>
              <w:rPr>
                <w:spacing w:val="-9"/>
                <w:sz w:val="17"/>
              </w:rPr>
              <w:t xml:space="preserve"> </w:t>
            </w:r>
            <w:r>
              <w:rPr>
                <w:sz w:val="17"/>
              </w:rPr>
              <w:t xml:space="preserve">defined critical limits (e.g. </w:t>
            </w:r>
            <w:r>
              <w:rPr>
                <w:rFonts w:ascii="Symbol" w:hAnsi="Symbol"/>
                <w:sz w:val="17"/>
              </w:rPr>
              <w:t></w:t>
            </w:r>
            <w:r>
              <w:rPr>
                <w:rFonts w:ascii="Times New Roman" w:hAnsi="Times New Roman"/>
                <w:sz w:val="17"/>
              </w:rPr>
              <w:t xml:space="preserve"> </w:t>
            </w:r>
            <w:r>
              <w:rPr>
                <w:sz w:val="17"/>
              </w:rPr>
              <w:t>0.1 NTU).</w:t>
            </w:r>
          </w:p>
          <w:p w14:paraId="47B589AA" w14:textId="77777777" w:rsidR="00443A0E" w:rsidRDefault="00443A0E" w:rsidP="00BB4FCE">
            <w:pPr>
              <w:pStyle w:val="TableParagraph"/>
              <w:spacing w:before="121" w:line="259" w:lineRule="auto"/>
              <w:ind w:left="84"/>
              <w:rPr>
                <w:sz w:val="17"/>
              </w:rPr>
            </w:pPr>
            <w:r>
              <w:rPr>
                <w:sz w:val="17"/>
              </w:rPr>
              <w:t>Daily</w:t>
            </w:r>
            <w:r>
              <w:rPr>
                <w:spacing w:val="-12"/>
                <w:sz w:val="17"/>
              </w:rPr>
              <w:t xml:space="preserve"> </w:t>
            </w:r>
            <w:r>
              <w:rPr>
                <w:sz w:val="17"/>
              </w:rPr>
              <w:t>Membrane</w:t>
            </w:r>
            <w:r>
              <w:rPr>
                <w:spacing w:val="-12"/>
                <w:sz w:val="17"/>
              </w:rPr>
              <w:t xml:space="preserve"> </w:t>
            </w:r>
            <w:r>
              <w:rPr>
                <w:sz w:val="17"/>
              </w:rPr>
              <w:t>Integrity</w:t>
            </w:r>
            <w:r>
              <w:rPr>
                <w:spacing w:val="-12"/>
                <w:sz w:val="17"/>
              </w:rPr>
              <w:t xml:space="preserve"> </w:t>
            </w:r>
            <w:r>
              <w:rPr>
                <w:sz w:val="17"/>
              </w:rPr>
              <w:t>Test</w:t>
            </w:r>
            <w:r>
              <w:rPr>
                <w:spacing w:val="-12"/>
                <w:sz w:val="17"/>
              </w:rPr>
              <w:t xml:space="preserve"> </w:t>
            </w:r>
            <w:r>
              <w:rPr>
                <w:sz w:val="17"/>
              </w:rPr>
              <w:t>(MIT)</w:t>
            </w:r>
            <w:r>
              <w:rPr>
                <w:spacing w:val="-12"/>
                <w:sz w:val="17"/>
              </w:rPr>
              <w:t xml:space="preserve"> </w:t>
            </w:r>
            <w:r>
              <w:rPr>
                <w:sz w:val="17"/>
              </w:rPr>
              <w:t>to</w:t>
            </w:r>
            <w:r>
              <w:rPr>
                <w:spacing w:val="-12"/>
                <w:sz w:val="17"/>
              </w:rPr>
              <w:t xml:space="preserve"> </w:t>
            </w:r>
            <w:r>
              <w:rPr>
                <w:sz w:val="17"/>
              </w:rPr>
              <w:t>manufacturer’s specification for the required LRV.</w:t>
            </w:r>
          </w:p>
          <w:p w14:paraId="1A6F244A" w14:textId="77777777" w:rsidR="00443A0E" w:rsidRDefault="00443A0E" w:rsidP="00BB4FCE">
            <w:pPr>
              <w:pStyle w:val="TableParagraph"/>
              <w:spacing w:before="113"/>
              <w:ind w:left="84"/>
              <w:rPr>
                <w:sz w:val="17"/>
              </w:rPr>
            </w:pPr>
            <w:r>
              <w:rPr>
                <w:sz w:val="17"/>
              </w:rPr>
              <w:t>UF</w:t>
            </w:r>
            <w:r>
              <w:rPr>
                <w:spacing w:val="-5"/>
                <w:sz w:val="17"/>
              </w:rPr>
              <w:t xml:space="preserve"> </w:t>
            </w:r>
            <w:r>
              <w:rPr>
                <w:sz w:val="17"/>
              </w:rPr>
              <w:t>typically</w:t>
            </w:r>
            <w:r>
              <w:rPr>
                <w:spacing w:val="-3"/>
                <w:sz w:val="17"/>
              </w:rPr>
              <w:t xml:space="preserve"> </w:t>
            </w:r>
            <w:r>
              <w:rPr>
                <w:sz w:val="17"/>
              </w:rPr>
              <w:t>achieves</w:t>
            </w:r>
            <w:r>
              <w:rPr>
                <w:spacing w:val="-3"/>
                <w:sz w:val="17"/>
              </w:rPr>
              <w:t xml:space="preserve"> </w:t>
            </w:r>
            <w:r>
              <w:rPr>
                <w:sz w:val="17"/>
              </w:rPr>
              <w:t>higher</w:t>
            </w:r>
            <w:r>
              <w:rPr>
                <w:spacing w:val="-2"/>
                <w:sz w:val="17"/>
              </w:rPr>
              <w:t xml:space="preserve"> LRVs.</w:t>
            </w:r>
          </w:p>
        </w:tc>
      </w:tr>
      <w:tr w:rsidR="00443A0E" w14:paraId="25864547" w14:textId="77777777" w:rsidTr="00BB4FCE">
        <w:trPr>
          <w:trHeight w:val="3052"/>
        </w:trPr>
        <w:tc>
          <w:tcPr>
            <w:tcW w:w="1963" w:type="dxa"/>
            <w:tcBorders>
              <w:top w:val="single" w:sz="4" w:space="0" w:color="1FC0DB"/>
              <w:bottom w:val="single" w:sz="4" w:space="0" w:color="1FC0DB"/>
            </w:tcBorders>
          </w:tcPr>
          <w:p w14:paraId="264758F3" w14:textId="77777777" w:rsidR="00443A0E" w:rsidRDefault="00443A0E" w:rsidP="00BB4FCE">
            <w:pPr>
              <w:pStyle w:val="TableParagraph"/>
              <w:spacing w:before="36"/>
              <w:ind w:left="85"/>
              <w:rPr>
                <w:rFonts w:ascii="Gotham Bold"/>
                <w:b/>
                <w:sz w:val="17"/>
              </w:rPr>
            </w:pPr>
            <w:r>
              <w:rPr>
                <w:rFonts w:ascii="Gotham Bold"/>
                <w:b/>
                <w:spacing w:val="-2"/>
                <w:sz w:val="17"/>
              </w:rPr>
              <w:t>Chlorine</w:t>
            </w:r>
          </w:p>
        </w:tc>
        <w:tc>
          <w:tcPr>
            <w:tcW w:w="733" w:type="dxa"/>
            <w:gridSpan w:val="3"/>
            <w:tcBorders>
              <w:top w:val="single" w:sz="4" w:space="0" w:color="1FC0DB"/>
              <w:bottom w:val="single" w:sz="4" w:space="0" w:color="1FC0DB"/>
            </w:tcBorders>
          </w:tcPr>
          <w:p w14:paraId="1A2C1E39" w14:textId="77777777" w:rsidR="00443A0E" w:rsidRDefault="00443A0E" w:rsidP="00BB4FCE">
            <w:pPr>
              <w:pStyle w:val="TableParagraph"/>
              <w:spacing w:before="36"/>
              <w:ind w:left="6"/>
              <w:jc w:val="center"/>
              <w:rPr>
                <w:sz w:val="17"/>
              </w:rPr>
            </w:pPr>
            <w:r>
              <w:rPr>
                <w:spacing w:val="-10"/>
                <w:w w:val="95"/>
                <w:sz w:val="17"/>
              </w:rPr>
              <w:t>0</w:t>
            </w:r>
          </w:p>
        </w:tc>
        <w:tc>
          <w:tcPr>
            <w:tcW w:w="573" w:type="dxa"/>
            <w:tcBorders>
              <w:top w:val="single" w:sz="4" w:space="0" w:color="1FC0DB"/>
              <w:bottom w:val="single" w:sz="4" w:space="0" w:color="1FC0DB"/>
            </w:tcBorders>
          </w:tcPr>
          <w:p w14:paraId="2990302C" w14:textId="77777777" w:rsidR="00443A0E" w:rsidRDefault="00443A0E" w:rsidP="00BB4FCE">
            <w:pPr>
              <w:pStyle w:val="TableParagraph"/>
              <w:spacing w:before="36"/>
              <w:ind w:left="0" w:right="47"/>
              <w:jc w:val="center"/>
              <w:rPr>
                <w:sz w:val="17"/>
              </w:rPr>
            </w:pPr>
            <w:r>
              <w:rPr>
                <w:spacing w:val="-10"/>
                <w:sz w:val="17"/>
              </w:rPr>
              <w:t>4</w:t>
            </w:r>
          </w:p>
        </w:tc>
        <w:tc>
          <w:tcPr>
            <w:tcW w:w="626" w:type="dxa"/>
            <w:gridSpan w:val="2"/>
            <w:tcBorders>
              <w:top w:val="single" w:sz="4" w:space="0" w:color="1FC0DB"/>
              <w:bottom w:val="single" w:sz="4" w:space="0" w:color="1FC0DB"/>
            </w:tcBorders>
          </w:tcPr>
          <w:p w14:paraId="1B94DC0E" w14:textId="77777777" w:rsidR="00443A0E" w:rsidRDefault="00443A0E" w:rsidP="00BB4FCE">
            <w:pPr>
              <w:pStyle w:val="TableParagraph"/>
              <w:spacing w:before="36"/>
              <w:ind w:left="2"/>
              <w:jc w:val="center"/>
              <w:rPr>
                <w:sz w:val="17"/>
              </w:rPr>
            </w:pPr>
            <w:r>
              <w:rPr>
                <w:spacing w:val="-10"/>
                <w:sz w:val="17"/>
              </w:rPr>
              <w:t>4</w:t>
            </w:r>
          </w:p>
        </w:tc>
        <w:tc>
          <w:tcPr>
            <w:tcW w:w="6010" w:type="dxa"/>
            <w:gridSpan w:val="2"/>
            <w:tcBorders>
              <w:top w:val="single" w:sz="4" w:space="0" w:color="1FC0DB"/>
              <w:bottom w:val="single" w:sz="4" w:space="0" w:color="1FC0DB"/>
            </w:tcBorders>
          </w:tcPr>
          <w:p w14:paraId="38CAD748" w14:textId="48128BB7" w:rsidR="00443A0E" w:rsidRDefault="00443A0E" w:rsidP="00BB4FCE">
            <w:pPr>
              <w:pStyle w:val="TableParagraph"/>
              <w:spacing w:before="36"/>
              <w:ind w:left="84"/>
              <w:rPr>
                <w:position w:val="6"/>
                <w:sz w:val="10"/>
              </w:rPr>
            </w:pPr>
            <w:r>
              <w:rPr>
                <w:sz w:val="17"/>
              </w:rPr>
              <w:t>Published</w:t>
            </w:r>
            <w:r>
              <w:rPr>
                <w:spacing w:val="-5"/>
                <w:sz w:val="17"/>
              </w:rPr>
              <w:t xml:space="preserve"> </w:t>
            </w:r>
            <w:r>
              <w:rPr>
                <w:sz w:val="17"/>
              </w:rPr>
              <w:t>inactivation</w:t>
            </w:r>
            <w:r>
              <w:rPr>
                <w:spacing w:val="-2"/>
                <w:sz w:val="17"/>
              </w:rPr>
              <w:t xml:space="preserve"> </w:t>
            </w:r>
            <w:r>
              <w:rPr>
                <w:sz w:val="17"/>
              </w:rPr>
              <w:t>data</w:t>
            </w:r>
            <w:r>
              <w:rPr>
                <w:spacing w:val="-3"/>
                <w:sz w:val="17"/>
              </w:rPr>
              <w:t xml:space="preserve"> </w:t>
            </w:r>
            <w:r>
              <w:rPr>
                <w:sz w:val="17"/>
              </w:rPr>
              <w:t>and</w:t>
            </w:r>
            <w:r>
              <w:rPr>
                <w:spacing w:val="-3"/>
                <w:sz w:val="17"/>
              </w:rPr>
              <w:t xml:space="preserve"> </w:t>
            </w:r>
            <w:r>
              <w:rPr>
                <w:sz w:val="17"/>
              </w:rPr>
              <w:t>validation</w:t>
            </w:r>
            <w:r>
              <w:rPr>
                <w:spacing w:val="-3"/>
                <w:sz w:val="17"/>
              </w:rPr>
              <w:t xml:space="preserve"> </w:t>
            </w:r>
            <w:r>
              <w:rPr>
                <w:sz w:val="17"/>
              </w:rPr>
              <w:t>protocol.</w:t>
            </w:r>
            <w:r>
              <w:rPr>
                <w:spacing w:val="-22"/>
                <w:sz w:val="17"/>
              </w:rPr>
              <w:t xml:space="preserve"> </w:t>
            </w:r>
            <w:r w:rsidR="003A0454">
              <w:rPr>
                <w:spacing w:val="-10"/>
                <w:position w:val="6"/>
                <w:sz w:val="10"/>
              </w:rPr>
              <w:t>4</w:t>
            </w:r>
          </w:p>
          <w:p w14:paraId="58B1C8F6" w14:textId="77777777" w:rsidR="00443A0E" w:rsidRDefault="00443A0E" w:rsidP="00BB4FCE">
            <w:pPr>
              <w:pStyle w:val="TableParagraph"/>
              <w:spacing w:before="129"/>
              <w:ind w:left="84"/>
              <w:rPr>
                <w:i/>
                <w:sz w:val="17"/>
              </w:rPr>
            </w:pPr>
            <w:r>
              <w:rPr>
                <w:i/>
                <w:spacing w:val="-2"/>
                <w:sz w:val="17"/>
              </w:rPr>
              <w:t>Virus</w:t>
            </w:r>
          </w:p>
          <w:p w14:paraId="37775D1C" w14:textId="66CE906F" w:rsidR="00443A0E" w:rsidRDefault="00443A0E" w:rsidP="00BB4FCE">
            <w:pPr>
              <w:pStyle w:val="TableParagraph"/>
              <w:spacing w:before="129" w:line="340" w:lineRule="auto"/>
              <w:ind w:left="84" w:right="239"/>
              <w:rPr>
                <w:spacing w:val="40"/>
                <w:position w:val="6"/>
                <w:sz w:val="10"/>
              </w:rPr>
            </w:pPr>
            <w:r>
              <w:rPr>
                <w:sz w:val="17"/>
              </w:rPr>
              <w:t>C.t</w:t>
            </w:r>
            <w:r>
              <w:rPr>
                <w:spacing w:val="-10"/>
                <w:sz w:val="17"/>
              </w:rPr>
              <w:t xml:space="preserve"> </w:t>
            </w:r>
            <w:r>
              <w:rPr>
                <w:position w:val="-5"/>
                <w:sz w:val="10"/>
              </w:rPr>
              <w:t>99.99</w:t>
            </w:r>
            <w:r>
              <w:rPr>
                <w:spacing w:val="40"/>
                <w:position w:val="-5"/>
                <w:sz w:val="10"/>
              </w:rPr>
              <w:t xml:space="preserve"> </w:t>
            </w:r>
            <w:r>
              <w:rPr>
                <w:sz w:val="17"/>
              </w:rPr>
              <w:t>6 mg.min/L at pH 7, 10°C, turbidity &lt;2 NTU</w:t>
            </w:r>
            <w:r>
              <w:rPr>
                <w:spacing w:val="-10"/>
                <w:sz w:val="17"/>
              </w:rPr>
              <w:t xml:space="preserve"> </w:t>
            </w:r>
            <w:r w:rsidR="003A0454">
              <w:rPr>
                <w:position w:val="6"/>
                <w:sz w:val="10"/>
              </w:rPr>
              <w:t>5</w:t>
            </w:r>
          </w:p>
          <w:p w14:paraId="793BC98B" w14:textId="51B10940" w:rsidR="00443A0E" w:rsidRDefault="00443A0E" w:rsidP="00BB4FCE">
            <w:pPr>
              <w:pStyle w:val="TableParagraph"/>
              <w:spacing w:before="129" w:line="340" w:lineRule="auto"/>
              <w:ind w:left="84" w:right="239"/>
              <w:rPr>
                <w:spacing w:val="40"/>
                <w:position w:val="6"/>
                <w:sz w:val="10"/>
              </w:rPr>
            </w:pPr>
            <w:r>
              <w:rPr>
                <w:sz w:val="17"/>
              </w:rPr>
              <w:t>C.t</w:t>
            </w:r>
            <w:r>
              <w:rPr>
                <w:position w:val="-5"/>
                <w:sz w:val="10"/>
              </w:rPr>
              <w:t>99.99</w:t>
            </w:r>
            <w:r>
              <w:rPr>
                <w:spacing w:val="25"/>
                <w:position w:val="-5"/>
                <w:sz w:val="10"/>
              </w:rPr>
              <w:t xml:space="preserve"> </w:t>
            </w:r>
            <w:r>
              <w:rPr>
                <w:sz w:val="17"/>
              </w:rPr>
              <w:t>16 mg.min/L at pH 8, 10</w:t>
            </w:r>
            <w:r>
              <w:rPr>
                <w:position w:val="6"/>
                <w:sz w:val="10"/>
              </w:rPr>
              <w:t>°</w:t>
            </w:r>
            <w:r>
              <w:rPr>
                <w:sz w:val="17"/>
              </w:rPr>
              <w:t>C and turbidity &lt;2 NTU</w:t>
            </w:r>
            <w:r w:rsidR="003A0454">
              <w:rPr>
                <w:position w:val="6"/>
                <w:sz w:val="10"/>
              </w:rPr>
              <w:t>5</w:t>
            </w:r>
          </w:p>
          <w:p w14:paraId="05AFD98D" w14:textId="77777777" w:rsidR="00443A0E" w:rsidRDefault="00443A0E" w:rsidP="00BB4FCE">
            <w:pPr>
              <w:pStyle w:val="TableParagraph"/>
              <w:spacing w:before="129" w:line="340" w:lineRule="auto"/>
              <w:ind w:left="84" w:right="239"/>
              <w:rPr>
                <w:i/>
                <w:sz w:val="17"/>
              </w:rPr>
            </w:pPr>
            <w:r>
              <w:rPr>
                <w:i/>
                <w:spacing w:val="-2"/>
                <w:sz w:val="17"/>
              </w:rPr>
              <w:t>Bacteria</w:t>
            </w:r>
          </w:p>
          <w:p w14:paraId="4639BA08" w14:textId="77777777" w:rsidR="00443A0E" w:rsidRDefault="00443A0E" w:rsidP="00BB4FCE">
            <w:pPr>
              <w:pStyle w:val="TableParagraph"/>
              <w:spacing w:before="45" w:line="230" w:lineRule="exact"/>
              <w:ind w:left="84"/>
              <w:rPr>
                <w:sz w:val="17"/>
              </w:rPr>
            </w:pPr>
            <w:r>
              <w:rPr>
                <w:w w:val="105"/>
                <w:sz w:val="17"/>
              </w:rPr>
              <w:t>C.t</w:t>
            </w:r>
            <w:r>
              <w:rPr>
                <w:w w:val="105"/>
                <w:position w:val="-5"/>
                <w:sz w:val="10"/>
              </w:rPr>
              <w:t>99.99</w:t>
            </w:r>
            <w:r>
              <w:rPr>
                <w:spacing w:val="14"/>
                <w:w w:val="105"/>
                <w:position w:val="-5"/>
                <w:sz w:val="10"/>
              </w:rPr>
              <w:t xml:space="preserve"> </w:t>
            </w:r>
            <w:r>
              <w:rPr>
                <w:w w:val="105"/>
                <w:sz w:val="17"/>
              </w:rPr>
              <w:t>&lt;1</w:t>
            </w:r>
            <w:r>
              <w:rPr>
                <w:spacing w:val="-8"/>
                <w:w w:val="105"/>
                <w:sz w:val="17"/>
              </w:rPr>
              <w:t xml:space="preserve"> </w:t>
            </w:r>
            <w:r>
              <w:rPr>
                <w:w w:val="105"/>
                <w:sz w:val="17"/>
              </w:rPr>
              <w:t>mg.min/L</w:t>
            </w:r>
            <w:r>
              <w:rPr>
                <w:spacing w:val="-8"/>
                <w:w w:val="105"/>
                <w:sz w:val="17"/>
              </w:rPr>
              <w:t xml:space="preserve"> </w:t>
            </w:r>
            <w:r>
              <w:rPr>
                <w:w w:val="105"/>
                <w:sz w:val="17"/>
              </w:rPr>
              <w:t>at</w:t>
            </w:r>
            <w:r>
              <w:rPr>
                <w:spacing w:val="-8"/>
                <w:w w:val="105"/>
                <w:sz w:val="17"/>
              </w:rPr>
              <w:t xml:space="preserve"> </w:t>
            </w:r>
            <w:r>
              <w:rPr>
                <w:w w:val="105"/>
                <w:sz w:val="17"/>
              </w:rPr>
              <w:t>pH</w:t>
            </w:r>
            <w:r>
              <w:rPr>
                <w:spacing w:val="-8"/>
                <w:w w:val="105"/>
                <w:sz w:val="17"/>
              </w:rPr>
              <w:t xml:space="preserve"> </w:t>
            </w:r>
            <w:r>
              <w:rPr>
                <w:w w:val="105"/>
                <w:sz w:val="17"/>
              </w:rPr>
              <w:t>6-9,</w:t>
            </w:r>
            <w:r>
              <w:rPr>
                <w:spacing w:val="-8"/>
                <w:w w:val="105"/>
                <w:sz w:val="17"/>
              </w:rPr>
              <w:t xml:space="preserve"> </w:t>
            </w:r>
            <w:r>
              <w:rPr>
                <w:w w:val="105"/>
                <w:sz w:val="17"/>
              </w:rPr>
              <w:t>10</w:t>
            </w:r>
            <w:r>
              <w:rPr>
                <w:w w:val="105"/>
                <w:position w:val="6"/>
                <w:sz w:val="10"/>
              </w:rPr>
              <w:t>°</w:t>
            </w:r>
            <w:r>
              <w:rPr>
                <w:w w:val="105"/>
                <w:sz w:val="17"/>
              </w:rPr>
              <w:t>C-15</w:t>
            </w:r>
            <w:r>
              <w:rPr>
                <w:w w:val="105"/>
                <w:position w:val="6"/>
                <w:sz w:val="10"/>
              </w:rPr>
              <w:t>°</w:t>
            </w:r>
            <w:r>
              <w:rPr>
                <w:w w:val="105"/>
                <w:sz w:val="17"/>
              </w:rPr>
              <w:t>C,</w:t>
            </w:r>
            <w:r>
              <w:rPr>
                <w:spacing w:val="-8"/>
                <w:w w:val="105"/>
                <w:sz w:val="17"/>
              </w:rPr>
              <w:t xml:space="preserve"> </w:t>
            </w:r>
            <w:r>
              <w:rPr>
                <w:w w:val="105"/>
                <w:sz w:val="17"/>
              </w:rPr>
              <w:t>and</w:t>
            </w:r>
            <w:r>
              <w:rPr>
                <w:spacing w:val="-8"/>
                <w:w w:val="105"/>
                <w:sz w:val="17"/>
              </w:rPr>
              <w:t xml:space="preserve"> </w:t>
            </w:r>
            <w:r>
              <w:rPr>
                <w:spacing w:val="-2"/>
                <w:w w:val="105"/>
                <w:sz w:val="17"/>
              </w:rPr>
              <w:t>turbidity</w:t>
            </w:r>
          </w:p>
          <w:p w14:paraId="2FA2AD82" w14:textId="5584652B" w:rsidR="00443A0E" w:rsidRDefault="00443A0E" w:rsidP="00BB4FCE">
            <w:pPr>
              <w:pStyle w:val="TableParagraph"/>
              <w:spacing w:before="0" w:line="194" w:lineRule="exact"/>
              <w:ind w:left="84"/>
              <w:rPr>
                <w:position w:val="6"/>
                <w:sz w:val="10"/>
              </w:rPr>
            </w:pPr>
            <w:r>
              <w:rPr>
                <w:rFonts w:ascii="Symbol" w:hAnsi="Symbol"/>
                <w:w w:val="105"/>
                <w:sz w:val="17"/>
              </w:rPr>
              <w:t></w:t>
            </w:r>
            <w:r>
              <w:rPr>
                <w:w w:val="105"/>
                <w:sz w:val="17"/>
              </w:rPr>
              <w:t>1NTU.</w:t>
            </w:r>
            <w:r>
              <w:rPr>
                <w:spacing w:val="-8"/>
                <w:w w:val="105"/>
                <w:sz w:val="17"/>
              </w:rPr>
              <w:t xml:space="preserve"> </w:t>
            </w:r>
            <w:r w:rsidR="003A0454">
              <w:rPr>
                <w:spacing w:val="-10"/>
                <w:w w:val="105"/>
                <w:position w:val="6"/>
                <w:sz w:val="10"/>
              </w:rPr>
              <w:t>5</w:t>
            </w:r>
          </w:p>
          <w:p w14:paraId="0EE71D96" w14:textId="77777777" w:rsidR="00443A0E" w:rsidRDefault="00443A0E" w:rsidP="00BB4FCE">
            <w:pPr>
              <w:pStyle w:val="TableParagraph"/>
              <w:spacing w:before="129" w:line="259" w:lineRule="auto"/>
              <w:ind w:left="84" w:right="102"/>
              <w:rPr>
                <w:sz w:val="17"/>
              </w:rPr>
            </w:pPr>
            <w:r>
              <w:rPr>
                <w:sz w:val="17"/>
              </w:rPr>
              <w:t>For bacteria and viruses, a default of 15 mg.min/L is given as an acceptable value in the Guidelines</w:t>
            </w:r>
          </w:p>
          <w:p w14:paraId="5366B04C" w14:textId="77777777" w:rsidR="00443A0E" w:rsidRDefault="00443A0E" w:rsidP="00BB4FCE">
            <w:pPr>
              <w:pStyle w:val="TableParagraph"/>
              <w:spacing w:before="113"/>
              <w:ind w:left="84"/>
              <w:rPr>
                <w:sz w:val="17"/>
              </w:rPr>
            </w:pPr>
            <w:r>
              <w:rPr>
                <w:sz w:val="17"/>
              </w:rPr>
              <w:t>(See</w:t>
            </w:r>
            <w:r>
              <w:rPr>
                <w:spacing w:val="-3"/>
                <w:sz w:val="17"/>
              </w:rPr>
              <w:t xml:space="preserve"> </w:t>
            </w:r>
            <w:r>
              <w:rPr>
                <w:sz w:val="17"/>
              </w:rPr>
              <w:t>also</w:t>
            </w:r>
            <w:r>
              <w:rPr>
                <w:spacing w:val="-1"/>
                <w:sz w:val="17"/>
              </w:rPr>
              <w:t xml:space="preserve"> </w:t>
            </w:r>
            <w:r>
              <w:rPr>
                <w:sz w:val="17"/>
              </w:rPr>
              <w:t>Information</w:t>
            </w:r>
            <w:r>
              <w:rPr>
                <w:spacing w:val="-1"/>
                <w:sz w:val="17"/>
              </w:rPr>
              <w:t xml:space="preserve"> </w:t>
            </w:r>
            <w:r>
              <w:rPr>
                <w:sz w:val="17"/>
              </w:rPr>
              <w:t xml:space="preserve">Sheet </w:t>
            </w:r>
            <w:r>
              <w:rPr>
                <w:spacing w:val="-2"/>
                <w:sz w:val="17"/>
              </w:rPr>
              <w:t>1.3).</w:t>
            </w:r>
          </w:p>
        </w:tc>
      </w:tr>
      <w:tr w:rsidR="00443A0E" w14:paraId="4F209ADB" w14:textId="77777777" w:rsidTr="00BB4FCE">
        <w:trPr>
          <w:trHeight w:val="2612"/>
        </w:trPr>
        <w:tc>
          <w:tcPr>
            <w:tcW w:w="1963" w:type="dxa"/>
            <w:tcBorders>
              <w:top w:val="single" w:sz="4" w:space="0" w:color="1FC0DB"/>
              <w:bottom w:val="single" w:sz="4" w:space="0" w:color="1FC0DB"/>
            </w:tcBorders>
          </w:tcPr>
          <w:p w14:paraId="2B1C7D53" w14:textId="77777777" w:rsidR="00443A0E" w:rsidRDefault="00443A0E" w:rsidP="00BB4FCE">
            <w:pPr>
              <w:pStyle w:val="TableParagraph"/>
              <w:spacing w:before="36"/>
              <w:ind w:left="85"/>
              <w:rPr>
                <w:rFonts w:ascii="Gotham Bold"/>
                <w:b/>
                <w:sz w:val="17"/>
              </w:rPr>
            </w:pPr>
            <w:r>
              <w:rPr>
                <w:rFonts w:ascii="Gotham Bold"/>
                <w:b/>
                <w:spacing w:val="-2"/>
                <w:sz w:val="17"/>
              </w:rPr>
              <w:lastRenderedPageBreak/>
              <w:t>Chloramine</w:t>
            </w:r>
          </w:p>
        </w:tc>
        <w:tc>
          <w:tcPr>
            <w:tcW w:w="733" w:type="dxa"/>
            <w:gridSpan w:val="3"/>
            <w:tcBorders>
              <w:top w:val="single" w:sz="4" w:space="0" w:color="1FC0DB"/>
              <w:bottom w:val="single" w:sz="4" w:space="0" w:color="1FC0DB"/>
            </w:tcBorders>
          </w:tcPr>
          <w:p w14:paraId="7F00AC65" w14:textId="77777777" w:rsidR="00443A0E" w:rsidRDefault="00443A0E" w:rsidP="00BB4FCE">
            <w:pPr>
              <w:pStyle w:val="TableParagraph"/>
              <w:spacing w:before="36"/>
              <w:ind w:left="6"/>
              <w:jc w:val="center"/>
              <w:rPr>
                <w:sz w:val="17"/>
              </w:rPr>
            </w:pPr>
            <w:r>
              <w:rPr>
                <w:spacing w:val="-10"/>
                <w:w w:val="95"/>
                <w:sz w:val="17"/>
              </w:rPr>
              <w:t>0</w:t>
            </w:r>
          </w:p>
        </w:tc>
        <w:tc>
          <w:tcPr>
            <w:tcW w:w="573" w:type="dxa"/>
            <w:tcBorders>
              <w:top w:val="single" w:sz="4" w:space="0" w:color="1FC0DB"/>
              <w:bottom w:val="single" w:sz="4" w:space="0" w:color="1FC0DB"/>
            </w:tcBorders>
          </w:tcPr>
          <w:p w14:paraId="57E29753" w14:textId="77777777" w:rsidR="00443A0E" w:rsidRDefault="00443A0E" w:rsidP="00BB4FCE">
            <w:pPr>
              <w:pStyle w:val="TableParagraph"/>
              <w:spacing w:before="36"/>
              <w:ind w:left="0" w:right="47"/>
              <w:jc w:val="center"/>
              <w:rPr>
                <w:sz w:val="17"/>
              </w:rPr>
            </w:pPr>
            <w:r>
              <w:rPr>
                <w:spacing w:val="-10"/>
                <w:sz w:val="17"/>
              </w:rPr>
              <w:t>4</w:t>
            </w:r>
          </w:p>
        </w:tc>
        <w:tc>
          <w:tcPr>
            <w:tcW w:w="626" w:type="dxa"/>
            <w:gridSpan w:val="2"/>
            <w:tcBorders>
              <w:top w:val="single" w:sz="4" w:space="0" w:color="1FC0DB"/>
              <w:bottom w:val="single" w:sz="4" w:space="0" w:color="1FC0DB"/>
            </w:tcBorders>
          </w:tcPr>
          <w:p w14:paraId="2AD43614" w14:textId="77777777" w:rsidR="00443A0E" w:rsidRDefault="00443A0E" w:rsidP="00BB4FCE">
            <w:pPr>
              <w:pStyle w:val="TableParagraph"/>
              <w:spacing w:before="36"/>
              <w:ind w:left="2"/>
              <w:jc w:val="center"/>
              <w:rPr>
                <w:sz w:val="17"/>
              </w:rPr>
            </w:pPr>
            <w:r>
              <w:rPr>
                <w:spacing w:val="-10"/>
                <w:sz w:val="17"/>
              </w:rPr>
              <w:t>4</w:t>
            </w:r>
          </w:p>
        </w:tc>
        <w:tc>
          <w:tcPr>
            <w:tcW w:w="6010" w:type="dxa"/>
            <w:gridSpan w:val="2"/>
            <w:tcBorders>
              <w:top w:val="single" w:sz="4" w:space="0" w:color="1FC0DB"/>
              <w:bottom w:val="single" w:sz="4" w:space="0" w:color="1FC0DB"/>
            </w:tcBorders>
          </w:tcPr>
          <w:p w14:paraId="2A2B5876" w14:textId="0AB27F82" w:rsidR="00443A0E" w:rsidRDefault="00443A0E" w:rsidP="00BB4FCE">
            <w:pPr>
              <w:pStyle w:val="TableParagraph"/>
              <w:spacing w:before="36"/>
              <w:ind w:left="84"/>
              <w:rPr>
                <w:position w:val="6"/>
                <w:sz w:val="10"/>
              </w:rPr>
            </w:pPr>
            <w:r>
              <w:rPr>
                <w:sz w:val="17"/>
              </w:rPr>
              <w:t>Published inactivation</w:t>
            </w:r>
            <w:r>
              <w:rPr>
                <w:spacing w:val="1"/>
                <w:sz w:val="17"/>
              </w:rPr>
              <w:t xml:space="preserve"> </w:t>
            </w:r>
            <w:r>
              <w:rPr>
                <w:sz w:val="17"/>
              </w:rPr>
              <w:t>data.</w:t>
            </w:r>
            <w:r>
              <w:rPr>
                <w:spacing w:val="-22"/>
                <w:sz w:val="17"/>
              </w:rPr>
              <w:t xml:space="preserve"> </w:t>
            </w:r>
            <w:r w:rsidR="00AA22A3">
              <w:rPr>
                <w:spacing w:val="-10"/>
                <w:position w:val="6"/>
                <w:sz w:val="10"/>
              </w:rPr>
              <w:t>5</w:t>
            </w:r>
          </w:p>
          <w:p w14:paraId="5BED6D60" w14:textId="77777777" w:rsidR="00443A0E" w:rsidRDefault="00443A0E" w:rsidP="00BB4FCE">
            <w:pPr>
              <w:pStyle w:val="TableParagraph"/>
              <w:spacing w:before="129"/>
              <w:ind w:left="84"/>
              <w:rPr>
                <w:i/>
                <w:sz w:val="17"/>
              </w:rPr>
            </w:pPr>
            <w:r>
              <w:rPr>
                <w:i/>
                <w:spacing w:val="-2"/>
                <w:sz w:val="17"/>
              </w:rPr>
              <w:t>Virus</w:t>
            </w:r>
          </w:p>
          <w:p w14:paraId="3E89D2CB" w14:textId="0EC9CE5E" w:rsidR="00443A0E" w:rsidRDefault="00443A0E" w:rsidP="00BB4FCE">
            <w:pPr>
              <w:pStyle w:val="TableParagraph"/>
              <w:spacing w:before="122" w:line="331" w:lineRule="auto"/>
              <w:ind w:left="84" w:right="566"/>
              <w:jc w:val="both"/>
              <w:rPr>
                <w:spacing w:val="40"/>
                <w:position w:val="6"/>
                <w:sz w:val="10"/>
              </w:rPr>
            </w:pPr>
            <w:r>
              <w:rPr>
                <w:sz w:val="17"/>
              </w:rPr>
              <w:t>C.t</w:t>
            </w:r>
            <w:r>
              <w:rPr>
                <w:position w:val="-5"/>
                <w:sz w:val="10"/>
              </w:rPr>
              <w:t>99.99</w:t>
            </w:r>
            <w:r>
              <w:rPr>
                <w:spacing w:val="25"/>
                <w:position w:val="-5"/>
                <w:sz w:val="10"/>
              </w:rPr>
              <w:t xml:space="preserve"> </w:t>
            </w:r>
            <w:r>
              <w:rPr>
                <w:sz w:val="17"/>
              </w:rPr>
              <w:t>3100 mg.min/L at pH 7, 10</w:t>
            </w:r>
            <w:r>
              <w:rPr>
                <w:position w:val="6"/>
                <w:sz w:val="10"/>
              </w:rPr>
              <w:t>°</w:t>
            </w:r>
            <w:r>
              <w:rPr>
                <w:sz w:val="17"/>
              </w:rPr>
              <w:t xml:space="preserve">C, turbidity </w:t>
            </w:r>
            <w:r>
              <w:rPr>
                <w:rFonts w:ascii="Symbol" w:hAnsi="Symbol"/>
                <w:sz w:val="17"/>
              </w:rPr>
              <w:t></w:t>
            </w:r>
            <w:r>
              <w:rPr>
                <w:sz w:val="17"/>
              </w:rPr>
              <w:t>2NTU</w:t>
            </w:r>
            <w:r w:rsidR="00AA22A3">
              <w:rPr>
                <w:position w:val="6"/>
                <w:sz w:val="10"/>
              </w:rPr>
              <w:t>5</w:t>
            </w:r>
          </w:p>
          <w:p w14:paraId="48688432" w14:textId="23D4FA7A" w:rsidR="00443A0E" w:rsidRDefault="00443A0E" w:rsidP="00BB4FCE">
            <w:pPr>
              <w:pStyle w:val="TableParagraph"/>
              <w:spacing w:before="122" w:line="331" w:lineRule="auto"/>
              <w:ind w:left="84" w:right="566"/>
              <w:jc w:val="both"/>
              <w:rPr>
                <w:spacing w:val="40"/>
                <w:position w:val="6"/>
                <w:sz w:val="10"/>
              </w:rPr>
            </w:pPr>
            <w:r>
              <w:rPr>
                <w:sz w:val="17"/>
              </w:rPr>
              <w:t>C.t</w:t>
            </w:r>
            <w:r>
              <w:rPr>
                <w:position w:val="-5"/>
                <w:sz w:val="10"/>
              </w:rPr>
              <w:t>99.99</w:t>
            </w:r>
            <w:r>
              <w:rPr>
                <w:spacing w:val="20"/>
                <w:position w:val="-5"/>
                <w:sz w:val="10"/>
              </w:rPr>
              <w:t xml:space="preserve"> </w:t>
            </w:r>
            <w:r>
              <w:rPr>
                <w:sz w:val="17"/>
              </w:rPr>
              <w:t>3970</w:t>
            </w:r>
            <w:r>
              <w:rPr>
                <w:spacing w:val="-1"/>
                <w:sz w:val="17"/>
              </w:rPr>
              <w:t xml:space="preserve"> </w:t>
            </w:r>
            <w:r>
              <w:rPr>
                <w:sz w:val="17"/>
              </w:rPr>
              <w:t>mg.min/L</w:t>
            </w:r>
            <w:r>
              <w:rPr>
                <w:spacing w:val="-1"/>
                <w:sz w:val="17"/>
              </w:rPr>
              <w:t xml:space="preserve"> </w:t>
            </w:r>
            <w:r>
              <w:rPr>
                <w:sz w:val="17"/>
              </w:rPr>
              <w:t>at</w:t>
            </w:r>
            <w:r>
              <w:rPr>
                <w:spacing w:val="-1"/>
                <w:sz w:val="17"/>
              </w:rPr>
              <w:t xml:space="preserve"> </w:t>
            </w:r>
            <w:r>
              <w:rPr>
                <w:sz w:val="17"/>
              </w:rPr>
              <w:t>pH</w:t>
            </w:r>
            <w:r>
              <w:rPr>
                <w:spacing w:val="-1"/>
                <w:sz w:val="17"/>
              </w:rPr>
              <w:t xml:space="preserve"> </w:t>
            </w:r>
            <w:r>
              <w:rPr>
                <w:sz w:val="17"/>
              </w:rPr>
              <w:t>8,</w:t>
            </w:r>
            <w:r>
              <w:rPr>
                <w:spacing w:val="-1"/>
                <w:sz w:val="17"/>
              </w:rPr>
              <w:t xml:space="preserve"> </w:t>
            </w:r>
            <w:r>
              <w:rPr>
                <w:sz w:val="17"/>
              </w:rPr>
              <w:t>10</w:t>
            </w:r>
            <w:r>
              <w:rPr>
                <w:position w:val="6"/>
                <w:sz w:val="10"/>
              </w:rPr>
              <w:t>°</w:t>
            </w:r>
            <w:r>
              <w:rPr>
                <w:sz w:val="17"/>
              </w:rPr>
              <w:t>C,</w:t>
            </w:r>
            <w:r>
              <w:rPr>
                <w:spacing w:val="-1"/>
                <w:sz w:val="17"/>
              </w:rPr>
              <w:t xml:space="preserve"> </w:t>
            </w:r>
            <w:r>
              <w:rPr>
                <w:sz w:val="17"/>
              </w:rPr>
              <w:t>turbidity</w:t>
            </w:r>
            <w:r>
              <w:rPr>
                <w:spacing w:val="-2"/>
                <w:sz w:val="17"/>
              </w:rPr>
              <w:t xml:space="preserve"> </w:t>
            </w:r>
            <w:r>
              <w:rPr>
                <w:rFonts w:ascii="Symbol" w:hAnsi="Symbol"/>
                <w:sz w:val="17"/>
              </w:rPr>
              <w:t></w:t>
            </w:r>
            <w:r>
              <w:rPr>
                <w:sz w:val="17"/>
              </w:rPr>
              <w:t>2NTU</w:t>
            </w:r>
            <w:r w:rsidR="00AA22A3" w:rsidRPr="00AA22A3">
              <w:rPr>
                <w:sz w:val="17"/>
                <w:vertAlign w:val="superscript"/>
              </w:rPr>
              <w:t>5</w:t>
            </w:r>
            <w:r w:rsidRPr="00AA22A3">
              <w:rPr>
                <w:spacing w:val="40"/>
                <w:position w:val="6"/>
                <w:sz w:val="10"/>
                <w:vertAlign w:val="superscript"/>
              </w:rPr>
              <w:t xml:space="preserve"> </w:t>
            </w:r>
          </w:p>
          <w:p w14:paraId="6CA452D2" w14:textId="7090B5D9" w:rsidR="00443A0E" w:rsidRDefault="00443A0E" w:rsidP="00BB4FCE">
            <w:pPr>
              <w:pStyle w:val="TableParagraph"/>
              <w:spacing w:before="122" w:line="331" w:lineRule="auto"/>
              <w:ind w:left="84" w:right="566"/>
              <w:jc w:val="both"/>
              <w:rPr>
                <w:spacing w:val="40"/>
                <w:position w:val="6"/>
                <w:sz w:val="10"/>
              </w:rPr>
            </w:pPr>
            <w:r>
              <w:rPr>
                <w:sz w:val="17"/>
              </w:rPr>
              <w:t>C.t</w:t>
            </w:r>
            <w:r>
              <w:rPr>
                <w:position w:val="-5"/>
                <w:sz w:val="10"/>
              </w:rPr>
              <w:t>99.99</w:t>
            </w:r>
            <w:r>
              <w:rPr>
                <w:spacing w:val="20"/>
                <w:position w:val="-5"/>
                <w:sz w:val="10"/>
              </w:rPr>
              <w:t xml:space="preserve"> </w:t>
            </w:r>
            <w:r>
              <w:rPr>
                <w:sz w:val="17"/>
              </w:rPr>
              <w:t>6870</w:t>
            </w:r>
            <w:r>
              <w:rPr>
                <w:spacing w:val="-1"/>
                <w:sz w:val="17"/>
              </w:rPr>
              <w:t xml:space="preserve"> </w:t>
            </w:r>
            <w:r>
              <w:rPr>
                <w:sz w:val="17"/>
              </w:rPr>
              <w:t>mg.min/L</w:t>
            </w:r>
            <w:r>
              <w:rPr>
                <w:spacing w:val="-1"/>
                <w:sz w:val="17"/>
              </w:rPr>
              <w:t xml:space="preserve"> </w:t>
            </w:r>
            <w:r>
              <w:rPr>
                <w:sz w:val="17"/>
              </w:rPr>
              <w:t>at</w:t>
            </w:r>
            <w:r>
              <w:rPr>
                <w:spacing w:val="-1"/>
                <w:sz w:val="17"/>
              </w:rPr>
              <w:t xml:space="preserve"> </w:t>
            </w:r>
            <w:r>
              <w:rPr>
                <w:sz w:val="17"/>
              </w:rPr>
              <w:t>pH</w:t>
            </w:r>
            <w:r>
              <w:rPr>
                <w:spacing w:val="-1"/>
                <w:sz w:val="17"/>
              </w:rPr>
              <w:t xml:space="preserve"> </w:t>
            </w:r>
            <w:r>
              <w:rPr>
                <w:sz w:val="17"/>
              </w:rPr>
              <w:t>9,</w:t>
            </w:r>
            <w:r>
              <w:rPr>
                <w:spacing w:val="-1"/>
                <w:sz w:val="17"/>
              </w:rPr>
              <w:t xml:space="preserve"> </w:t>
            </w:r>
            <w:r>
              <w:rPr>
                <w:sz w:val="17"/>
              </w:rPr>
              <w:t>10</w:t>
            </w:r>
            <w:r>
              <w:rPr>
                <w:position w:val="6"/>
                <w:sz w:val="10"/>
              </w:rPr>
              <w:t>°</w:t>
            </w:r>
            <w:r>
              <w:rPr>
                <w:sz w:val="17"/>
              </w:rPr>
              <w:t>C,</w:t>
            </w:r>
            <w:r>
              <w:rPr>
                <w:spacing w:val="-1"/>
                <w:sz w:val="17"/>
              </w:rPr>
              <w:t xml:space="preserve"> </w:t>
            </w:r>
            <w:r>
              <w:rPr>
                <w:sz w:val="17"/>
              </w:rPr>
              <w:t>turbidity</w:t>
            </w:r>
            <w:r>
              <w:rPr>
                <w:spacing w:val="-2"/>
                <w:sz w:val="17"/>
              </w:rPr>
              <w:t xml:space="preserve"> </w:t>
            </w:r>
            <w:r>
              <w:rPr>
                <w:rFonts w:ascii="Symbol" w:hAnsi="Symbol"/>
                <w:sz w:val="17"/>
              </w:rPr>
              <w:t></w:t>
            </w:r>
            <w:r>
              <w:rPr>
                <w:sz w:val="17"/>
              </w:rPr>
              <w:t>2NTU</w:t>
            </w:r>
            <w:r w:rsidR="00AA22A3" w:rsidRPr="00AA22A3">
              <w:rPr>
                <w:sz w:val="17"/>
                <w:vertAlign w:val="superscript"/>
              </w:rPr>
              <w:t>5</w:t>
            </w:r>
            <w:r w:rsidRPr="00AA22A3">
              <w:rPr>
                <w:spacing w:val="40"/>
                <w:position w:val="6"/>
                <w:sz w:val="10"/>
                <w:vertAlign w:val="superscript"/>
              </w:rPr>
              <w:t xml:space="preserve"> </w:t>
            </w:r>
          </w:p>
          <w:p w14:paraId="770A2843" w14:textId="77777777" w:rsidR="00443A0E" w:rsidRDefault="00443A0E" w:rsidP="00BB4FCE">
            <w:pPr>
              <w:pStyle w:val="TableParagraph"/>
              <w:spacing w:before="122" w:line="331" w:lineRule="auto"/>
              <w:ind w:left="84" w:right="566"/>
              <w:jc w:val="both"/>
              <w:rPr>
                <w:i/>
                <w:sz w:val="17"/>
              </w:rPr>
            </w:pPr>
            <w:r>
              <w:rPr>
                <w:i/>
                <w:spacing w:val="-2"/>
                <w:sz w:val="17"/>
              </w:rPr>
              <w:t>Bacteria</w:t>
            </w:r>
          </w:p>
          <w:p w14:paraId="5BB79AC8" w14:textId="7CBD2E39" w:rsidR="00443A0E" w:rsidRDefault="00443A0E" w:rsidP="00BB4FCE">
            <w:pPr>
              <w:pStyle w:val="TableParagraph"/>
              <w:spacing w:before="49"/>
              <w:ind w:left="84"/>
              <w:jc w:val="both"/>
              <w:rPr>
                <w:position w:val="6"/>
                <w:sz w:val="10"/>
              </w:rPr>
            </w:pPr>
            <w:r>
              <w:rPr>
                <w:sz w:val="17"/>
              </w:rPr>
              <w:t>C.t</w:t>
            </w:r>
            <w:r>
              <w:rPr>
                <w:position w:val="-5"/>
                <w:sz w:val="10"/>
              </w:rPr>
              <w:t>99.99</w:t>
            </w:r>
            <w:r>
              <w:rPr>
                <w:spacing w:val="20"/>
                <w:position w:val="-5"/>
                <w:sz w:val="10"/>
              </w:rPr>
              <w:t xml:space="preserve"> </w:t>
            </w:r>
            <w:r>
              <w:rPr>
                <w:sz w:val="17"/>
              </w:rPr>
              <w:t>360</w:t>
            </w:r>
            <w:r>
              <w:rPr>
                <w:spacing w:val="-1"/>
                <w:sz w:val="17"/>
              </w:rPr>
              <w:t xml:space="preserve"> </w:t>
            </w:r>
            <w:r>
              <w:rPr>
                <w:sz w:val="17"/>
              </w:rPr>
              <w:t>mg.min/L</w:t>
            </w:r>
            <w:r>
              <w:rPr>
                <w:spacing w:val="-1"/>
                <w:sz w:val="17"/>
              </w:rPr>
              <w:t xml:space="preserve"> </w:t>
            </w:r>
            <w:r>
              <w:rPr>
                <w:sz w:val="17"/>
              </w:rPr>
              <w:t>at</w:t>
            </w:r>
            <w:r>
              <w:rPr>
                <w:spacing w:val="-1"/>
                <w:sz w:val="17"/>
              </w:rPr>
              <w:t xml:space="preserve"> </w:t>
            </w:r>
            <w:r>
              <w:rPr>
                <w:sz w:val="17"/>
              </w:rPr>
              <w:t>pH</w:t>
            </w:r>
            <w:r>
              <w:rPr>
                <w:spacing w:val="-1"/>
                <w:sz w:val="17"/>
              </w:rPr>
              <w:t xml:space="preserve"> </w:t>
            </w:r>
            <w:r>
              <w:rPr>
                <w:sz w:val="17"/>
              </w:rPr>
              <w:t>8-9,</w:t>
            </w:r>
            <w:r>
              <w:rPr>
                <w:spacing w:val="-2"/>
                <w:sz w:val="17"/>
              </w:rPr>
              <w:t xml:space="preserve"> </w:t>
            </w:r>
            <w:r>
              <w:rPr>
                <w:rFonts w:ascii="Symbol" w:hAnsi="Symbol"/>
                <w:sz w:val="17"/>
              </w:rPr>
              <w:t></w:t>
            </w:r>
            <w:r>
              <w:rPr>
                <w:sz w:val="17"/>
              </w:rPr>
              <w:t>5</w:t>
            </w:r>
            <w:r>
              <w:rPr>
                <w:position w:val="6"/>
                <w:sz w:val="10"/>
              </w:rPr>
              <w:t>°</w:t>
            </w:r>
            <w:r>
              <w:rPr>
                <w:sz w:val="17"/>
              </w:rPr>
              <w:t>C,</w:t>
            </w:r>
            <w:r>
              <w:rPr>
                <w:spacing w:val="-1"/>
                <w:sz w:val="17"/>
              </w:rPr>
              <w:t xml:space="preserve"> </w:t>
            </w:r>
            <w:r>
              <w:rPr>
                <w:sz w:val="17"/>
              </w:rPr>
              <w:t>turbidity</w:t>
            </w:r>
            <w:r>
              <w:rPr>
                <w:spacing w:val="-2"/>
                <w:sz w:val="17"/>
              </w:rPr>
              <w:t xml:space="preserve"> </w:t>
            </w:r>
            <w:r>
              <w:rPr>
                <w:rFonts w:ascii="Symbol" w:hAnsi="Symbol"/>
                <w:spacing w:val="-2"/>
                <w:sz w:val="17"/>
              </w:rPr>
              <w:t></w:t>
            </w:r>
            <w:r>
              <w:rPr>
                <w:spacing w:val="-2"/>
                <w:sz w:val="17"/>
              </w:rPr>
              <w:t>1NTU</w:t>
            </w:r>
          </w:p>
          <w:p w14:paraId="2DB9E205" w14:textId="77777777" w:rsidR="00443A0E" w:rsidRDefault="00443A0E" w:rsidP="00BB4FCE">
            <w:pPr>
              <w:pStyle w:val="TableParagraph"/>
              <w:spacing w:before="87"/>
              <w:ind w:left="84"/>
              <w:jc w:val="both"/>
              <w:rPr>
                <w:sz w:val="17"/>
              </w:rPr>
            </w:pPr>
            <w:r>
              <w:rPr>
                <w:sz w:val="17"/>
              </w:rPr>
              <w:t>(See</w:t>
            </w:r>
            <w:r>
              <w:rPr>
                <w:spacing w:val="-3"/>
                <w:sz w:val="17"/>
              </w:rPr>
              <w:t xml:space="preserve"> </w:t>
            </w:r>
            <w:r>
              <w:rPr>
                <w:sz w:val="17"/>
              </w:rPr>
              <w:t>also</w:t>
            </w:r>
            <w:r>
              <w:rPr>
                <w:spacing w:val="-1"/>
                <w:sz w:val="17"/>
              </w:rPr>
              <w:t xml:space="preserve"> </w:t>
            </w:r>
            <w:r>
              <w:rPr>
                <w:sz w:val="17"/>
              </w:rPr>
              <w:t>Information</w:t>
            </w:r>
            <w:r>
              <w:rPr>
                <w:spacing w:val="-1"/>
                <w:sz w:val="17"/>
              </w:rPr>
              <w:t xml:space="preserve"> </w:t>
            </w:r>
            <w:r>
              <w:rPr>
                <w:sz w:val="17"/>
              </w:rPr>
              <w:t xml:space="preserve">Sheet </w:t>
            </w:r>
            <w:r>
              <w:rPr>
                <w:spacing w:val="-2"/>
                <w:sz w:val="17"/>
              </w:rPr>
              <w:t>1.4).</w:t>
            </w:r>
          </w:p>
        </w:tc>
      </w:tr>
      <w:tr w:rsidR="00443A0E" w14:paraId="72BF3538" w14:textId="77777777" w:rsidTr="00BB4FCE">
        <w:trPr>
          <w:trHeight w:val="1385"/>
        </w:trPr>
        <w:tc>
          <w:tcPr>
            <w:tcW w:w="1963" w:type="dxa"/>
            <w:tcBorders>
              <w:top w:val="single" w:sz="4" w:space="0" w:color="1FC0DB"/>
              <w:bottom w:val="single" w:sz="4" w:space="0" w:color="1FC0DB"/>
            </w:tcBorders>
          </w:tcPr>
          <w:p w14:paraId="64FD2299" w14:textId="77777777" w:rsidR="00443A0E" w:rsidRDefault="00443A0E" w:rsidP="00BB4FCE">
            <w:pPr>
              <w:pStyle w:val="TableParagraph"/>
              <w:spacing w:before="36" w:line="259" w:lineRule="auto"/>
              <w:ind w:left="85" w:right="398"/>
              <w:rPr>
                <w:rFonts w:ascii="Gotham Bold"/>
                <w:b/>
                <w:sz w:val="17"/>
              </w:rPr>
            </w:pPr>
            <w:r>
              <w:rPr>
                <w:rFonts w:ascii="Gotham Bold"/>
                <w:b/>
                <w:sz w:val="17"/>
              </w:rPr>
              <w:t>Ultraviolet light disinfection</w:t>
            </w:r>
            <w:r>
              <w:rPr>
                <w:rFonts w:ascii="Gotham Bold"/>
                <w:b/>
                <w:spacing w:val="-13"/>
                <w:sz w:val="17"/>
              </w:rPr>
              <w:t xml:space="preserve"> </w:t>
            </w:r>
            <w:r>
              <w:rPr>
                <w:rFonts w:ascii="Gotham Bold"/>
                <w:b/>
                <w:sz w:val="17"/>
              </w:rPr>
              <w:t>(UV)</w:t>
            </w:r>
          </w:p>
        </w:tc>
        <w:tc>
          <w:tcPr>
            <w:tcW w:w="733" w:type="dxa"/>
            <w:gridSpan w:val="3"/>
            <w:tcBorders>
              <w:top w:val="single" w:sz="4" w:space="0" w:color="1FC0DB"/>
              <w:bottom w:val="single" w:sz="4" w:space="0" w:color="1FC0DB"/>
            </w:tcBorders>
          </w:tcPr>
          <w:p w14:paraId="5E252132" w14:textId="77777777" w:rsidR="00443A0E" w:rsidRDefault="00443A0E" w:rsidP="00BB4FCE">
            <w:pPr>
              <w:pStyle w:val="TableParagraph"/>
              <w:spacing w:before="36"/>
              <w:ind w:left="6"/>
              <w:jc w:val="center"/>
              <w:rPr>
                <w:sz w:val="17"/>
              </w:rPr>
            </w:pPr>
            <w:r>
              <w:rPr>
                <w:spacing w:val="-10"/>
                <w:sz w:val="17"/>
              </w:rPr>
              <w:t>4</w:t>
            </w:r>
          </w:p>
        </w:tc>
        <w:tc>
          <w:tcPr>
            <w:tcW w:w="573" w:type="dxa"/>
            <w:tcBorders>
              <w:top w:val="single" w:sz="4" w:space="0" w:color="1FC0DB"/>
              <w:bottom w:val="single" w:sz="4" w:space="0" w:color="1FC0DB"/>
            </w:tcBorders>
          </w:tcPr>
          <w:p w14:paraId="51775E4B" w14:textId="77777777" w:rsidR="00443A0E" w:rsidRDefault="00443A0E" w:rsidP="00BB4FCE">
            <w:pPr>
              <w:pStyle w:val="TableParagraph"/>
              <w:spacing w:before="36"/>
              <w:ind w:left="0" w:right="47"/>
              <w:jc w:val="center"/>
              <w:rPr>
                <w:sz w:val="17"/>
              </w:rPr>
            </w:pPr>
            <w:r>
              <w:rPr>
                <w:spacing w:val="-10"/>
                <w:sz w:val="17"/>
              </w:rPr>
              <w:t>4</w:t>
            </w:r>
          </w:p>
        </w:tc>
        <w:tc>
          <w:tcPr>
            <w:tcW w:w="626" w:type="dxa"/>
            <w:gridSpan w:val="2"/>
            <w:tcBorders>
              <w:top w:val="single" w:sz="4" w:space="0" w:color="1FC0DB"/>
              <w:bottom w:val="single" w:sz="4" w:space="0" w:color="1FC0DB"/>
            </w:tcBorders>
          </w:tcPr>
          <w:p w14:paraId="6B6948FF" w14:textId="77777777" w:rsidR="00443A0E" w:rsidRDefault="00443A0E" w:rsidP="00BB4FCE">
            <w:pPr>
              <w:pStyle w:val="TableParagraph"/>
              <w:spacing w:before="36"/>
              <w:ind w:left="2"/>
              <w:jc w:val="center"/>
              <w:rPr>
                <w:sz w:val="17"/>
              </w:rPr>
            </w:pPr>
            <w:r>
              <w:rPr>
                <w:spacing w:val="-10"/>
                <w:sz w:val="17"/>
              </w:rPr>
              <w:t>4</w:t>
            </w:r>
          </w:p>
        </w:tc>
        <w:tc>
          <w:tcPr>
            <w:tcW w:w="6010" w:type="dxa"/>
            <w:gridSpan w:val="2"/>
            <w:tcBorders>
              <w:top w:val="single" w:sz="4" w:space="0" w:color="1FC0DB"/>
              <w:bottom w:val="single" w:sz="4" w:space="0" w:color="1FC0DB"/>
            </w:tcBorders>
          </w:tcPr>
          <w:p w14:paraId="4122521A" w14:textId="77777777" w:rsidR="00443A0E" w:rsidRDefault="00443A0E" w:rsidP="00BB4FCE">
            <w:pPr>
              <w:pStyle w:val="TableParagraph"/>
              <w:spacing w:before="36"/>
              <w:ind w:left="84"/>
              <w:rPr>
                <w:position w:val="6"/>
                <w:sz w:val="10"/>
              </w:rPr>
            </w:pPr>
            <w:r>
              <w:rPr>
                <w:sz w:val="17"/>
              </w:rPr>
              <w:t>Published</w:t>
            </w:r>
            <w:r>
              <w:rPr>
                <w:spacing w:val="-3"/>
                <w:sz w:val="17"/>
              </w:rPr>
              <w:t xml:space="preserve"> </w:t>
            </w:r>
            <w:r>
              <w:rPr>
                <w:sz w:val="17"/>
              </w:rPr>
              <w:t>inactivation</w:t>
            </w:r>
            <w:r>
              <w:rPr>
                <w:spacing w:val="-3"/>
                <w:sz w:val="17"/>
              </w:rPr>
              <w:t xml:space="preserve"> </w:t>
            </w:r>
            <w:r>
              <w:rPr>
                <w:sz w:val="17"/>
              </w:rPr>
              <w:t>data</w:t>
            </w:r>
            <w:r>
              <w:rPr>
                <w:spacing w:val="-2"/>
                <w:sz w:val="17"/>
              </w:rPr>
              <w:t xml:space="preserve"> </w:t>
            </w:r>
            <w:r>
              <w:rPr>
                <w:sz w:val="17"/>
              </w:rPr>
              <w:t>and</w:t>
            </w:r>
            <w:r>
              <w:rPr>
                <w:spacing w:val="-3"/>
                <w:sz w:val="17"/>
              </w:rPr>
              <w:t xml:space="preserve"> </w:t>
            </w:r>
            <w:r>
              <w:rPr>
                <w:sz w:val="17"/>
              </w:rPr>
              <w:t>validation</w:t>
            </w:r>
            <w:r>
              <w:rPr>
                <w:spacing w:val="-2"/>
                <w:sz w:val="17"/>
              </w:rPr>
              <w:t xml:space="preserve"> protocol.</w:t>
            </w:r>
            <w:r>
              <w:rPr>
                <w:spacing w:val="-2"/>
                <w:position w:val="6"/>
                <w:sz w:val="10"/>
              </w:rPr>
              <w:t>7</w:t>
            </w:r>
          </w:p>
          <w:p w14:paraId="5CB485D6" w14:textId="77777777" w:rsidR="00443A0E" w:rsidRDefault="00443A0E" w:rsidP="00BB4FCE">
            <w:pPr>
              <w:pStyle w:val="TableParagraph"/>
              <w:spacing w:before="129" w:line="259" w:lineRule="auto"/>
              <w:ind w:left="84"/>
              <w:rPr>
                <w:sz w:val="17"/>
              </w:rPr>
            </w:pPr>
            <w:r>
              <w:rPr>
                <w:sz w:val="17"/>
              </w:rPr>
              <w:t>UV</w:t>
            </w:r>
            <w:r>
              <w:rPr>
                <w:spacing w:val="-4"/>
                <w:sz w:val="17"/>
              </w:rPr>
              <w:t xml:space="preserve"> </w:t>
            </w:r>
            <w:r>
              <w:rPr>
                <w:sz w:val="17"/>
              </w:rPr>
              <w:t>dose</w:t>
            </w:r>
            <w:r>
              <w:rPr>
                <w:spacing w:val="-4"/>
                <w:sz w:val="17"/>
              </w:rPr>
              <w:t xml:space="preserve"> </w:t>
            </w:r>
            <w:r>
              <w:rPr>
                <w:sz w:val="17"/>
              </w:rPr>
              <w:t>of</w:t>
            </w:r>
            <w:r>
              <w:rPr>
                <w:spacing w:val="-4"/>
                <w:sz w:val="17"/>
              </w:rPr>
              <w:t xml:space="preserve"> </w:t>
            </w:r>
            <w:r>
              <w:rPr>
                <w:sz w:val="17"/>
              </w:rPr>
              <w:t>186</w:t>
            </w:r>
            <w:r>
              <w:rPr>
                <w:spacing w:val="-4"/>
                <w:sz w:val="17"/>
              </w:rPr>
              <w:t xml:space="preserve"> </w:t>
            </w:r>
            <w:r>
              <w:rPr>
                <w:sz w:val="17"/>
              </w:rPr>
              <w:t>mJ/cm</w:t>
            </w:r>
            <w:r>
              <w:rPr>
                <w:position w:val="6"/>
                <w:sz w:val="10"/>
              </w:rPr>
              <w:t>2</w:t>
            </w:r>
            <w:r>
              <w:rPr>
                <w:spacing w:val="17"/>
                <w:position w:val="6"/>
                <w:sz w:val="10"/>
              </w:rPr>
              <w:t xml:space="preserve"> </w:t>
            </w:r>
            <w:r>
              <w:rPr>
                <w:sz w:val="17"/>
              </w:rPr>
              <w:t>can</w:t>
            </w:r>
            <w:r>
              <w:rPr>
                <w:spacing w:val="-4"/>
                <w:sz w:val="17"/>
              </w:rPr>
              <w:t xml:space="preserve"> </w:t>
            </w:r>
            <w:r>
              <w:rPr>
                <w:sz w:val="17"/>
              </w:rPr>
              <w:t>provide</w:t>
            </w:r>
            <w:r>
              <w:rPr>
                <w:spacing w:val="-4"/>
                <w:sz w:val="17"/>
              </w:rPr>
              <w:t xml:space="preserve"> </w:t>
            </w:r>
            <w:r>
              <w:rPr>
                <w:sz w:val="17"/>
              </w:rPr>
              <w:t>4</w:t>
            </w:r>
            <w:r>
              <w:rPr>
                <w:spacing w:val="-4"/>
                <w:sz w:val="17"/>
              </w:rPr>
              <w:t xml:space="preserve"> </w:t>
            </w:r>
            <w:r>
              <w:rPr>
                <w:sz w:val="17"/>
              </w:rPr>
              <w:t>log</w:t>
            </w:r>
            <w:r>
              <w:rPr>
                <w:spacing w:val="-4"/>
                <w:sz w:val="17"/>
              </w:rPr>
              <w:t xml:space="preserve"> </w:t>
            </w:r>
            <w:r>
              <w:rPr>
                <w:sz w:val="17"/>
              </w:rPr>
              <w:t>inactivation</w:t>
            </w:r>
            <w:r>
              <w:rPr>
                <w:spacing w:val="-4"/>
                <w:sz w:val="17"/>
              </w:rPr>
              <w:t xml:space="preserve"> </w:t>
            </w:r>
            <w:r>
              <w:rPr>
                <w:sz w:val="17"/>
              </w:rPr>
              <w:t>of viruses and 22 mJ/cm</w:t>
            </w:r>
            <w:r>
              <w:rPr>
                <w:position w:val="6"/>
                <w:sz w:val="10"/>
              </w:rPr>
              <w:t>2</w:t>
            </w:r>
            <w:r>
              <w:rPr>
                <w:spacing w:val="23"/>
                <w:position w:val="6"/>
                <w:sz w:val="10"/>
              </w:rPr>
              <w:t xml:space="preserve"> </w:t>
            </w:r>
            <w:r>
              <w:rPr>
                <w:sz w:val="17"/>
              </w:rPr>
              <w:t>can provide 4 log inactivation of protozoa and bacteria.</w:t>
            </w:r>
          </w:p>
          <w:p w14:paraId="147F4D25" w14:textId="77777777" w:rsidR="00443A0E" w:rsidRDefault="00443A0E" w:rsidP="00BB4FCE">
            <w:pPr>
              <w:pStyle w:val="TableParagraph"/>
              <w:spacing w:before="112"/>
              <w:ind w:left="84"/>
              <w:rPr>
                <w:sz w:val="17"/>
              </w:rPr>
            </w:pPr>
            <w:r>
              <w:rPr>
                <w:sz w:val="17"/>
              </w:rPr>
              <w:t>(See</w:t>
            </w:r>
            <w:r>
              <w:rPr>
                <w:spacing w:val="-3"/>
                <w:sz w:val="17"/>
              </w:rPr>
              <w:t xml:space="preserve"> </w:t>
            </w:r>
            <w:r>
              <w:rPr>
                <w:sz w:val="17"/>
              </w:rPr>
              <w:t>also</w:t>
            </w:r>
            <w:r>
              <w:rPr>
                <w:spacing w:val="-1"/>
                <w:sz w:val="17"/>
              </w:rPr>
              <w:t xml:space="preserve"> </w:t>
            </w:r>
            <w:r>
              <w:rPr>
                <w:sz w:val="17"/>
              </w:rPr>
              <w:t>Information</w:t>
            </w:r>
            <w:r>
              <w:rPr>
                <w:spacing w:val="-1"/>
                <w:sz w:val="17"/>
              </w:rPr>
              <w:t xml:space="preserve"> </w:t>
            </w:r>
            <w:r>
              <w:rPr>
                <w:sz w:val="17"/>
              </w:rPr>
              <w:t xml:space="preserve">Sheet </w:t>
            </w:r>
            <w:r>
              <w:rPr>
                <w:spacing w:val="-4"/>
                <w:sz w:val="17"/>
              </w:rPr>
              <w:t>1.7)</w:t>
            </w:r>
          </w:p>
        </w:tc>
      </w:tr>
      <w:tr w:rsidR="00443A0E" w14:paraId="4C33FC7C" w14:textId="77777777" w:rsidTr="00BB4FCE">
        <w:trPr>
          <w:gridAfter w:val="1"/>
          <w:wAfter w:w="698" w:type="dxa"/>
          <w:trHeight w:val="2612"/>
        </w:trPr>
        <w:tc>
          <w:tcPr>
            <w:tcW w:w="1977" w:type="dxa"/>
            <w:gridSpan w:val="2"/>
            <w:tcBorders>
              <w:bottom w:val="single" w:sz="4" w:space="0" w:color="1FC0DB"/>
            </w:tcBorders>
          </w:tcPr>
          <w:p w14:paraId="2C6988B3" w14:textId="77777777" w:rsidR="00443A0E" w:rsidRDefault="00443A0E" w:rsidP="00BB4FCE">
            <w:pPr>
              <w:pStyle w:val="TableParagraph"/>
              <w:spacing w:before="35"/>
              <w:ind w:left="85"/>
              <w:rPr>
                <w:rFonts w:ascii="Gotham Bold"/>
                <w:b/>
                <w:sz w:val="17"/>
              </w:rPr>
            </w:pPr>
            <w:r>
              <w:rPr>
                <w:rFonts w:ascii="Gotham Bold"/>
                <w:b/>
                <w:spacing w:val="-2"/>
                <w:sz w:val="17"/>
              </w:rPr>
              <w:t>Ozone</w:t>
            </w:r>
          </w:p>
        </w:tc>
        <w:tc>
          <w:tcPr>
            <w:tcW w:w="668" w:type="dxa"/>
            <w:tcBorders>
              <w:bottom w:val="single" w:sz="4" w:space="0" w:color="1FC0DB"/>
            </w:tcBorders>
          </w:tcPr>
          <w:p w14:paraId="67AE0F78" w14:textId="77777777" w:rsidR="00443A0E" w:rsidRDefault="00443A0E" w:rsidP="00BB4FCE">
            <w:pPr>
              <w:pStyle w:val="TableParagraph"/>
              <w:spacing w:before="35"/>
              <w:ind w:left="43"/>
              <w:jc w:val="center"/>
              <w:rPr>
                <w:sz w:val="17"/>
              </w:rPr>
            </w:pPr>
            <w:r>
              <w:rPr>
                <w:spacing w:val="-10"/>
                <w:sz w:val="17"/>
              </w:rPr>
              <w:t>4</w:t>
            </w:r>
          </w:p>
        </w:tc>
        <w:tc>
          <w:tcPr>
            <w:tcW w:w="624" w:type="dxa"/>
            <w:gridSpan w:val="2"/>
            <w:tcBorders>
              <w:bottom w:val="single" w:sz="4" w:space="0" w:color="1FC0DB"/>
            </w:tcBorders>
          </w:tcPr>
          <w:p w14:paraId="1B9463A2" w14:textId="77777777" w:rsidR="00443A0E" w:rsidRDefault="00443A0E" w:rsidP="00BB4FCE">
            <w:pPr>
              <w:pStyle w:val="TableParagraph"/>
              <w:spacing w:before="35"/>
              <w:ind w:left="0" w:right="1"/>
              <w:jc w:val="center"/>
              <w:rPr>
                <w:sz w:val="17"/>
              </w:rPr>
            </w:pPr>
            <w:r>
              <w:rPr>
                <w:spacing w:val="-10"/>
                <w:sz w:val="17"/>
              </w:rPr>
              <w:t>4</w:t>
            </w:r>
          </w:p>
        </w:tc>
        <w:tc>
          <w:tcPr>
            <w:tcW w:w="617" w:type="dxa"/>
            <w:tcBorders>
              <w:bottom w:val="single" w:sz="4" w:space="0" w:color="1FC0DB"/>
            </w:tcBorders>
          </w:tcPr>
          <w:p w14:paraId="26BF0D0D" w14:textId="77777777" w:rsidR="00443A0E" w:rsidRDefault="00443A0E" w:rsidP="00BB4FCE">
            <w:pPr>
              <w:pStyle w:val="TableParagraph"/>
              <w:spacing w:before="35"/>
              <w:ind w:left="5"/>
              <w:jc w:val="center"/>
              <w:rPr>
                <w:sz w:val="17"/>
              </w:rPr>
            </w:pPr>
            <w:r>
              <w:rPr>
                <w:spacing w:val="-10"/>
                <w:sz w:val="17"/>
              </w:rPr>
              <w:t>4</w:t>
            </w:r>
          </w:p>
        </w:tc>
        <w:tc>
          <w:tcPr>
            <w:tcW w:w="5321" w:type="dxa"/>
            <w:gridSpan w:val="2"/>
            <w:tcBorders>
              <w:bottom w:val="single" w:sz="4" w:space="0" w:color="1FC0DB"/>
            </w:tcBorders>
          </w:tcPr>
          <w:p w14:paraId="0A648557" w14:textId="77777777" w:rsidR="00443A0E" w:rsidRDefault="00443A0E" w:rsidP="00BB4FCE">
            <w:pPr>
              <w:pStyle w:val="TableParagraph"/>
              <w:spacing w:before="35"/>
              <w:ind w:left="90"/>
              <w:rPr>
                <w:position w:val="6"/>
                <w:sz w:val="10"/>
              </w:rPr>
            </w:pPr>
            <w:r>
              <w:rPr>
                <w:sz w:val="17"/>
              </w:rPr>
              <w:t>Published</w:t>
            </w:r>
            <w:r>
              <w:rPr>
                <w:spacing w:val="-3"/>
                <w:sz w:val="17"/>
              </w:rPr>
              <w:t xml:space="preserve"> </w:t>
            </w:r>
            <w:r>
              <w:rPr>
                <w:sz w:val="17"/>
              </w:rPr>
              <w:t>inactivation</w:t>
            </w:r>
            <w:r>
              <w:rPr>
                <w:spacing w:val="-3"/>
                <w:sz w:val="17"/>
              </w:rPr>
              <w:t xml:space="preserve"> </w:t>
            </w:r>
            <w:r>
              <w:rPr>
                <w:sz w:val="17"/>
              </w:rPr>
              <w:t>data</w:t>
            </w:r>
            <w:r>
              <w:rPr>
                <w:spacing w:val="-2"/>
                <w:sz w:val="17"/>
              </w:rPr>
              <w:t xml:space="preserve"> </w:t>
            </w:r>
            <w:r>
              <w:rPr>
                <w:sz w:val="17"/>
              </w:rPr>
              <w:t>and</w:t>
            </w:r>
            <w:r>
              <w:rPr>
                <w:spacing w:val="-3"/>
                <w:sz w:val="17"/>
              </w:rPr>
              <w:t xml:space="preserve"> </w:t>
            </w:r>
            <w:r>
              <w:rPr>
                <w:sz w:val="17"/>
              </w:rPr>
              <w:t>validation</w:t>
            </w:r>
            <w:r>
              <w:rPr>
                <w:spacing w:val="-2"/>
                <w:sz w:val="17"/>
              </w:rPr>
              <w:t xml:space="preserve"> protocol.</w:t>
            </w:r>
            <w:r>
              <w:rPr>
                <w:spacing w:val="-2"/>
                <w:position w:val="6"/>
                <w:sz w:val="10"/>
              </w:rPr>
              <w:t>8</w:t>
            </w:r>
          </w:p>
          <w:p w14:paraId="4D5C175F" w14:textId="77777777" w:rsidR="00443A0E" w:rsidRDefault="00443A0E" w:rsidP="00BB4FCE">
            <w:pPr>
              <w:pStyle w:val="TableParagraph"/>
              <w:spacing w:before="130"/>
              <w:ind w:left="90"/>
              <w:rPr>
                <w:i/>
                <w:sz w:val="17"/>
              </w:rPr>
            </w:pPr>
            <w:r>
              <w:rPr>
                <w:i/>
                <w:spacing w:val="-2"/>
                <w:sz w:val="17"/>
              </w:rPr>
              <w:t>Virus</w:t>
            </w:r>
          </w:p>
          <w:p w14:paraId="60F97D43" w14:textId="77777777" w:rsidR="00443A0E" w:rsidRDefault="00443A0E" w:rsidP="00BB4FCE">
            <w:pPr>
              <w:pStyle w:val="TableParagraph"/>
              <w:spacing w:before="121"/>
              <w:ind w:left="90"/>
              <w:rPr>
                <w:sz w:val="17"/>
              </w:rPr>
            </w:pPr>
            <w:r>
              <w:rPr>
                <w:sz w:val="17"/>
              </w:rPr>
              <w:t>C.t</w:t>
            </w:r>
            <w:r>
              <w:rPr>
                <w:position w:val="-5"/>
                <w:sz w:val="10"/>
              </w:rPr>
              <w:t>99.99</w:t>
            </w:r>
            <w:r>
              <w:rPr>
                <w:spacing w:val="29"/>
                <w:position w:val="-5"/>
                <w:sz w:val="10"/>
              </w:rPr>
              <w:t xml:space="preserve"> </w:t>
            </w:r>
            <w:r>
              <w:rPr>
                <w:rFonts w:ascii="Symbol" w:hAnsi="Symbol"/>
                <w:sz w:val="17"/>
              </w:rPr>
              <w:t></w:t>
            </w:r>
            <w:r>
              <w:rPr>
                <w:sz w:val="17"/>
              </w:rPr>
              <w:t>1.2</w:t>
            </w:r>
            <w:r>
              <w:rPr>
                <w:spacing w:val="9"/>
                <w:sz w:val="17"/>
              </w:rPr>
              <w:t xml:space="preserve"> </w:t>
            </w:r>
            <w:r>
              <w:rPr>
                <w:sz w:val="17"/>
              </w:rPr>
              <w:t>mg.min/L</w:t>
            </w:r>
            <w:r>
              <w:rPr>
                <w:spacing w:val="8"/>
                <w:sz w:val="17"/>
              </w:rPr>
              <w:t xml:space="preserve"> </w:t>
            </w:r>
            <w:r>
              <w:rPr>
                <w:sz w:val="17"/>
              </w:rPr>
              <w:t>at</w:t>
            </w:r>
            <w:r>
              <w:rPr>
                <w:spacing w:val="9"/>
                <w:sz w:val="17"/>
              </w:rPr>
              <w:t xml:space="preserve"> </w:t>
            </w:r>
            <w:r>
              <w:rPr>
                <w:sz w:val="17"/>
              </w:rPr>
              <w:t>pH</w:t>
            </w:r>
            <w:r>
              <w:rPr>
                <w:spacing w:val="8"/>
                <w:sz w:val="17"/>
              </w:rPr>
              <w:t xml:space="preserve"> </w:t>
            </w:r>
            <w:r>
              <w:rPr>
                <w:sz w:val="17"/>
              </w:rPr>
              <w:t>6-9,</w:t>
            </w:r>
            <w:r>
              <w:rPr>
                <w:spacing w:val="8"/>
                <w:sz w:val="17"/>
              </w:rPr>
              <w:t xml:space="preserve"> </w:t>
            </w:r>
            <w:r>
              <w:rPr>
                <w:rFonts w:ascii="Symbol" w:hAnsi="Symbol"/>
                <w:sz w:val="17"/>
              </w:rPr>
              <w:t></w:t>
            </w:r>
            <w:r>
              <w:rPr>
                <w:sz w:val="17"/>
              </w:rPr>
              <w:t>5</w:t>
            </w:r>
            <w:r>
              <w:rPr>
                <w:position w:val="6"/>
                <w:sz w:val="10"/>
              </w:rPr>
              <w:t>°</w:t>
            </w:r>
            <w:r>
              <w:rPr>
                <w:sz w:val="17"/>
              </w:rPr>
              <w:t>C,</w:t>
            </w:r>
            <w:r>
              <w:rPr>
                <w:spacing w:val="8"/>
                <w:sz w:val="17"/>
              </w:rPr>
              <w:t xml:space="preserve"> </w:t>
            </w:r>
            <w:r>
              <w:rPr>
                <w:sz w:val="17"/>
              </w:rPr>
              <w:t>turbidity</w:t>
            </w:r>
            <w:r>
              <w:rPr>
                <w:spacing w:val="8"/>
                <w:sz w:val="17"/>
              </w:rPr>
              <w:t xml:space="preserve"> </w:t>
            </w:r>
            <w:r>
              <w:rPr>
                <w:rFonts w:ascii="Symbol" w:hAnsi="Symbol"/>
                <w:spacing w:val="-4"/>
                <w:sz w:val="17"/>
              </w:rPr>
              <w:t></w:t>
            </w:r>
            <w:r>
              <w:rPr>
                <w:spacing w:val="-4"/>
                <w:sz w:val="17"/>
              </w:rPr>
              <w:t>1NTU</w:t>
            </w:r>
          </w:p>
          <w:p w14:paraId="5E4766CE" w14:textId="77777777" w:rsidR="00443A0E" w:rsidRDefault="00443A0E" w:rsidP="00BB4FCE">
            <w:pPr>
              <w:pStyle w:val="TableParagraph"/>
              <w:spacing w:before="87"/>
              <w:ind w:left="90"/>
              <w:rPr>
                <w:position w:val="6"/>
                <w:sz w:val="10"/>
              </w:rPr>
            </w:pPr>
            <w:r>
              <w:rPr>
                <w:i/>
                <w:spacing w:val="-2"/>
                <w:sz w:val="17"/>
              </w:rPr>
              <w:t>Protozoa</w:t>
            </w:r>
            <w:r>
              <w:rPr>
                <w:spacing w:val="-2"/>
                <w:position w:val="6"/>
                <w:sz w:val="10"/>
              </w:rPr>
              <w:t>5</w:t>
            </w:r>
          </w:p>
          <w:p w14:paraId="743FC327" w14:textId="77777777" w:rsidR="00443A0E" w:rsidRDefault="00443A0E" w:rsidP="00BB4FCE">
            <w:pPr>
              <w:pStyle w:val="TableParagraph"/>
              <w:spacing w:before="121"/>
              <w:ind w:left="90" w:right="-703"/>
              <w:rPr>
                <w:sz w:val="17"/>
              </w:rPr>
            </w:pPr>
            <w:r>
              <w:rPr>
                <w:sz w:val="17"/>
              </w:rPr>
              <w:t>C.t</w:t>
            </w:r>
            <w:r>
              <w:rPr>
                <w:position w:val="-5"/>
                <w:sz w:val="10"/>
              </w:rPr>
              <w:t>99.99</w:t>
            </w:r>
            <w:r>
              <w:rPr>
                <w:spacing w:val="20"/>
                <w:position w:val="-5"/>
                <w:sz w:val="10"/>
              </w:rPr>
              <w:t xml:space="preserve"> </w:t>
            </w:r>
            <w:r>
              <w:rPr>
                <w:rFonts w:ascii="Symbol" w:hAnsi="Symbol"/>
                <w:sz w:val="17"/>
              </w:rPr>
              <w:t></w:t>
            </w:r>
            <w:r>
              <w:rPr>
                <w:sz w:val="17"/>
              </w:rPr>
              <w:t>64 mg.min/L at pH 6-9,</w:t>
            </w:r>
            <w:r>
              <w:rPr>
                <w:spacing w:val="-1"/>
                <w:sz w:val="17"/>
              </w:rPr>
              <w:t xml:space="preserve"> </w:t>
            </w:r>
            <w:r>
              <w:rPr>
                <w:rFonts w:ascii="Symbol" w:hAnsi="Symbol"/>
                <w:sz w:val="17"/>
              </w:rPr>
              <w:t></w:t>
            </w:r>
            <w:r>
              <w:rPr>
                <w:sz w:val="17"/>
              </w:rPr>
              <w:t>5</w:t>
            </w:r>
            <w:r>
              <w:rPr>
                <w:position w:val="6"/>
                <w:sz w:val="10"/>
              </w:rPr>
              <w:t>°</w:t>
            </w:r>
            <w:r>
              <w:rPr>
                <w:sz w:val="17"/>
              </w:rPr>
              <w:t>C, turbidity</w:t>
            </w:r>
            <w:r>
              <w:rPr>
                <w:spacing w:val="-2"/>
                <w:sz w:val="17"/>
              </w:rPr>
              <w:t xml:space="preserve"> </w:t>
            </w:r>
            <w:r>
              <w:rPr>
                <w:rFonts w:ascii="Symbol" w:hAnsi="Symbol"/>
                <w:spacing w:val="-4"/>
                <w:sz w:val="17"/>
              </w:rPr>
              <w:t></w:t>
            </w:r>
            <w:r>
              <w:rPr>
                <w:spacing w:val="-4"/>
                <w:sz w:val="17"/>
              </w:rPr>
              <w:t>1NTU</w:t>
            </w:r>
          </w:p>
          <w:p w14:paraId="4D2E9299" w14:textId="77777777" w:rsidR="00443A0E" w:rsidRDefault="00443A0E" w:rsidP="00BB4FCE">
            <w:pPr>
              <w:pStyle w:val="TableParagraph"/>
              <w:spacing w:before="86"/>
              <w:ind w:left="90"/>
              <w:rPr>
                <w:position w:val="6"/>
                <w:sz w:val="10"/>
              </w:rPr>
            </w:pPr>
            <w:r>
              <w:rPr>
                <w:i/>
                <w:spacing w:val="-2"/>
                <w:sz w:val="17"/>
              </w:rPr>
              <w:t>Bacteria</w:t>
            </w:r>
            <w:r>
              <w:rPr>
                <w:spacing w:val="-2"/>
                <w:position w:val="6"/>
                <w:sz w:val="10"/>
              </w:rPr>
              <w:t>5</w:t>
            </w:r>
          </w:p>
          <w:p w14:paraId="0EBAD2EC" w14:textId="77777777" w:rsidR="00443A0E" w:rsidRDefault="00443A0E" w:rsidP="00BB4FCE">
            <w:pPr>
              <w:pStyle w:val="TableParagraph"/>
              <w:spacing w:before="122"/>
              <w:ind w:left="90"/>
              <w:rPr>
                <w:position w:val="6"/>
                <w:sz w:val="10"/>
              </w:rPr>
            </w:pPr>
            <w:r>
              <w:rPr>
                <w:sz w:val="17"/>
              </w:rPr>
              <w:t>C.t</w:t>
            </w:r>
            <w:r>
              <w:rPr>
                <w:position w:val="-5"/>
                <w:sz w:val="10"/>
              </w:rPr>
              <w:t>99.99</w:t>
            </w:r>
            <w:r>
              <w:rPr>
                <w:spacing w:val="17"/>
                <w:position w:val="-5"/>
                <w:sz w:val="10"/>
              </w:rPr>
              <w:t xml:space="preserve"> </w:t>
            </w:r>
            <w:r>
              <w:rPr>
                <w:rFonts w:ascii="Symbol" w:hAnsi="Symbol"/>
                <w:sz w:val="17"/>
              </w:rPr>
              <w:t></w:t>
            </w:r>
            <w:r>
              <w:rPr>
                <w:sz w:val="17"/>
              </w:rPr>
              <w:t>0.04</w:t>
            </w:r>
            <w:r>
              <w:rPr>
                <w:spacing w:val="-3"/>
                <w:sz w:val="17"/>
              </w:rPr>
              <w:t xml:space="preserve"> </w:t>
            </w:r>
            <w:r>
              <w:rPr>
                <w:sz w:val="17"/>
              </w:rPr>
              <w:t>mg.min/L</w:t>
            </w:r>
            <w:r>
              <w:rPr>
                <w:spacing w:val="-3"/>
                <w:sz w:val="17"/>
              </w:rPr>
              <w:t xml:space="preserve"> </w:t>
            </w:r>
            <w:r>
              <w:rPr>
                <w:sz w:val="17"/>
              </w:rPr>
              <w:t>at</w:t>
            </w:r>
            <w:r>
              <w:rPr>
                <w:spacing w:val="-3"/>
                <w:sz w:val="17"/>
              </w:rPr>
              <w:t xml:space="preserve"> </w:t>
            </w:r>
            <w:r>
              <w:rPr>
                <w:sz w:val="17"/>
              </w:rPr>
              <w:t>pH</w:t>
            </w:r>
            <w:r>
              <w:rPr>
                <w:spacing w:val="-3"/>
                <w:sz w:val="17"/>
              </w:rPr>
              <w:t xml:space="preserve"> </w:t>
            </w:r>
            <w:r>
              <w:rPr>
                <w:sz w:val="17"/>
              </w:rPr>
              <w:t>6-9,</w:t>
            </w:r>
            <w:r>
              <w:rPr>
                <w:spacing w:val="-4"/>
                <w:sz w:val="17"/>
              </w:rPr>
              <w:t xml:space="preserve"> </w:t>
            </w:r>
            <w:r>
              <w:rPr>
                <w:rFonts w:ascii="Symbol" w:hAnsi="Symbol"/>
                <w:sz w:val="17"/>
              </w:rPr>
              <w:t></w:t>
            </w:r>
            <w:r>
              <w:rPr>
                <w:sz w:val="17"/>
              </w:rPr>
              <w:t>5</w:t>
            </w:r>
            <w:r>
              <w:rPr>
                <w:position w:val="6"/>
                <w:sz w:val="10"/>
              </w:rPr>
              <w:t>°</w:t>
            </w:r>
            <w:r>
              <w:rPr>
                <w:sz w:val="17"/>
              </w:rPr>
              <w:t>C,</w:t>
            </w:r>
            <w:r>
              <w:rPr>
                <w:spacing w:val="-3"/>
                <w:sz w:val="17"/>
              </w:rPr>
              <w:t xml:space="preserve"> </w:t>
            </w:r>
            <w:r>
              <w:rPr>
                <w:sz w:val="17"/>
              </w:rPr>
              <w:t>turbidity</w:t>
            </w:r>
            <w:r>
              <w:rPr>
                <w:spacing w:val="-4"/>
                <w:sz w:val="17"/>
              </w:rPr>
              <w:t xml:space="preserve"> </w:t>
            </w:r>
            <w:r>
              <w:rPr>
                <w:rFonts w:ascii="Symbol" w:hAnsi="Symbol"/>
                <w:spacing w:val="-2"/>
                <w:sz w:val="17"/>
              </w:rPr>
              <w:t></w:t>
            </w:r>
            <w:r>
              <w:rPr>
                <w:spacing w:val="-2"/>
                <w:sz w:val="17"/>
              </w:rPr>
              <w:t>1NTU</w:t>
            </w:r>
            <w:r>
              <w:rPr>
                <w:spacing w:val="-2"/>
                <w:position w:val="6"/>
                <w:sz w:val="10"/>
              </w:rPr>
              <w:t>5</w:t>
            </w:r>
          </w:p>
          <w:p w14:paraId="303A6B52" w14:textId="77777777" w:rsidR="00443A0E" w:rsidRDefault="00443A0E" w:rsidP="00BB4FCE">
            <w:pPr>
              <w:pStyle w:val="TableParagraph"/>
              <w:spacing w:before="86"/>
              <w:ind w:left="90"/>
              <w:rPr>
                <w:sz w:val="17"/>
              </w:rPr>
            </w:pPr>
            <w:r>
              <w:rPr>
                <w:sz w:val="17"/>
              </w:rPr>
              <w:t>(See</w:t>
            </w:r>
            <w:r>
              <w:rPr>
                <w:spacing w:val="-1"/>
                <w:sz w:val="17"/>
              </w:rPr>
              <w:t xml:space="preserve"> </w:t>
            </w:r>
            <w:r>
              <w:rPr>
                <w:sz w:val="17"/>
              </w:rPr>
              <w:t>also</w:t>
            </w:r>
            <w:r>
              <w:rPr>
                <w:spacing w:val="-1"/>
                <w:sz w:val="17"/>
              </w:rPr>
              <w:t xml:space="preserve"> </w:t>
            </w:r>
            <w:r>
              <w:rPr>
                <w:sz w:val="17"/>
              </w:rPr>
              <w:t>Information</w:t>
            </w:r>
            <w:r>
              <w:rPr>
                <w:spacing w:val="-1"/>
                <w:sz w:val="17"/>
              </w:rPr>
              <w:t xml:space="preserve"> </w:t>
            </w:r>
            <w:r>
              <w:rPr>
                <w:sz w:val="17"/>
              </w:rPr>
              <w:t xml:space="preserve">Sheet </w:t>
            </w:r>
            <w:r>
              <w:rPr>
                <w:spacing w:val="-4"/>
                <w:sz w:val="17"/>
              </w:rPr>
              <w:t>1.6)</w:t>
            </w:r>
          </w:p>
        </w:tc>
      </w:tr>
      <w:tr w:rsidR="00443A0E" w14:paraId="4E505FB6" w14:textId="77777777" w:rsidTr="00BB4FCE">
        <w:trPr>
          <w:gridAfter w:val="1"/>
          <w:wAfter w:w="698" w:type="dxa"/>
          <w:trHeight w:val="578"/>
        </w:trPr>
        <w:tc>
          <w:tcPr>
            <w:tcW w:w="1977" w:type="dxa"/>
            <w:gridSpan w:val="2"/>
            <w:tcBorders>
              <w:top w:val="single" w:sz="4" w:space="0" w:color="1FC0DB"/>
            </w:tcBorders>
          </w:tcPr>
          <w:p w14:paraId="0169F6C5" w14:textId="77777777" w:rsidR="00443A0E" w:rsidRDefault="00443A0E" w:rsidP="00BB4FCE">
            <w:pPr>
              <w:pStyle w:val="TableParagraph"/>
              <w:spacing w:before="36"/>
              <w:ind w:left="85"/>
              <w:rPr>
                <w:rFonts w:ascii="Gotham Bold"/>
                <w:b/>
                <w:sz w:val="17"/>
              </w:rPr>
            </w:pPr>
            <w:r>
              <w:rPr>
                <w:rFonts w:ascii="Gotham Bold"/>
                <w:b/>
                <w:spacing w:val="-7"/>
                <w:sz w:val="17"/>
              </w:rPr>
              <w:t>Reverse</w:t>
            </w:r>
            <w:r>
              <w:rPr>
                <w:rFonts w:ascii="Gotham Bold"/>
                <w:b/>
                <w:spacing w:val="-3"/>
                <w:sz w:val="17"/>
              </w:rPr>
              <w:t xml:space="preserve"> </w:t>
            </w:r>
            <w:r>
              <w:rPr>
                <w:rFonts w:ascii="Gotham Bold"/>
                <w:b/>
                <w:spacing w:val="-2"/>
                <w:sz w:val="17"/>
              </w:rPr>
              <w:t>osmosis</w:t>
            </w:r>
          </w:p>
          <w:p w14:paraId="592C8F40" w14:textId="77777777" w:rsidR="00443A0E" w:rsidRDefault="00443A0E" w:rsidP="00BB4FCE">
            <w:pPr>
              <w:pStyle w:val="TableParagraph"/>
              <w:spacing w:before="16"/>
              <w:ind w:left="85"/>
              <w:rPr>
                <w:sz w:val="17"/>
              </w:rPr>
            </w:pPr>
            <w:r>
              <w:rPr>
                <w:spacing w:val="-4"/>
                <w:sz w:val="17"/>
              </w:rPr>
              <w:t>(RO)</w:t>
            </w:r>
          </w:p>
        </w:tc>
        <w:tc>
          <w:tcPr>
            <w:tcW w:w="668" w:type="dxa"/>
            <w:tcBorders>
              <w:top w:val="single" w:sz="4" w:space="0" w:color="1FC0DB"/>
            </w:tcBorders>
          </w:tcPr>
          <w:p w14:paraId="1D80601F" w14:textId="77777777" w:rsidR="00443A0E" w:rsidRDefault="00443A0E" w:rsidP="00BB4FCE">
            <w:pPr>
              <w:pStyle w:val="TableParagraph"/>
              <w:spacing w:before="0"/>
              <w:ind w:left="0"/>
              <w:rPr>
                <w:rFonts w:ascii="Times New Roman"/>
                <w:sz w:val="16"/>
              </w:rPr>
            </w:pPr>
          </w:p>
        </w:tc>
        <w:tc>
          <w:tcPr>
            <w:tcW w:w="624" w:type="dxa"/>
            <w:gridSpan w:val="2"/>
            <w:tcBorders>
              <w:top w:val="single" w:sz="4" w:space="0" w:color="1FC0DB"/>
            </w:tcBorders>
          </w:tcPr>
          <w:p w14:paraId="60F44A58" w14:textId="77777777" w:rsidR="00443A0E" w:rsidRDefault="00443A0E" w:rsidP="00BB4FCE">
            <w:pPr>
              <w:pStyle w:val="TableParagraph"/>
              <w:spacing w:before="0"/>
              <w:ind w:left="0"/>
              <w:rPr>
                <w:rFonts w:ascii="Times New Roman"/>
                <w:sz w:val="16"/>
              </w:rPr>
            </w:pPr>
          </w:p>
        </w:tc>
        <w:tc>
          <w:tcPr>
            <w:tcW w:w="617" w:type="dxa"/>
            <w:tcBorders>
              <w:top w:val="single" w:sz="4" w:space="0" w:color="1FC0DB"/>
            </w:tcBorders>
          </w:tcPr>
          <w:p w14:paraId="16D4FDF1" w14:textId="77777777" w:rsidR="00443A0E" w:rsidRDefault="00443A0E" w:rsidP="00BB4FCE">
            <w:pPr>
              <w:pStyle w:val="TableParagraph"/>
              <w:spacing w:before="0"/>
              <w:ind w:left="0"/>
              <w:rPr>
                <w:rFonts w:ascii="Times New Roman"/>
                <w:sz w:val="16"/>
              </w:rPr>
            </w:pPr>
          </w:p>
        </w:tc>
        <w:tc>
          <w:tcPr>
            <w:tcW w:w="5321" w:type="dxa"/>
            <w:gridSpan w:val="2"/>
            <w:vMerge w:val="restart"/>
            <w:tcBorders>
              <w:top w:val="single" w:sz="4" w:space="0" w:color="1FC0DB"/>
            </w:tcBorders>
          </w:tcPr>
          <w:p w14:paraId="041ED694" w14:textId="77777777" w:rsidR="00443A0E" w:rsidRDefault="00443A0E" w:rsidP="00BB4FCE">
            <w:pPr>
              <w:pStyle w:val="TableParagraph"/>
              <w:spacing w:before="36"/>
              <w:ind w:left="90"/>
              <w:rPr>
                <w:position w:val="6"/>
                <w:sz w:val="10"/>
              </w:rPr>
            </w:pPr>
            <w:r>
              <w:rPr>
                <w:sz w:val="17"/>
              </w:rPr>
              <w:t>Published</w:t>
            </w:r>
            <w:r>
              <w:rPr>
                <w:spacing w:val="-3"/>
                <w:sz w:val="17"/>
              </w:rPr>
              <w:t xml:space="preserve"> </w:t>
            </w:r>
            <w:r>
              <w:rPr>
                <w:sz w:val="17"/>
              </w:rPr>
              <w:t>validation</w:t>
            </w:r>
            <w:r>
              <w:rPr>
                <w:spacing w:val="-3"/>
                <w:sz w:val="17"/>
              </w:rPr>
              <w:t xml:space="preserve"> </w:t>
            </w:r>
            <w:r>
              <w:rPr>
                <w:spacing w:val="-2"/>
                <w:sz w:val="17"/>
              </w:rPr>
              <w:t>protocol.</w:t>
            </w:r>
            <w:r>
              <w:rPr>
                <w:spacing w:val="-2"/>
                <w:position w:val="6"/>
                <w:sz w:val="10"/>
              </w:rPr>
              <w:t>9</w:t>
            </w:r>
          </w:p>
          <w:p w14:paraId="2E1A9EF1" w14:textId="77777777" w:rsidR="00443A0E" w:rsidRDefault="00443A0E" w:rsidP="00BB4FCE">
            <w:pPr>
              <w:pStyle w:val="TableParagraph"/>
              <w:spacing w:before="129" w:line="259" w:lineRule="auto"/>
              <w:ind w:left="90"/>
              <w:rPr>
                <w:sz w:val="17"/>
              </w:rPr>
            </w:pPr>
            <w:r>
              <w:rPr>
                <w:sz w:val="17"/>
              </w:rPr>
              <w:t>Validated</w:t>
            </w:r>
            <w:r>
              <w:rPr>
                <w:spacing w:val="-13"/>
                <w:sz w:val="17"/>
              </w:rPr>
              <w:t xml:space="preserve"> </w:t>
            </w:r>
            <w:r>
              <w:rPr>
                <w:sz w:val="17"/>
              </w:rPr>
              <w:t>LRVs</w:t>
            </w:r>
            <w:r>
              <w:rPr>
                <w:spacing w:val="-13"/>
                <w:sz w:val="17"/>
              </w:rPr>
              <w:t xml:space="preserve"> </w:t>
            </w:r>
            <w:r>
              <w:rPr>
                <w:sz w:val="17"/>
              </w:rPr>
              <w:t>limited</w:t>
            </w:r>
            <w:r>
              <w:rPr>
                <w:spacing w:val="-13"/>
                <w:sz w:val="17"/>
              </w:rPr>
              <w:t xml:space="preserve"> </w:t>
            </w:r>
            <w:r>
              <w:rPr>
                <w:sz w:val="17"/>
              </w:rPr>
              <w:t>by</w:t>
            </w:r>
            <w:r>
              <w:rPr>
                <w:spacing w:val="-12"/>
                <w:sz w:val="17"/>
              </w:rPr>
              <w:t xml:space="preserve"> </w:t>
            </w:r>
            <w:r>
              <w:rPr>
                <w:sz w:val="17"/>
              </w:rPr>
              <w:t>sensitivity</w:t>
            </w:r>
            <w:r>
              <w:rPr>
                <w:spacing w:val="-13"/>
                <w:sz w:val="17"/>
              </w:rPr>
              <w:t xml:space="preserve"> </w:t>
            </w:r>
            <w:r>
              <w:rPr>
                <w:sz w:val="17"/>
              </w:rPr>
              <w:t>of</w:t>
            </w:r>
            <w:r>
              <w:rPr>
                <w:spacing w:val="-13"/>
                <w:sz w:val="17"/>
              </w:rPr>
              <w:t xml:space="preserve"> </w:t>
            </w:r>
            <w:r>
              <w:rPr>
                <w:sz w:val="17"/>
              </w:rPr>
              <w:t xml:space="preserve">operational </w:t>
            </w:r>
            <w:r>
              <w:rPr>
                <w:spacing w:val="-2"/>
                <w:sz w:val="17"/>
              </w:rPr>
              <w:t>monitoring.</w:t>
            </w:r>
          </w:p>
        </w:tc>
      </w:tr>
      <w:tr w:rsidR="00443A0E" w14:paraId="3A04ABE0" w14:textId="77777777" w:rsidTr="00BB4FCE">
        <w:trPr>
          <w:gridAfter w:val="1"/>
          <w:wAfter w:w="698" w:type="dxa"/>
          <w:trHeight w:val="328"/>
        </w:trPr>
        <w:tc>
          <w:tcPr>
            <w:tcW w:w="1977" w:type="dxa"/>
            <w:gridSpan w:val="2"/>
            <w:vMerge w:val="restart"/>
            <w:tcBorders>
              <w:bottom w:val="single" w:sz="4" w:space="0" w:color="1FC0DB"/>
            </w:tcBorders>
          </w:tcPr>
          <w:p w14:paraId="7C74B2FD" w14:textId="77777777" w:rsidR="00443A0E" w:rsidRDefault="00443A0E" w:rsidP="00BB4FCE">
            <w:pPr>
              <w:pStyle w:val="TableParagraph"/>
              <w:spacing w:before="0"/>
              <w:ind w:left="0"/>
              <w:rPr>
                <w:rFonts w:ascii="Times New Roman"/>
                <w:sz w:val="16"/>
              </w:rPr>
            </w:pPr>
          </w:p>
        </w:tc>
        <w:tc>
          <w:tcPr>
            <w:tcW w:w="668" w:type="dxa"/>
          </w:tcPr>
          <w:p w14:paraId="24038701" w14:textId="77777777" w:rsidR="00443A0E" w:rsidRDefault="00443A0E" w:rsidP="00BB4FCE">
            <w:pPr>
              <w:pStyle w:val="TableParagraph"/>
              <w:spacing w:before="124" w:line="184" w:lineRule="exact"/>
              <w:ind w:left="43"/>
              <w:jc w:val="center"/>
              <w:rPr>
                <w:sz w:val="17"/>
              </w:rPr>
            </w:pPr>
            <w:r>
              <w:rPr>
                <w:w w:val="110"/>
                <w:sz w:val="17"/>
              </w:rPr>
              <w:t>1.5-</w:t>
            </w:r>
            <w:r>
              <w:rPr>
                <w:spacing w:val="-10"/>
                <w:w w:val="110"/>
                <w:sz w:val="17"/>
              </w:rPr>
              <w:t>2</w:t>
            </w:r>
          </w:p>
        </w:tc>
        <w:tc>
          <w:tcPr>
            <w:tcW w:w="624" w:type="dxa"/>
            <w:gridSpan w:val="2"/>
          </w:tcPr>
          <w:p w14:paraId="365EE4D7" w14:textId="77777777" w:rsidR="00443A0E" w:rsidRDefault="00443A0E" w:rsidP="00BB4FCE">
            <w:pPr>
              <w:pStyle w:val="TableParagraph"/>
              <w:spacing w:before="124" w:line="184" w:lineRule="exact"/>
              <w:ind w:left="0" w:right="1"/>
              <w:jc w:val="center"/>
              <w:rPr>
                <w:sz w:val="17"/>
              </w:rPr>
            </w:pPr>
            <w:r>
              <w:rPr>
                <w:w w:val="110"/>
                <w:sz w:val="17"/>
              </w:rPr>
              <w:t>1.5-</w:t>
            </w:r>
            <w:r>
              <w:rPr>
                <w:spacing w:val="-10"/>
                <w:w w:val="110"/>
                <w:sz w:val="17"/>
              </w:rPr>
              <w:t>2</w:t>
            </w:r>
          </w:p>
        </w:tc>
        <w:tc>
          <w:tcPr>
            <w:tcW w:w="617" w:type="dxa"/>
          </w:tcPr>
          <w:p w14:paraId="717DDDC6" w14:textId="77777777" w:rsidR="00443A0E" w:rsidRDefault="00443A0E" w:rsidP="00BB4FCE">
            <w:pPr>
              <w:pStyle w:val="TableParagraph"/>
              <w:spacing w:before="124" w:line="184" w:lineRule="exact"/>
              <w:ind w:left="5"/>
              <w:jc w:val="center"/>
              <w:rPr>
                <w:sz w:val="17"/>
              </w:rPr>
            </w:pPr>
            <w:r>
              <w:rPr>
                <w:w w:val="110"/>
                <w:sz w:val="17"/>
              </w:rPr>
              <w:t>1.5-</w:t>
            </w:r>
            <w:r>
              <w:rPr>
                <w:spacing w:val="-10"/>
                <w:w w:val="110"/>
                <w:sz w:val="17"/>
              </w:rPr>
              <w:t>2</w:t>
            </w:r>
          </w:p>
        </w:tc>
        <w:tc>
          <w:tcPr>
            <w:tcW w:w="5321" w:type="dxa"/>
            <w:gridSpan w:val="2"/>
            <w:vMerge/>
            <w:tcBorders>
              <w:top w:val="nil"/>
            </w:tcBorders>
          </w:tcPr>
          <w:p w14:paraId="04B1F4B0" w14:textId="77777777" w:rsidR="00443A0E" w:rsidRDefault="00443A0E" w:rsidP="00BB4FCE">
            <w:pPr>
              <w:rPr>
                <w:sz w:val="2"/>
                <w:szCs w:val="2"/>
              </w:rPr>
            </w:pPr>
          </w:p>
        </w:tc>
      </w:tr>
      <w:tr w:rsidR="00443A0E" w14:paraId="3F724DBE" w14:textId="77777777" w:rsidTr="00BB4FCE">
        <w:trPr>
          <w:gridAfter w:val="1"/>
          <w:wAfter w:w="698" w:type="dxa"/>
          <w:trHeight w:val="323"/>
        </w:trPr>
        <w:tc>
          <w:tcPr>
            <w:tcW w:w="1977" w:type="dxa"/>
            <w:gridSpan w:val="2"/>
            <w:vMerge/>
            <w:tcBorders>
              <w:top w:val="nil"/>
              <w:bottom w:val="single" w:sz="4" w:space="0" w:color="1FC0DB"/>
            </w:tcBorders>
          </w:tcPr>
          <w:p w14:paraId="60428318" w14:textId="77777777" w:rsidR="00443A0E" w:rsidRDefault="00443A0E" w:rsidP="00BB4FCE">
            <w:pPr>
              <w:rPr>
                <w:sz w:val="2"/>
                <w:szCs w:val="2"/>
              </w:rPr>
            </w:pPr>
          </w:p>
        </w:tc>
        <w:tc>
          <w:tcPr>
            <w:tcW w:w="668" w:type="dxa"/>
          </w:tcPr>
          <w:p w14:paraId="72AC1DEF" w14:textId="77777777" w:rsidR="00443A0E" w:rsidRDefault="00443A0E" w:rsidP="00BB4FCE">
            <w:pPr>
              <w:pStyle w:val="TableParagraph"/>
              <w:spacing w:before="119" w:line="184" w:lineRule="exact"/>
              <w:ind w:left="43"/>
              <w:jc w:val="center"/>
              <w:rPr>
                <w:sz w:val="17"/>
              </w:rPr>
            </w:pPr>
            <w:r>
              <w:rPr>
                <w:spacing w:val="-2"/>
                <w:sz w:val="17"/>
              </w:rPr>
              <w:t>2.5-</w:t>
            </w:r>
            <w:r>
              <w:rPr>
                <w:spacing w:val="-10"/>
                <w:sz w:val="17"/>
              </w:rPr>
              <w:t>4</w:t>
            </w:r>
          </w:p>
        </w:tc>
        <w:tc>
          <w:tcPr>
            <w:tcW w:w="624" w:type="dxa"/>
            <w:gridSpan w:val="2"/>
          </w:tcPr>
          <w:p w14:paraId="50056172" w14:textId="77777777" w:rsidR="00443A0E" w:rsidRDefault="00443A0E" w:rsidP="00BB4FCE">
            <w:pPr>
              <w:pStyle w:val="TableParagraph"/>
              <w:spacing w:before="119" w:line="184" w:lineRule="exact"/>
              <w:ind w:left="0" w:right="1"/>
              <w:jc w:val="center"/>
              <w:rPr>
                <w:sz w:val="17"/>
              </w:rPr>
            </w:pPr>
            <w:r>
              <w:rPr>
                <w:spacing w:val="-2"/>
                <w:sz w:val="17"/>
              </w:rPr>
              <w:t>2.5-</w:t>
            </w:r>
            <w:r>
              <w:rPr>
                <w:spacing w:val="-10"/>
                <w:sz w:val="17"/>
              </w:rPr>
              <w:t>4</w:t>
            </w:r>
          </w:p>
        </w:tc>
        <w:tc>
          <w:tcPr>
            <w:tcW w:w="617" w:type="dxa"/>
          </w:tcPr>
          <w:p w14:paraId="7978238F" w14:textId="77777777" w:rsidR="00443A0E" w:rsidRDefault="00443A0E" w:rsidP="00BB4FCE">
            <w:pPr>
              <w:pStyle w:val="TableParagraph"/>
              <w:spacing w:before="119" w:line="184" w:lineRule="exact"/>
              <w:ind w:left="5"/>
              <w:jc w:val="center"/>
              <w:rPr>
                <w:sz w:val="17"/>
              </w:rPr>
            </w:pPr>
            <w:r>
              <w:rPr>
                <w:spacing w:val="-2"/>
                <w:sz w:val="17"/>
              </w:rPr>
              <w:t>2.5-</w:t>
            </w:r>
            <w:r>
              <w:rPr>
                <w:spacing w:val="-10"/>
                <w:sz w:val="17"/>
              </w:rPr>
              <w:t>4</w:t>
            </w:r>
          </w:p>
        </w:tc>
        <w:tc>
          <w:tcPr>
            <w:tcW w:w="5321" w:type="dxa"/>
            <w:gridSpan w:val="2"/>
          </w:tcPr>
          <w:p w14:paraId="10F91A4A" w14:textId="77777777" w:rsidR="00443A0E" w:rsidRDefault="00443A0E" w:rsidP="00BB4FCE">
            <w:pPr>
              <w:pStyle w:val="TableParagraph"/>
              <w:spacing w:before="5"/>
              <w:ind w:left="90"/>
              <w:rPr>
                <w:sz w:val="17"/>
              </w:rPr>
            </w:pPr>
            <w:r>
              <w:rPr>
                <w:sz w:val="17"/>
              </w:rPr>
              <w:t>Based</w:t>
            </w:r>
            <w:r>
              <w:rPr>
                <w:spacing w:val="-2"/>
                <w:sz w:val="17"/>
              </w:rPr>
              <w:t xml:space="preserve"> </w:t>
            </w:r>
            <w:r>
              <w:rPr>
                <w:sz w:val="17"/>
              </w:rPr>
              <w:t>on</w:t>
            </w:r>
            <w:r>
              <w:rPr>
                <w:spacing w:val="-1"/>
                <w:sz w:val="17"/>
              </w:rPr>
              <w:t xml:space="preserve"> </w:t>
            </w:r>
            <w:r>
              <w:rPr>
                <w:sz w:val="17"/>
              </w:rPr>
              <w:t>on-line</w:t>
            </w:r>
            <w:r>
              <w:rPr>
                <w:spacing w:val="-2"/>
                <w:sz w:val="17"/>
              </w:rPr>
              <w:t xml:space="preserve"> </w:t>
            </w:r>
            <w:r>
              <w:rPr>
                <w:sz w:val="17"/>
              </w:rPr>
              <w:t>operational</w:t>
            </w:r>
            <w:r>
              <w:rPr>
                <w:spacing w:val="-1"/>
                <w:sz w:val="17"/>
              </w:rPr>
              <w:t xml:space="preserve"> </w:t>
            </w:r>
            <w:r>
              <w:rPr>
                <w:sz w:val="17"/>
              </w:rPr>
              <w:t>monitoring</w:t>
            </w:r>
            <w:r>
              <w:rPr>
                <w:spacing w:val="-2"/>
                <w:sz w:val="17"/>
              </w:rPr>
              <w:t xml:space="preserve"> </w:t>
            </w:r>
            <w:r>
              <w:rPr>
                <w:sz w:val="17"/>
              </w:rPr>
              <w:t>of</w:t>
            </w:r>
            <w:r>
              <w:rPr>
                <w:spacing w:val="-1"/>
                <w:sz w:val="17"/>
              </w:rPr>
              <w:t xml:space="preserve"> </w:t>
            </w:r>
            <w:r>
              <w:rPr>
                <w:sz w:val="17"/>
              </w:rPr>
              <w:t>EC</w:t>
            </w:r>
            <w:r>
              <w:rPr>
                <w:spacing w:val="-1"/>
                <w:sz w:val="17"/>
              </w:rPr>
              <w:t xml:space="preserve"> </w:t>
            </w:r>
            <w:r>
              <w:rPr>
                <w:sz w:val="17"/>
              </w:rPr>
              <w:t>or</w:t>
            </w:r>
            <w:r>
              <w:rPr>
                <w:spacing w:val="-2"/>
                <w:sz w:val="17"/>
              </w:rPr>
              <w:t xml:space="preserve"> </w:t>
            </w:r>
            <w:r>
              <w:rPr>
                <w:spacing w:val="-4"/>
                <w:sz w:val="17"/>
              </w:rPr>
              <w:t>TOC.</w:t>
            </w:r>
          </w:p>
        </w:tc>
      </w:tr>
      <w:tr w:rsidR="00443A0E" w14:paraId="659FD110" w14:textId="77777777" w:rsidTr="00BB4FCE">
        <w:trPr>
          <w:gridAfter w:val="1"/>
          <w:wAfter w:w="698" w:type="dxa"/>
          <w:trHeight w:val="468"/>
        </w:trPr>
        <w:tc>
          <w:tcPr>
            <w:tcW w:w="1977" w:type="dxa"/>
            <w:gridSpan w:val="2"/>
            <w:vMerge/>
            <w:tcBorders>
              <w:top w:val="nil"/>
              <w:bottom w:val="single" w:sz="4" w:space="0" w:color="1FC0DB"/>
            </w:tcBorders>
          </w:tcPr>
          <w:p w14:paraId="1F1D4918" w14:textId="77777777" w:rsidR="00443A0E" w:rsidRDefault="00443A0E" w:rsidP="00BB4FCE">
            <w:pPr>
              <w:rPr>
                <w:sz w:val="2"/>
                <w:szCs w:val="2"/>
              </w:rPr>
            </w:pPr>
          </w:p>
        </w:tc>
        <w:tc>
          <w:tcPr>
            <w:tcW w:w="668" w:type="dxa"/>
            <w:tcBorders>
              <w:bottom w:val="single" w:sz="4" w:space="0" w:color="1FC0DB"/>
            </w:tcBorders>
          </w:tcPr>
          <w:p w14:paraId="4189D3BE" w14:textId="77777777" w:rsidR="00443A0E" w:rsidRDefault="00443A0E" w:rsidP="00BB4FCE">
            <w:pPr>
              <w:pStyle w:val="TableParagraph"/>
              <w:spacing w:before="0"/>
              <w:ind w:left="0"/>
              <w:rPr>
                <w:rFonts w:ascii="Times New Roman"/>
                <w:sz w:val="16"/>
              </w:rPr>
            </w:pPr>
          </w:p>
        </w:tc>
        <w:tc>
          <w:tcPr>
            <w:tcW w:w="624" w:type="dxa"/>
            <w:gridSpan w:val="2"/>
            <w:tcBorders>
              <w:bottom w:val="single" w:sz="4" w:space="0" w:color="1FC0DB"/>
            </w:tcBorders>
          </w:tcPr>
          <w:p w14:paraId="5F8CF870" w14:textId="77777777" w:rsidR="00443A0E" w:rsidRDefault="00443A0E" w:rsidP="00BB4FCE">
            <w:pPr>
              <w:pStyle w:val="TableParagraph"/>
              <w:spacing w:before="0"/>
              <w:ind w:left="0"/>
              <w:rPr>
                <w:rFonts w:ascii="Times New Roman"/>
                <w:sz w:val="16"/>
              </w:rPr>
            </w:pPr>
          </w:p>
        </w:tc>
        <w:tc>
          <w:tcPr>
            <w:tcW w:w="617" w:type="dxa"/>
            <w:tcBorders>
              <w:bottom w:val="single" w:sz="4" w:space="0" w:color="1FC0DB"/>
            </w:tcBorders>
          </w:tcPr>
          <w:p w14:paraId="3E23C76A" w14:textId="77777777" w:rsidR="00443A0E" w:rsidRDefault="00443A0E" w:rsidP="00BB4FCE">
            <w:pPr>
              <w:pStyle w:val="TableParagraph"/>
              <w:spacing w:before="0"/>
              <w:ind w:left="0"/>
              <w:rPr>
                <w:rFonts w:ascii="Times New Roman"/>
                <w:sz w:val="16"/>
              </w:rPr>
            </w:pPr>
          </w:p>
        </w:tc>
        <w:tc>
          <w:tcPr>
            <w:tcW w:w="5321" w:type="dxa"/>
            <w:gridSpan w:val="2"/>
            <w:tcBorders>
              <w:bottom w:val="single" w:sz="4" w:space="0" w:color="1FC0DB"/>
            </w:tcBorders>
          </w:tcPr>
          <w:p w14:paraId="7DA60878" w14:textId="77777777" w:rsidR="00443A0E" w:rsidRDefault="00443A0E" w:rsidP="00BB4FCE">
            <w:pPr>
              <w:pStyle w:val="TableParagraph"/>
              <w:spacing w:before="5" w:line="259" w:lineRule="auto"/>
              <w:ind w:left="90" w:right="88"/>
              <w:rPr>
                <w:sz w:val="17"/>
              </w:rPr>
            </w:pPr>
            <w:r>
              <w:rPr>
                <w:sz w:val="17"/>
              </w:rPr>
              <w:t>Based</w:t>
            </w:r>
            <w:r>
              <w:rPr>
                <w:spacing w:val="-7"/>
                <w:sz w:val="17"/>
              </w:rPr>
              <w:t xml:space="preserve"> </w:t>
            </w:r>
            <w:r>
              <w:rPr>
                <w:sz w:val="17"/>
              </w:rPr>
              <w:t>on</w:t>
            </w:r>
            <w:r>
              <w:rPr>
                <w:spacing w:val="-7"/>
                <w:sz w:val="17"/>
              </w:rPr>
              <w:t xml:space="preserve"> </w:t>
            </w:r>
            <w:r>
              <w:rPr>
                <w:sz w:val="17"/>
              </w:rPr>
              <w:t>on-line</w:t>
            </w:r>
            <w:r>
              <w:rPr>
                <w:spacing w:val="-7"/>
                <w:sz w:val="17"/>
              </w:rPr>
              <w:t xml:space="preserve"> </w:t>
            </w:r>
            <w:r>
              <w:rPr>
                <w:sz w:val="17"/>
              </w:rPr>
              <w:t>or</w:t>
            </w:r>
            <w:r>
              <w:rPr>
                <w:spacing w:val="-7"/>
                <w:sz w:val="17"/>
              </w:rPr>
              <w:t xml:space="preserve"> </w:t>
            </w:r>
            <w:r>
              <w:rPr>
                <w:sz w:val="17"/>
              </w:rPr>
              <w:t>off-line</w:t>
            </w:r>
            <w:r>
              <w:rPr>
                <w:spacing w:val="-7"/>
                <w:sz w:val="17"/>
              </w:rPr>
              <w:t xml:space="preserve"> </w:t>
            </w:r>
            <w:r>
              <w:rPr>
                <w:sz w:val="17"/>
              </w:rPr>
              <w:t>operational</w:t>
            </w:r>
            <w:r>
              <w:rPr>
                <w:spacing w:val="-7"/>
                <w:sz w:val="17"/>
              </w:rPr>
              <w:t xml:space="preserve"> </w:t>
            </w:r>
            <w:r>
              <w:rPr>
                <w:sz w:val="17"/>
              </w:rPr>
              <w:t>monitoring</w:t>
            </w:r>
            <w:r>
              <w:rPr>
                <w:spacing w:val="-7"/>
                <w:sz w:val="17"/>
              </w:rPr>
              <w:t xml:space="preserve"> </w:t>
            </w:r>
            <w:r>
              <w:rPr>
                <w:sz w:val="17"/>
              </w:rPr>
              <w:t>of sulfate or fluorescent dyes.</w:t>
            </w:r>
          </w:p>
        </w:tc>
      </w:tr>
    </w:tbl>
    <w:p w14:paraId="46CB7400" w14:textId="77777777" w:rsidR="004A1C21" w:rsidRPr="004A1C21" w:rsidRDefault="004A1C21" w:rsidP="004A1C21">
      <w:pPr>
        <w:rPr>
          <w:color w:val="auto"/>
          <w:szCs w:val="20"/>
        </w:rPr>
      </w:pPr>
      <w:r w:rsidRPr="004A1C21">
        <w:rPr>
          <w:color w:val="auto"/>
          <w:szCs w:val="20"/>
        </w:rPr>
        <w:t>¹ LRVs can only be claimed if meeting requirements described in published material or by certification against validation protocols (as cited for individual processes) (see Chapter 9 and Victorian Department of Health 2013).</w:t>
      </w:r>
    </w:p>
    <w:p w14:paraId="062E05C9" w14:textId="77777777" w:rsidR="004A1C21" w:rsidRPr="004A1C21" w:rsidRDefault="004A1C21" w:rsidP="004A1C21">
      <w:pPr>
        <w:rPr>
          <w:color w:val="auto"/>
          <w:szCs w:val="20"/>
        </w:rPr>
      </w:pPr>
      <w:r w:rsidRPr="004A1C21">
        <w:rPr>
          <w:color w:val="auto"/>
          <w:szCs w:val="20"/>
        </w:rPr>
        <w:t>² USEPA 2006 (also see Turbidity Fact Sheet).</w:t>
      </w:r>
    </w:p>
    <w:p w14:paraId="2EA0A512" w14:textId="77777777" w:rsidR="004A1C21" w:rsidRPr="004A1C21" w:rsidRDefault="004A1C21" w:rsidP="004A1C21">
      <w:pPr>
        <w:rPr>
          <w:color w:val="auto"/>
          <w:szCs w:val="20"/>
        </w:rPr>
      </w:pPr>
      <w:r w:rsidRPr="004A1C21">
        <w:rPr>
          <w:color w:val="auto"/>
          <w:szCs w:val="20"/>
        </w:rPr>
        <w:t>³ USEPA 2005.</w:t>
      </w:r>
    </w:p>
    <w:p w14:paraId="63E96E17" w14:textId="77777777" w:rsidR="004A1C21" w:rsidRPr="004A1C21" w:rsidRDefault="004A1C21" w:rsidP="004A1C21">
      <w:pPr>
        <w:rPr>
          <w:color w:val="auto"/>
          <w:szCs w:val="20"/>
        </w:rPr>
      </w:pPr>
      <w:r w:rsidRPr="004A1C21">
        <w:rPr>
          <w:color w:val="auto"/>
          <w:szCs w:val="20"/>
        </w:rPr>
        <w:t>⁴ Keegan et al. 2012 (see Information Sheet 1.3 “Disinfection with Chlorine”); WaterVal 2017a.</w:t>
      </w:r>
    </w:p>
    <w:p w14:paraId="0D315E4C" w14:textId="77777777" w:rsidR="004A1C21" w:rsidRPr="004A1C21" w:rsidRDefault="004A1C21" w:rsidP="004A1C21">
      <w:pPr>
        <w:rPr>
          <w:color w:val="auto"/>
          <w:szCs w:val="20"/>
        </w:rPr>
      </w:pPr>
      <w:r w:rsidRPr="004A1C21">
        <w:rPr>
          <w:color w:val="auto"/>
          <w:szCs w:val="20"/>
        </w:rPr>
        <w:t>⁵ Concentration (C) and the corresponding disinfectant contact time (t) in minutes (C·t).</w:t>
      </w:r>
    </w:p>
    <w:p w14:paraId="39FB3957" w14:textId="77777777" w:rsidR="004A1C21" w:rsidRPr="004A1C21" w:rsidRDefault="004A1C21" w:rsidP="004A1C21">
      <w:pPr>
        <w:rPr>
          <w:color w:val="auto"/>
          <w:szCs w:val="20"/>
        </w:rPr>
      </w:pPr>
      <w:r w:rsidRPr="004A1C21">
        <w:rPr>
          <w:color w:val="auto"/>
          <w:szCs w:val="20"/>
        </w:rPr>
        <w:t>⁶ Keegan et al. 2012 (see Information Sheet 1.4 “Chloramines”).</w:t>
      </w:r>
    </w:p>
    <w:p w14:paraId="75D38D21" w14:textId="77777777" w:rsidR="004A1C21" w:rsidRPr="004A1C21" w:rsidRDefault="004A1C21" w:rsidP="004A1C21">
      <w:pPr>
        <w:rPr>
          <w:color w:val="auto"/>
          <w:szCs w:val="20"/>
        </w:rPr>
      </w:pPr>
      <w:r w:rsidRPr="004A1C21">
        <w:rPr>
          <w:color w:val="auto"/>
          <w:szCs w:val="20"/>
        </w:rPr>
        <w:t>⁷ (see Information Sheet 1.7 “Disinfection with Ultraviolet Light”); WaterVal 2017b.</w:t>
      </w:r>
    </w:p>
    <w:p w14:paraId="4FDA129D" w14:textId="77777777" w:rsidR="004A1C21" w:rsidRPr="004A1C21" w:rsidRDefault="004A1C21" w:rsidP="004A1C21">
      <w:pPr>
        <w:rPr>
          <w:color w:val="auto"/>
          <w:szCs w:val="20"/>
        </w:rPr>
      </w:pPr>
      <w:r w:rsidRPr="004A1C21">
        <w:rPr>
          <w:color w:val="auto"/>
          <w:szCs w:val="20"/>
        </w:rPr>
        <w:t>⁸ (see Information Sheet 1.6 “Disinfection with Ozone”); WaterVal 2017c.</w:t>
      </w:r>
    </w:p>
    <w:p w14:paraId="657F5B71" w14:textId="7C08F2F7" w:rsidR="00263680" w:rsidRPr="004A1C21" w:rsidRDefault="004A1C21" w:rsidP="004A1C21">
      <w:pPr>
        <w:rPr>
          <w:color w:val="auto"/>
          <w:szCs w:val="20"/>
        </w:rPr>
      </w:pPr>
      <w:r w:rsidRPr="004A1C21">
        <w:rPr>
          <w:color w:val="auto"/>
          <w:szCs w:val="20"/>
        </w:rPr>
        <w:t>⁹ WaterVal 2017d.</w:t>
      </w:r>
    </w:p>
    <w:p w14:paraId="6E68778D" w14:textId="77777777" w:rsidR="00263680" w:rsidRDefault="00263680" w:rsidP="00F013A2">
      <w:pPr>
        <w:rPr>
          <w:b/>
          <w:bCs/>
          <w:color w:val="auto"/>
          <w:sz w:val="24"/>
          <w:szCs w:val="24"/>
        </w:rPr>
      </w:pPr>
    </w:p>
    <w:p w14:paraId="12958B06" w14:textId="77777777" w:rsidR="004A1C21" w:rsidRDefault="004A1C21" w:rsidP="00F013A2">
      <w:pPr>
        <w:rPr>
          <w:b/>
          <w:bCs/>
          <w:color w:val="auto"/>
          <w:sz w:val="24"/>
          <w:szCs w:val="24"/>
        </w:rPr>
      </w:pPr>
    </w:p>
    <w:p w14:paraId="4C3BC3AC" w14:textId="28146BC6" w:rsidR="00F013A2" w:rsidRPr="009D0A07" w:rsidRDefault="009D0A07" w:rsidP="00F013A2">
      <w:pPr>
        <w:rPr>
          <w:b/>
          <w:bCs/>
          <w:color w:val="auto"/>
          <w:sz w:val="24"/>
          <w:szCs w:val="24"/>
        </w:rPr>
      </w:pPr>
      <w:r w:rsidRPr="004E1E92">
        <w:rPr>
          <w:b/>
          <w:bCs/>
          <w:color w:val="auto"/>
          <w:sz w:val="24"/>
          <w:szCs w:val="24"/>
          <w:u w:val="single"/>
        </w:rPr>
        <w:lastRenderedPageBreak/>
        <w:t>Appendix A:</w:t>
      </w:r>
      <w:r>
        <w:rPr>
          <w:b/>
          <w:bCs/>
          <w:color w:val="auto"/>
          <w:sz w:val="24"/>
          <w:szCs w:val="24"/>
        </w:rPr>
        <w:t xml:space="preserve"> Proposed amendments to </w:t>
      </w:r>
      <w:r w:rsidR="00F013A2" w:rsidRPr="00F013A2">
        <w:rPr>
          <w:b/>
          <w:bCs/>
          <w:color w:val="auto"/>
          <w:sz w:val="24"/>
          <w:szCs w:val="24"/>
        </w:rPr>
        <w:t>Table 5.6: Indicative pathogen LRV potentially attributable to treatment barriers</w:t>
      </w:r>
    </w:p>
    <w:tbl>
      <w:tblPr>
        <w:tblW w:w="9905" w:type="dxa"/>
        <w:tblInd w:w="149" w:type="dxa"/>
        <w:tblLayout w:type="fixed"/>
        <w:tblCellMar>
          <w:left w:w="0" w:type="dxa"/>
          <w:right w:w="0" w:type="dxa"/>
        </w:tblCellMar>
        <w:tblLook w:val="01E0" w:firstRow="1" w:lastRow="1" w:firstColumn="1" w:lastColumn="1" w:noHBand="0" w:noVBand="0"/>
      </w:tblPr>
      <w:tblGrid>
        <w:gridCol w:w="1963"/>
        <w:gridCol w:w="14"/>
        <w:gridCol w:w="668"/>
        <w:gridCol w:w="51"/>
        <w:gridCol w:w="573"/>
        <w:gridCol w:w="617"/>
        <w:gridCol w:w="9"/>
        <w:gridCol w:w="5312"/>
        <w:gridCol w:w="698"/>
      </w:tblGrid>
      <w:tr w:rsidR="00F013A2" w14:paraId="2B2F7F6F" w14:textId="77777777" w:rsidTr="00496A0C">
        <w:trPr>
          <w:trHeight w:val="351"/>
        </w:trPr>
        <w:tc>
          <w:tcPr>
            <w:tcW w:w="1963" w:type="dxa"/>
            <w:shd w:val="clear" w:color="auto" w:fill="006385"/>
          </w:tcPr>
          <w:p w14:paraId="292F2F10" w14:textId="11DD2769" w:rsidR="00F013A2" w:rsidRDefault="00F013A2" w:rsidP="00496A0C">
            <w:pPr>
              <w:pStyle w:val="TableParagraph"/>
              <w:spacing w:before="41"/>
              <w:ind w:left="85"/>
              <w:rPr>
                <w:rFonts w:ascii="Gotham Medium"/>
                <w:sz w:val="17"/>
              </w:rPr>
            </w:pPr>
            <w:r>
              <w:rPr>
                <w:b/>
                <w:bCs/>
                <w:sz w:val="26"/>
              </w:rPr>
              <w:t xml:space="preserve"> </w:t>
            </w:r>
            <w:r>
              <w:rPr>
                <w:rFonts w:ascii="Gotham Medium"/>
                <w:color w:val="FFFFFF"/>
                <w:spacing w:val="-2"/>
                <w:sz w:val="17"/>
              </w:rPr>
              <w:t>Treatment</w:t>
            </w:r>
            <w:r>
              <w:rPr>
                <w:rFonts w:ascii="Gotham Medium"/>
                <w:color w:val="FFFFFF"/>
                <w:sz w:val="17"/>
              </w:rPr>
              <w:t xml:space="preserve"> </w:t>
            </w:r>
            <w:r>
              <w:rPr>
                <w:rFonts w:ascii="Gotham Medium"/>
                <w:color w:val="FFFFFF"/>
                <w:spacing w:val="-2"/>
                <w:sz w:val="17"/>
              </w:rPr>
              <w:t>barriers</w:t>
            </w:r>
          </w:p>
        </w:tc>
        <w:tc>
          <w:tcPr>
            <w:tcW w:w="1932" w:type="dxa"/>
            <w:gridSpan w:val="6"/>
            <w:shd w:val="clear" w:color="auto" w:fill="006385"/>
          </w:tcPr>
          <w:p w14:paraId="122D3176" w14:textId="77777777" w:rsidR="00F013A2" w:rsidRDefault="00F013A2" w:rsidP="00496A0C">
            <w:pPr>
              <w:pStyle w:val="TableParagraph"/>
              <w:spacing w:before="41"/>
              <w:ind w:left="329"/>
              <w:rPr>
                <w:rFonts w:ascii="Gotham Medium"/>
                <w:position w:val="6"/>
                <w:sz w:val="10"/>
              </w:rPr>
            </w:pPr>
            <w:r>
              <w:rPr>
                <w:rFonts w:ascii="Gotham Medium"/>
                <w:color w:val="FFFFFF"/>
                <w:spacing w:val="-2"/>
                <w:sz w:val="17"/>
              </w:rPr>
              <w:t>Validated</w:t>
            </w:r>
            <w:r>
              <w:rPr>
                <w:rFonts w:ascii="Gotham Medium"/>
                <w:color w:val="FFFFFF"/>
                <w:spacing w:val="2"/>
                <w:sz w:val="17"/>
              </w:rPr>
              <w:t xml:space="preserve"> </w:t>
            </w:r>
            <w:r>
              <w:rPr>
                <w:rFonts w:ascii="Gotham Medium"/>
                <w:color w:val="FFFFFF"/>
                <w:spacing w:val="-2"/>
                <w:sz w:val="17"/>
              </w:rPr>
              <w:t>LRVs</w:t>
            </w:r>
            <w:r>
              <w:rPr>
                <w:rFonts w:ascii="Gotham Medium"/>
                <w:color w:val="FFFFFF"/>
                <w:spacing w:val="-2"/>
                <w:position w:val="6"/>
                <w:sz w:val="10"/>
              </w:rPr>
              <w:t>1</w:t>
            </w:r>
          </w:p>
        </w:tc>
        <w:tc>
          <w:tcPr>
            <w:tcW w:w="6010" w:type="dxa"/>
            <w:gridSpan w:val="2"/>
            <w:shd w:val="clear" w:color="auto" w:fill="006385"/>
          </w:tcPr>
          <w:p w14:paraId="6ACF3BA1" w14:textId="77777777" w:rsidR="00F013A2" w:rsidRDefault="00F013A2" w:rsidP="00496A0C">
            <w:pPr>
              <w:pStyle w:val="TableParagraph"/>
              <w:spacing w:before="41"/>
              <w:ind w:left="84"/>
              <w:rPr>
                <w:rFonts w:ascii="Gotham Medium"/>
                <w:sz w:val="17"/>
              </w:rPr>
            </w:pPr>
            <w:r>
              <w:rPr>
                <w:rFonts w:ascii="Gotham Medium"/>
                <w:color w:val="FFFFFF"/>
                <w:sz w:val="17"/>
              </w:rPr>
              <w:t>Basis</w:t>
            </w:r>
            <w:r>
              <w:rPr>
                <w:rFonts w:ascii="Gotham Medium"/>
                <w:color w:val="FFFFFF"/>
                <w:spacing w:val="-1"/>
                <w:sz w:val="17"/>
              </w:rPr>
              <w:t xml:space="preserve"> </w:t>
            </w:r>
            <w:r>
              <w:rPr>
                <w:rFonts w:ascii="Gotham Medium"/>
                <w:color w:val="FFFFFF"/>
                <w:sz w:val="17"/>
              </w:rPr>
              <w:t>for</w:t>
            </w:r>
            <w:r>
              <w:rPr>
                <w:rFonts w:ascii="Gotham Medium"/>
                <w:color w:val="FFFFFF"/>
                <w:spacing w:val="-1"/>
                <w:sz w:val="17"/>
              </w:rPr>
              <w:t xml:space="preserve"> </w:t>
            </w:r>
            <w:r>
              <w:rPr>
                <w:rFonts w:ascii="Gotham Medium"/>
                <w:color w:val="FFFFFF"/>
                <w:spacing w:val="-2"/>
                <w:sz w:val="17"/>
              </w:rPr>
              <w:t>validation</w:t>
            </w:r>
          </w:p>
        </w:tc>
      </w:tr>
      <w:tr w:rsidR="00F013A2" w14:paraId="0B1B0A89" w14:textId="77777777" w:rsidTr="00496A0C">
        <w:trPr>
          <w:trHeight w:val="957"/>
        </w:trPr>
        <w:tc>
          <w:tcPr>
            <w:tcW w:w="1963" w:type="dxa"/>
            <w:shd w:val="clear" w:color="auto" w:fill="006385"/>
          </w:tcPr>
          <w:p w14:paraId="5838872F" w14:textId="77777777" w:rsidR="00F013A2" w:rsidRDefault="00F013A2" w:rsidP="00496A0C">
            <w:pPr>
              <w:pStyle w:val="TableParagraph"/>
              <w:spacing w:before="0"/>
              <w:ind w:left="0"/>
              <w:rPr>
                <w:rFonts w:ascii="Times New Roman"/>
                <w:sz w:val="16"/>
              </w:rPr>
            </w:pPr>
          </w:p>
        </w:tc>
        <w:tc>
          <w:tcPr>
            <w:tcW w:w="733" w:type="dxa"/>
            <w:gridSpan w:val="3"/>
            <w:shd w:val="clear" w:color="auto" w:fill="006385"/>
            <w:textDirection w:val="btLr"/>
          </w:tcPr>
          <w:p w14:paraId="0BA70951" w14:textId="77777777" w:rsidR="00F013A2" w:rsidRDefault="00F013A2" w:rsidP="00496A0C">
            <w:pPr>
              <w:pStyle w:val="TableParagraph"/>
              <w:spacing w:before="62"/>
              <w:ind w:left="0"/>
              <w:rPr>
                <w:sz w:val="17"/>
              </w:rPr>
            </w:pPr>
          </w:p>
          <w:p w14:paraId="221D29D7" w14:textId="77777777" w:rsidR="00F013A2" w:rsidRDefault="00F013A2" w:rsidP="00496A0C">
            <w:pPr>
              <w:pStyle w:val="TableParagraph"/>
              <w:spacing w:before="0"/>
              <w:ind w:left="85"/>
              <w:rPr>
                <w:rFonts w:ascii="Gotham Medium"/>
                <w:sz w:val="17"/>
              </w:rPr>
            </w:pPr>
            <w:r>
              <w:rPr>
                <w:rFonts w:ascii="Gotham Medium"/>
                <w:color w:val="FFFFFF"/>
                <w:spacing w:val="-2"/>
                <w:sz w:val="17"/>
              </w:rPr>
              <w:t>Protozoa</w:t>
            </w:r>
          </w:p>
        </w:tc>
        <w:tc>
          <w:tcPr>
            <w:tcW w:w="573" w:type="dxa"/>
            <w:shd w:val="clear" w:color="auto" w:fill="006385"/>
            <w:textDirection w:val="btLr"/>
          </w:tcPr>
          <w:p w14:paraId="53DAE689" w14:textId="77777777" w:rsidR="00F013A2" w:rsidRDefault="00F013A2" w:rsidP="00496A0C">
            <w:pPr>
              <w:pStyle w:val="TableParagraph"/>
              <w:spacing w:before="156"/>
              <w:ind w:left="85"/>
              <w:rPr>
                <w:rFonts w:ascii="Gotham Medium"/>
                <w:sz w:val="17"/>
              </w:rPr>
            </w:pPr>
            <w:r>
              <w:rPr>
                <w:rFonts w:ascii="Gotham Medium"/>
                <w:color w:val="FFFFFF"/>
                <w:spacing w:val="-2"/>
                <w:sz w:val="17"/>
              </w:rPr>
              <w:t>Virus</w:t>
            </w:r>
          </w:p>
        </w:tc>
        <w:tc>
          <w:tcPr>
            <w:tcW w:w="626" w:type="dxa"/>
            <w:gridSpan w:val="2"/>
            <w:shd w:val="clear" w:color="auto" w:fill="006385"/>
            <w:textDirection w:val="btLr"/>
          </w:tcPr>
          <w:p w14:paraId="0FCAEFE9" w14:textId="77777777" w:rsidR="00F013A2" w:rsidRDefault="00F013A2" w:rsidP="00496A0C">
            <w:pPr>
              <w:pStyle w:val="TableParagraph"/>
              <w:spacing w:before="6"/>
              <w:ind w:left="0"/>
              <w:rPr>
                <w:sz w:val="17"/>
              </w:rPr>
            </w:pPr>
          </w:p>
          <w:p w14:paraId="776284D3" w14:textId="77777777" w:rsidR="00F013A2" w:rsidRDefault="00F013A2" w:rsidP="00496A0C">
            <w:pPr>
              <w:pStyle w:val="TableParagraph"/>
              <w:spacing w:before="0"/>
              <w:ind w:left="85"/>
              <w:rPr>
                <w:rFonts w:ascii="Gotham Medium"/>
                <w:sz w:val="17"/>
              </w:rPr>
            </w:pPr>
            <w:r>
              <w:rPr>
                <w:rFonts w:ascii="Gotham Medium"/>
                <w:color w:val="FFFFFF"/>
                <w:spacing w:val="-2"/>
                <w:sz w:val="17"/>
              </w:rPr>
              <w:t>Bacteria</w:t>
            </w:r>
          </w:p>
        </w:tc>
        <w:tc>
          <w:tcPr>
            <w:tcW w:w="6010" w:type="dxa"/>
            <w:gridSpan w:val="2"/>
            <w:shd w:val="clear" w:color="auto" w:fill="006385"/>
          </w:tcPr>
          <w:p w14:paraId="198E81EC" w14:textId="77777777" w:rsidR="00F013A2" w:rsidRDefault="00F013A2" w:rsidP="00496A0C">
            <w:pPr>
              <w:pStyle w:val="TableParagraph"/>
              <w:spacing w:before="0"/>
              <w:ind w:left="0"/>
              <w:rPr>
                <w:rFonts w:ascii="Times New Roman"/>
                <w:sz w:val="16"/>
              </w:rPr>
            </w:pPr>
          </w:p>
        </w:tc>
      </w:tr>
      <w:tr w:rsidR="00F013A2" w14:paraId="63590AA3" w14:textId="77777777" w:rsidTr="00496A0C">
        <w:trPr>
          <w:trHeight w:val="2231"/>
        </w:trPr>
        <w:tc>
          <w:tcPr>
            <w:tcW w:w="1963" w:type="dxa"/>
            <w:tcBorders>
              <w:bottom w:val="single" w:sz="4" w:space="0" w:color="1FC0DB"/>
            </w:tcBorders>
          </w:tcPr>
          <w:p w14:paraId="276FEE68" w14:textId="77777777" w:rsidR="00F013A2" w:rsidRDefault="00F013A2" w:rsidP="00496A0C">
            <w:pPr>
              <w:pStyle w:val="TableParagraph"/>
              <w:spacing w:before="36" w:line="259" w:lineRule="auto"/>
              <w:ind w:left="85" w:right="527"/>
              <w:rPr>
                <w:sz w:val="17"/>
              </w:rPr>
            </w:pPr>
            <w:r>
              <w:rPr>
                <w:rFonts w:ascii="Gotham Bold"/>
                <w:b/>
                <w:spacing w:val="-2"/>
                <w:sz w:val="17"/>
              </w:rPr>
              <w:t xml:space="preserve">Conventional filtration: </w:t>
            </w:r>
            <w:r>
              <w:rPr>
                <w:spacing w:val="-2"/>
                <w:sz w:val="17"/>
              </w:rPr>
              <w:t xml:space="preserve">Coagulation, flocculation, sedimentation </w:t>
            </w:r>
            <w:r>
              <w:rPr>
                <w:sz w:val="17"/>
              </w:rPr>
              <w:t>(or</w:t>
            </w:r>
            <w:r>
              <w:rPr>
                <w:spacing w:val="-13"/>
                <w:sz w:val="17"/>
              </w:rPr>
              <w:t xml:space="preserve"> </w:t>
            </w:r>
            <w:r>
              <w:rPr>
                <w:sz w:val="17"/>
              </w:rPr>
              <w:t>dissolved</w:t>
            </w:r>
            <w:r>
              <w:rPr>
                <w:spacing w:val="-13"/>
                <w:sz w:val="17"/>
              </w:rPr>
              <w:t xml:space="preserve"> </w:t>
            </w:r>
            <w:r>
              <w:rPr>
                <w:sz w:val="17"/>
              </w:rPr>
              <w:t>air</w:t>
            </w:r>
          </w:p>
          <w:p w14:paraId="0C19CDF2" w14:textId="77777777" w:rsidR="00F013A2" w:rsidRDefault="00F013A2" w:rsidP="00496A0C">
            <w:pPr>
              <w:pStyle w:val="TableParagraph"/>
              <w:spacing w:before="0" w:line="259" w:lineRule="auto"/>
              <w:ind w:left="85"/>
              <w:rPr>
                <w:sz w:val="17"/>
              </w:rPr>
            </w:pPr>
            <w:r>
              <w:rPr>
                <w:sz w:val="17"/>
              </w:rPr>
              <w:t>flotation)</w:t>
            </w:r>
            <w:r>
              <w:rPr>
                <w:spacing w:val="-13"/>
                <w:sz w:val="17"/>
              </w:rPr>
              <w:t xml:space="preserve"> </w:t>
            </w:r>
            <w:r>
              <w:rPr>
                <w:sz w:val="17"/>
              </w:rPr>
              <w:t>and</w:t>
            </w:r>
            <w:r>
              <w:rPr>
                <w:spacing w:val="-13"/>
                <w:sz w:val="17"/>
              </w:rPr>
              <w:t xml:space="preserve"> </w:t>
            </w:r>
            <w:r>
              <w:rPr>
                <w:sz w:val="17"/>
              </w:rPr>
              <w:t xml:space="preserve">media </w:t>
            </w:r>
            <w:r>
              <w:rPr>
                <w:spacing w:val="-2"/>
                <w:sz w:val="17"/>
              </w:rPr>
              <w:t>filtration</w:t>
            </w:r>
          </w:p>
        </w:tc>
        <w:tc>
          <w:tcPr>
            <w:tcW w:w="733" w:type="dxa"/>
            <w:gridSpan w:val="3"/>
            <w:tcBorders>
              <w:bottom w:val="single" w:sz="4" w:space="0" w:color="1FC0DB"/>
            </w:tcBorders>
          </w:tcPr>
          <w:p w14:paraId="54FE7F4D" w14:textId="77777777" w:rsidR="00F013A2" w:rsidRDefault="00F013A2" w:rsidP="00496A0C">
            <w:pPr>
              <w:pStyle w:val="TableParagraph"/>
              <w:spacing w:before="36"/>
              <w:ind w:left="6"/>
              <w:jc w:val="center"/>
              <w:rPr>
                <w:sz w:val="17"/>
              </w:rPr>
            </w:pPr>
            <w:r>
              <w:rPr>
                <w:spacing w:val="-2"/>
                <w:sz w:val="17"/>
              </w:rPr>
              <w:t>2.5-</w:t>
            </w:r>
            <w:r>
              <w:rPr>
                <w:spacing w:val="-10"/>
                <w:sz w:val="17"/>
              </w:rPr>
              <w:t>4</w:t>
            </w:r>
          </w:p>
        </w:tc>
        <w:tc>
          <w:tcPr>
            <w:tcW w:w="573" w:type="dxa"/>
            <w:tcBorders>
              <w:bottom w:val="single" w:sz="4" w:space="0" w:color="1FC0DB"/>
            </w:tcBorders>
          </w:tcPr>
          <w:p w14:paraId="42668444" w14:textId="77777777" w:rsidR="00F013A2" w:rsidRDefault="00F013A2" w:rsidP="00496A0C">
            <w:pPr>
              <w:pStyle w:val="TableParagraph"/>
              <w:spacing w:before="36"/>
              <w:ind w:left="0" w:right="47"/>
              <w:jc w:val="center"/>
              <w:rPr>
                <w:sz w:val="17"/>
              </w:rPr>
            </w:pPr>
            <w:r>
              <w:rPr>
                <w:spacing w:val="-10"/>
                <w:sz w:val="17"/>
              </w:rPr>
              <w:t>2</w:t>
            </w:r>
          </w:p>
        </w:tc>
        <w:tc>
          <w:tcPr>
            <w:tcW w:w="626" w:type="dxa"/>
            <w:gridSpan w:val="2"/>
            <w:tcBorders>
              <w:bottom w:val="single" w:sz="4" w:space="0" w:color="1FC0DB"/>
            </w:tcBorders>
          </w:tcPr>
          <w:p w14:paraId="71ECEFA1" w14:textId="77777777" w:rsidR="00F013A2" w:rsidRDefault="00F013A2" w:rsidP="00496A0C">
            <w:pPr>
              <w:pStyle w:val="TableParagraph"/>
              <w:spacing w:before="36"/>
              <w:ind w:left="2"/>
              <w:jc w:val="center"/>
              <w:rPr>
                <w:sz w:val="17"/>
              </w:rPr>
            </w:pPr>
            <w:r>
              <w:rPr>
                <w:spacing w:val="-10"/>
                <w:sz w:val="17"/>
              </w:rPr>
              <w:t>2</w:t>
            </w:r>
          </w:p>
        </w:tc>
        <w:tc>
          <w:tcPr>
            <w:tcW w:w="6010" w:type="dxa"/>
            <w:gridSpan w:val="2"/>
            <w:vMerge w:val="restart"/>
            <w:tcBorders>
              <w:bottom w:val="single" w:sz="4" w:space="0" w:color="1FC0DB"/>
            </w:tcBorders>
          </w:tcPr>
          <w:p w14:paraId="29B1E5E8" w14:textId="77777777" w:rsidR="00F013A2" w:rsidRDefault="00F013A2" w:rsidP="00496A0C">
            <w:pPr>
              <w:pStyle w:val="TableParagraph"/>
              <w:spacing w:before="36"/>
              <w:ind w:left="84"/>
              <w:rPr>
                <w:position w:val="6"/>
                <w:sz w:val="10"/>
              </w:rPr>
            </w:pPr>
            <w:r w:rsidRPr="00A565E5">
              <w:rPr>
                <w:strike/>
                <w:sz w:val="17"/>
              </w:rPr>
              <w:t>Accepted</w:t>
            </w:r>
            <w:r w:rsidRPr="00A565E5">
              <w:rPr>
                <w:strike/>
                <w:spacing w:val="-7"/>
                <w:sz w:val="17"/>
              </w:rPr>
              <w:t xml:space="preserve"> </w:t>
            </w:r>
            <w:r w:rsidRPr="00A565E5">
              <w:rPr>
                <w:strike/>
                <w:sz w:val="17"/>
              </w:rPr>
              <w:t>industry</w:t>
            </w:r>
            <w:r w:rsidRPr="00A565E5">
              <w:rPr>
                <w:strike/>
                <w:spacing w:val="-4"/>
                <w:sz w:val="17"/>
              </w:rPr>
              <w:t xml:space="preserve"> </w:t>
            </w:r>
            <w:r w:rsidRPr="00A565E5">
              <w:rPr>
                <w:strike/>
                <w:sz w:val="17"/>
              </w:rPr>
              <w:t>norms</w:t>
            </w:r>
            <w:r>
              <w:rPr>
                <w:strike/>
                <w:sz w:val="17"/>
              </w:rPr>
              <w:t xml:space="preserve"> </w:t>
            </w:r>
            <w:r w:rsidRPr="00A565E5">
              <w:rPr>
                <w:sz w:val="17"/>
                <w:highlight w:val="yellow"/>
              </w:rPr>
              <w:t>Refer to Turbidity Fact Sheet and US EPA 2006.</w:t>
            </w:r>
            <w:r w:rsidRPr="00A565E5">
              <w:rPr>
                <w:spacing w:val="-22"/>
                <w:sz w:val="17"/>
                <w:highlight w:val="yellow"/>
              </w:rPr>
              <w:t xml:space="preserve"> </w:t>
            </w:r>
          </w:p>
          <w:p w14:paraId="28CDB6D8" w14:textId="77777777" w:rsidR="00F013A2" w:rsidRDefault="00F013A2" w:rsidP="00496A0C">
            <w:pPr>
              <w:pStyle w:val="TableParagraph"/>
              <w:spacing w:before="129" w:line="259" w:lineRule="auto"/>
              <w:ind w:left="84" w:right="102"/>
              <w:rPr>
                <w:sz w:val="17"/>
              </w:rPr>
            </w:pPr>
            <w:r>
              <w:rPr>
                <w:sz w:val="17"/>
              </w:rPr>
              <w:t>Performance depends on design, management and operational effectiveness and good supporting practices. On-line</w:t>
            </w:r>
            <w:r>
              <w:rPr>
                <w:spacing w:val="-8"/>
                <w:sz w:val="17"/>
              </w:rPr>
              <w:t xml:space="preserve"> </w:t>
            </w:r>
            <w:r>
              <w:rPr>
                <w:sz w:val="17"/>
              </w:rPr>
              <w:t>monitoring</w:t>
            </w:r>
            <w:r>
              <w:rPr>
                <w:spacing w:val="-8"/>
                <w:sz w:val="17"/>
              </w:rPr>
              <w:t xml:space="preserve"> </w:t>
            </w:r>
            <w:r>
              <w:rPr>
                <w:sz w:val="17"/>
              </w:rPr>
              <w:t>of</w:t>
            </w:r>
            <w:r>
              <w:rPr>
                <w:spacing w:val="-8"/>
                <w:sz w:val="17"/>
              </w:rPr>
              <w:t xml:space="preserve"> </w:t>
            </w:r>
            <w:r>
              <w:rPr>
                <w:sz w:val="17"/>
              </w:rPr>
              <w:t>filtered</w:t>
            </w:r>
            <w:r>
              <w:rPr>
                <w:spacing w:val="-8"/>
                <w:sz w:val="17"/>
              </w:rPr>
              <w:t xml:space="preserve"> </w:t>
            </w:r>
            <w:r>
              <w:rPr>
                <w:sz w:val="17"/>
              </w:rPr>
              <w:t>water</w:t>
            </w:r>
            <w:r>
              <w:rPr>
                <w:spacing w:val="-8"/>
                <w:sz w:val="17"/>
              </w:rPr>
              <w:t xml:space="preserve"> </w:t>
            </w:r>
            <w:r>
              <w:rPr>
                <w:sz w:val="17"/>
              </w:rPr>
              <w:t>turbidities;</w:t>
            </w:r>
            <w:r>
              <w:rPr>
                <w:spacing w:val="-8"/>
                <w:sz w:val="17"/>
              </w:rPr>
              <w:t xml:space="preserve"> </w:t>
            </w:r>
            <w:r>
              <w:rPr>
                <w:sz w:val="17"/>
              </w:rPr>
              <w:t>maintaining turbidities below defined critical limits measured by nephelometric turbidity units (NTU) (e.g. &lt;0.2 NTU); minimising turbidity spikes and controlling filter backwash and recycling procedures are consistent with achieving higher LRVs.</w:t>
            </w:r>
          </w:p>
          <w:p w14:paraId="76EC53D5" w14:textId="77777777" w:rsidR="00F013A2" w:rsidRDefault="00F013A2" w:rsidP="00496A0C">
            <w:pPr>
              <w:pStyle w:val="TableParagraph"/>
              <w:spacing w:before="111" w:line="259" w:lineRule="auto"/>
              <w:ind w:left="84"/>
              <w:rPr>
                <w:sz w:val="17"/>
              </w:rPr>
            </w:pPr>
            <w:r>
              <w:rPr>
                <w:sz w:val="17"/>
              </w:rPr>
              <w:t>Lack</w:t>
            </w:r>
            <w:r>
              <w:rPr>
                <w:spacing w:val="-8"/>
                <w:sz w:val="17"/>
              </w:rPr>
              <w:t xml:space="preserve"> </w:t>
            </w:r>
            <w:r>
              <w:rPr>
                <w:sz w:val="17"/>
              </w:rPr>
              <w:t>of</w:t>
            </w:r>
            <w:r>
              <w:rPr>
                <w:spacing w:val="-8"/>
                <w:sz w:val="17"/>
              </w:rPr>
              <w:t xml:space="preserve"> </w:t>
            </w:r>
            <w:r>
              <w:rPr>
                <w:sz w:val="17"/>
              </w:rPr>
              <w:t>sedimentation</w:t>
            </w:r>
            <w:r>
              <w:rPr>
                <w:spacing w:val="-8"/>
                <w:sz w:val="17"/>
              </w:rPr>
              <w:t xml:space="preserve"> </w:t>
            </w:r>
            <w:r>
              <w:rPr>
                <w:sz w:val="17"/>
              </w:rPr>
              <w:t>in</w:t>
            </w:r>
            <w:r>
              <w:rPr>
                <w:spacing w:val="-8"/>
                <w:sz w:val="17"/>
              </w:rPr>
              <w:t xml:space="preserve"> </w:t>
            </w:r>
            <w:r>
              <w:rPr>
                <w:sz w:val="17"/>
              </w:rPr>
              <w:t>direct</w:t>
            </w:r>
            <w:r>
              <w:rPr>
                <w:spacing w:val="-8"/>
                <w:sz w:val="17"/>
              </w:rPr>
              <w:t xml:space="preserve"> </w:t>
            </w:r>
            <w:r>
              <w:rPr>
                <w:sz w:val="17"/>
              </w:rPr>
              <w:t>filtration</w:t>
            </w:r>
            <w:r>
              <w:rPr>
                <w:spacing w:val="-8"/>
                <w:sz w:val="17"/>
              </w:rPr>
              <w:t xml:space="preserve"> </w:t>
            </w:r>
            <w:r>
              <w:rPr>
                <w:sz w:val="17"/>
              </w:rPr>
              <w:t>reduces</w:t>
            </w:r>
            <w:r>
              <w:rPr>
                <w:spacing w:val="-8"/>
                <w:sz w:val="17"/>
              </w:rPr>
              <w:t xml:space="preserve"> </w:t>
            </w:r>
            <w:r>
              <w:rPr>
                <w:sz w:val="17"/>
              </w:rPr>
              <w:t>maximum removals by 0.5-1 LRV.</w:t>
            </w:r>
          </w:p>
        </w:tc>
      </w:tr>
      <w:tr w:rsidR="00F013A2" w14:paraId="73D69B67" w14:textId="77777777" w:rsidTr="00496A0C">
        <w:trPr>
          <w:trHeight w:val="1106"/>
        </w:trPr>
        <w:tc>
          <w:tcPr>
            <w:tcW w:w="1963" w:type="dxa"/>
            <w:tcBorders>
              <w:top w:val="single" w:sz="4" w:space="0" w:color="1FC0DB"/>
              <w:bottom w:val="single" w:sz="4" w:space="0" w:color="1FC0DB"/>
            </w:tcBorders>
          </w:tcPr>
          <w:p w14:paraId="69F9FD95" w14:textId="77777777" w:rsidR="00F013A2" w:rsidRDefault="00F013A2" w:rsidP="00496A0C">
            <w:pPr>
              <w:pStyle w:val="TableParagraph"/>
              <w:spacing w:before="36" w:line="259" w:lineRule="auto"/>
              <w:ind w:left="85" w:right="398"/>
              <w:rPr>
                <w:sz w:val="17"/>
              </w:rPr>
            </w:pPr>
            <w:r>
              <w:rPr>
                <w:rFonts w:ascii="Gotham Bold"/>
                <w:b/>
                <w:spacing w:val="-2"/>
                <w:sz w:val="17"/>
              </w:rPr>
              <w:t>Direct</w:t>
            </w:r>
            <w:r>
              <w:rPr>
                <w:rFonts w:ascii="Gotham Bold"/>
                <w:b/>
                <w:spacing w:val="-11"/>
                <w:sz w:val="17"/>
              </w:rPr>
              <w:t xml:space="preserve"> </w:t>
            </w:r>
            <w:r>
              <w:rPr>
                <w:rFonts w:ascii="Gotham Bold"/>
                <w:b/>
                <w:spacing w:val="-2"/>
                <w:sz w:val="17"/>
              </w:rPr>
              <w:t xml:space="preserve">filtration: </w:t>
            </w:r>
            <w:r>
              <w:rPr>
                <w:spacing w:val="-2"/>
                <w:sz w:val="17"/>
              </w:rPr>
              <w:t xml:space="preserve">Coagulation, </w:t>
            </w:r>
            <w:r>
              <w:rPr>
                <w:sz w:val="17"/>
              </w:rPr>
              <w:t>flocculation</w:t>
            </w:r>
            <w:r>
              <w:rPr>
                <w:spacing w:val="-13"/>
                <w:sz w:val="17"/>
              </w:rPr>
              <w:t xml:space="preserve"> </w:t>
            </w:r>
            <w:r>
              <w:rPr>
                <w:sz w:val="17"/>
              </w:rPr>
              <w:t>and media filtration</w:t>
            </w:r>
          </w:p>
        </w:tc>
        <w:tc>
          <w:tcPr>
            <w:tcW w:w="733" w:type="dxa"/>
            <w:gridSpan w:val="3"/>
            <w:tcBorders>
              <w:top w:val="single" w:sz="4" w:space="0" w:color="1FC0DB"/>
              <w:bottom w:val="single" w:sz="4" w:space="0" w:color="1FC0DB"/>
            </w:tcBorders>
          </w:tcPr>
          <w:p w14:paraId="36822C53" w14:textId="77777777" w:rsidR="00F013A2" w:rsidRDefault="00F013A2" w:rsidP="00496A0C">
            <w:pPr>
              <w:pStyle w:val="TableParagraph"/>
              <w:spacing w:before="36"/>
              <w:ind w:left="6"/>
              <w:jc w:val="center"/>
              <w:rPr>
                <w:sz w:val="17"/>
              </w:rPr>
            </w:pPr>
            <w:r>
              <w:rPr>
                <w:sz w:val="17"/>
              </w:rPr>
              <w:t>2-</w:t>
            </w:r>
            <w:r>
              <w:rPr>
                <w:spacing w:val="-5"/>
                <w:sz w:val="17"/>
              </w:rPr>
              <w:t>3.5</w:t>
            </w:r>
          </w:p>
        </w:tc>
        <w:tc>
          <w:tcPr>
            <w:tcW w:w="573" w:type="dxa"/>
            <w:tcBorders>
              <w:top w:val="single" w:sz="4" w:space="0" w:color="1FC0DB"/>
              <w:bottom w:val="single" w:sz="4" w:space="0" w:color="1FC0DB"/>
            </w:tcBorders>
          </w:tcPr>
          <w:p w14:paraId="3AEB34E9" w14:textId="77777777" w:rsidR="00F013A2" w:rsidRDefault="00F013A2" w:rsidP="00496A0C">
            <w:pPr>
              <w:pStyle w:val="TableParagraph"/>
              <w:spacing w:before="36"/>
              <w:ind w:left="0" w:right="47"/>
              <w:jc w:val="center"/>
              <w:rPr>
                <w:sz w:val="17"/>
              </w:rPr>
            </w:pPr>
            <w:r>
              <w:rPr>
                <w:spacing w:val="-10"/>
                <w:w w:val="165"/>
                <w:sz w:val="17"/>
              </w:rPr>
              <w:t>1</w:t>
            </w:r>
          </w:p>
        </w:tc>
        <w:tc>
          <w:tcPr>
            <w:tcW w:w="626" w:type="dxa"/>
            <w:gridSpan w:val="2"/>
            <w:tcBorders>
              <w:top w:val="single" w:sz="4" w:space="0" w:color="1FC0DB"/>
              <w:bottom w:val="single" w:sz="4" w:space="0" w:color="1FC0DB"/>
            </w:tcBorders>
          </w:tcPr>
          <w:p w14:paraId="6C59906E" w14:textId="77777777" w:rsidR="00F013A2" w:rsidRDefault="00F013A2" w:rsidP="00496A0C">
            <w:pPr>
              <w:pStyle w:val="TableParagraph"/>
              <w:spacing w:before="36"/>
              <w:ind w:left="2"/>
              <w:jc w:val="center"/>
              <w:rPr>
                <w:sz w:val="17"/>
              </w:rPr>
            </w:pPr>
            <w:r>
              <w:rPr>
                <w:spacing w:val="-10"/>
                <w:w w:val="165"/>
                <w:sz w:val="17"/>
              </w:rPr>
              <w:t>1</w:t>
            </w:r>
          </w:p>
        </w:tc>
        <w:tc>
          <w:tcPr>
            <w:tcW w:w="6010" w:type="dxa"/>
            <w:gridSpan w:val="2"/>
            <w:vMerge/>
          </w:tcPr>
          <w:p w14:paraId="4306B83C" w14:textId="77777777" w:rsidR="00F013A2" w:rsidRDefault="00F013A2" w:rsidP="00496A0C">
            <w:pPr>
              <w:rPr>
                <w:sz w:val="2"/>
                <w:szCs w:val="2"/>
              </w:rPr>
            </w:pPr>
          </w:p>
        </w:tc>
      </w:tr>
      <w:tr w:rsidR="00F013A2" w14:paraId="75AA36E7" w14:textId="77777777" w:rsidTr="00496A0C">
        <w:trPr>
          <w:trHeight w:val="1719"/>
        </w:trPr>
        <w:tc>
          <w:tcPr>
            <w:tcW w:w="1963" w:type="dxa"/>
            <w:tcBorders>
              <w:top w:val="single" w:sz="4" w:space="0" w:color="1FC0DB"/>
              <w:bottom w:val="single" w:sz="4" w:space="0" w:color="1FC0DB"/>
            </w:tcBorders>
          </w:tcPr>
          <w:p w14:paraId="0B14B4CF" w14:textId="77777777" w:rsidR="00F013A2" w:rsidRDefault="00F013A2" w:rsidP="00496A0C">
            <w:pPr>
              <w:pStyle w:val="TableParagraph"/>
              <w:spacing w:before="36" w:line="259" w:lineRule="auto"/>
              <w:ind w:left="85" w:right="398"/>
              <w:rPr>
                <w:sz w:val="17"/>
              </w:rPr>
            </w:pPr>
            <w:r>
              <w:rPr>
                <w:rFonts w:ascii="Gotham Bold"/>
                <w:b/>
                <w:spacing w:val="-2"/>
                <w:sz w:val="17"/>
              </w:rPr>
              <w:t>Microfiltration</w:t>
            </w:r>
            <w:r>
              <w:rPr>
                <w:rFonts w:ascii="Gotham Bold"/>
                <w:b/>
                <w:spacing w:val="-11"/>
                <w:sz w:val="17"/>
              </w:rPr>
              <w:t xml:space="preserve"> </w:t>
            </w:r>
            <w:r>
              <w:rPr>
                <w:rFonts w:ascii="Gotham Bold"/>
                <w:b/>
                <w:spacing w:val="-2"/>
                <w:sz w:val="17"/>
              </w:rPr>
              <w:t xml:space="preserve">or ultrafiltration </w:t>
            </w:r>
            <w:r>
              <w:rPr>
                <w:spacing w:val="-2"/>
                <w:sz w:val="17"/>
              </w:rPr>
              <w:t>(MF/UF)</w:t>
            </w:r>
          </w:p>
        </w:tc>
        <w:tc>
          <w:tcPr>
            <w:tcW w:w="733" w:type="dxa"/>
            <w:gridSpan w:val="3"/>
            <w:tcBorders>
              <w:top w:val="single" w:sz="4" w:space="0" w:color="1FC0DB"/>
              <w:bottom w:val="single" w:sz="4" w:space="0" w:color="1FC0DB"/>
            </w:tcBorders>
          </w:tcPr>
          <w:p w14:paraId="34691C60" w14:textId="77777777" w:rsidR="00F013A2" w:rsidRDefault="00F013A2" w:rsidP="00496A0C">
            <w:pPr>
              <w:pStyle w:val="TableParagraph"/>
              <w:spacing w:before="36"/>
              <w:ind w:left="6"/>
              <w:jc w:val="center"/>
              <w:rPr>
                <w:sz w:val="17"/>
              </w:rPr>
            </w:pPr>
            <w:r>
              <w:rPr>
                <w:spacing w:val="-10"/>
                <w:sz w:val="17"/>
              </w:rPr>
              <w:t>4</w:t>
            </w:r>
          </w:p>
        </w:tc>
        <w:tc>
          <w:tcPr>
            <w:tcW w:w="573" w:type="dxa"/>
            <w:tcBorders>
              <w:top w:val="single" w:sz="4" w:space="0" w:color="1FC0DB"/>
              <w:bottom w:val="single" w:sz="4" w:space="0" w:color="1FC0DB"/>
            </w:tcBorders>
          </w:tcPr>
          <w:p w14:paraId="3F726B0A" w14:textId="77777777" w:rsidR="00F013A2" w:rsidRDefault="00F013A2" w:rsidP="00496A0C">
            <w:pPr>
              <w:pStyle w:val="TableParagraph"/>
              <w:spacing w:before="36"/>
              <w:ind w:left="0" w:right="47"/>
              <w:jc w:val="center"/>
              <w:rPr>
                <w:sz w:val="17"/>
              </w:rPr>
            </w:pPr>
            <w:r>
              <w:rPr>
                <w:spacing w:val="-10"/>
                <w:w w:val="95"/>
                <w:sz w:val="17"/>
              </w:rPr>
              <w:t>0</w:t>
            </w:r>
          </w:p>
        </w:tc>
        <w:tc>
          <w:tcPr>
            <w:tcW w:w="626" w:type="dxa"/>
            <w:gridSpan w:val="2"/>
            <w:tcBorders>
              <w:top w:val="single" w:sz="4" w:space="0" w:color="1FC0DB"/>
              <w:bottom w:val="single" w:sz="4" w:space="0" w:color="1FC0DB"/>
            </w:tcBorders>
          </w:tcPr>
          <w:p w14:paraId="23812225" w14:textId="77777777" w:rsidR="00F013A2" w:rsidRDefault="00F013A2" w:rsidP="00496A0C">
            <w:pPr>
              <w:pStyle w:val="TableParagraph"/>
              <w:spacing w:before="36"/>
              <w:ind w:left="2"/>
              <w:jc w:val="center"/>
              <w:rPr>
                <w:sz w:val="17"/>
              </w:rPr>
            </w:pPr>
            <w:r>
              <w:rPr>
                <w:spacing w:val="-10"/>
                <w:sz w:val="17"/>
              </w:rPr>
              <w:t>4</w:t>
            </w:r>
          </w:p>
        </w:tc>
        <w:tc>
          <w:tcPr>
            <w:tcW w:w="6010" w:type="dxa"/>
            <w:gridSpan w:val="2"/>
            <w:tcBorders>
              <w:top w:val="single" w:sz="4" w:space="0" w:color="1FC0DB"/>
              <w:bottom w:val="single" w:sz="4" w:space="0" w:color="1FC0DB"/>
            </w:tcBorders>
          </w:tcPr>
          <w:p w14:paraId="2C07B22B" w14:textId="77777777" w:rsidR="00F013A2" w:rsidRDefault="00F013A2" w:rsidP="00496A0C">
            <w:pPr>
              <w:pStyle w:val="TableParagraph"/>
              <w:spacing w:before="36"/>
              <w:ind w:left="84"/>
              <w:rPr>
                <w:position w:val="6"/>
                <w:sz w:val="10"/>
              </w:rPr>
            </w:pPr>
            <w:r>
              <w:rPr>
                <w:sz w:val="17"/>
              </w:rPr>
              <w:t>Published</w:t>
            </w:r>
            <w:r>
              <w:rPr>
                <w:spacing w:val="-3"/>
                <w:sz w:val="17"/>
              </w:rPr>
              <w:t xml:space="preserve"> </w:t>
            </w:r>
            <w:r>
              <w:rPr>
                <w:sz w:val="17"/>
              </w:rPr>
              <w:t>validation</w:t>
            </w:r>
            <w:r>
              <w:rPr>
                <w:spacing w:val="-3"/>
                <w:sz w:val="17"/>
              </w:rPr>
              <w:t xml:space="preserve"> </w:t>
            </w:r>
            <w:r>
              <w:rPr>
                <w:spacing w:val="-2"/>
                <w:sz w:val="17"/>
              </w:rPr>
              <w:t>protocol.</w:t>
            </w:r>
            <w:r w:rsidRPr="00A565E5">
              <w:rPr>
                <w:spacing w:val="-2"/>
                <w:position w:val="6"/>
                <w:sz w:val="10"/>
                <w:highlight w:val="yellow"/>
              </w:rPr>
              <w:t>2</w:t>
            </w:r>
            <w:r w:rsidRPr="00A565E5">
              <w:rPr>
                <w:strike/>
                <w:spacing w:val="-2"/>
                <w:position w:val="6"/>
                <w:sz w:val="10"/>
                <w:highlight w:val="yellow"/>
              </w:rPr>
              <w:t>3</w:t>
            </w:r>
          </w:p>
          <w:p w14:paraId="3E4AF576" w14:textId="77777777" w:rsidR="00F013A2" w:rsidRDefault="00F013A2" w:rsidP="00496A0C">
            <w:pPr>
              <w:pStyle w:val="TableParagraph"/>
              <w:spacing w:before="129" w:line="249" w:lineRule="auto"/>
              <w:ind w:left="84" w:right="239"/>
              <w:rPr>
                <w:sz w:val="17"/>
              </w:rPr>
            </w:pPr>
            <w:r>
              <w:rPr>
                <w:sz w:val="17"/>
              </w:rPr>
              <w:t>Maintaining</w:t>
            </w:r>
            <w:r>
              <w:rPr>
                <w:spacing w:val="-9"/>
                <w:sz w:val="17"/>
              </w:rPr>
              <w:t xml:space="preserve"> </w:t>
            </w:r>
            <w:r>
              <w:rPr>
                <w:sz w:val="17"/>
              </w:rPr>
              <w:t>individual</w:t>
            </w:r>
            <w:r>
              <w:rPr>
                <w:spacing w:val="-9"/>
                <w:sz w:val="17"/>
              </w:rPr>
              <w:t xml:space="preserve"> </w:t>
            </w:r>
            <w:r>
              <w:rPr>
                <w:sz w:val="17"/>
              </w:rPr>
              <w:t>filter</w:t>
            </w:r>
            <w:r>
              <w:rPr>
                <w:spacing w:val="-9"/>
                <w:sz w:val="17"/>
              </w:rPr>
              <w:t xml:space="preserve"> </w:t>
            </w:r>
            <w:r>
              <w:rPr>
                <w:sz w:val="17"/>
              </w:rPr>
              <w:t>turbidities</w:t>
            </w:r>
            <w:r>
              <w:rPr>
                <w:spacing w:val="-9"/>
                <w:sz w:val="17"/>
              </w:rPr>
              <w:t xml:space="preserve"> </w:t>
            </w:r>
            <w:r>
              <w:rPr>
                <w:sz w:val="17"/>
              </w:rPr>
              <w:t>below</w:t>
            </w:r>
            <w:r>
              <w:rPr>
                <w:spacing w:val="-9"/>
                <w:sz w:val="17"/>
              </w:rPr>
              <w:t xml:space="preserve"> </w:t>
            </w:r>
            <w:r>
              <w:rPr>
                <w:sz w:val="17"/>
              </w:rPr>
              <w:t xml:space="preserve">defined critical limits (e.g. </w:t>
            </w:r>
            <w:r>
              <w:rPr>
                <w:rFonts w:ascii="Symbol" w:hAnsi="Symbol"/>
                <w:sz w:val="17"/>
              </w:rPr>
              <w:t></w:t>
            </w:r>
            <w:r>
              <w:rPr>
                <w:rFonts w:ascii="Times New Roman" w:hAnsi="Times New Roman"/>
                <w:sz w:val="17"/>
              </w:rPr>
              <w:t xml:space="preserve"> </w:t>
            </w:r>
            <w:r>
              <w:rPr>
                <w:sz w:val="17"/>
              </w:rPr>
              <w:t>0.1 NTU).</w:t>
            </w:r>
          </w:p>
          <w:p w14:paraId="5CB7818A" w14:textId="77777777" w:rsidR="00F013A2" w:rsidRDefault="00F013A2" w:rsidP="00496A0C">
            <w:pPr>
              <w:pStyle w:val="TableParagraph"/>
              <w:spacing w:before="121" w:line="259" w:lineRule="auto"/>
              <w:ind w:left="84"/>
              <w:rPr>
                <w:sz w:val="17"/>
              </w:rPr>
            </w:pPr>
            <w:r>
              <w:rPr>
                <w:sz w:val="17"/>
              </w:rPr>
              <w:t>Daily</w:t>
            </w:r>
            <w:r>
              <w:rPr>
                <w:spacing w:val="-12"/>
                <w:sz w:val="17"/>
              </w:rPr>
              <w:t xml:space="preserve"> </w:t>
            </w:r>
            <w:r>
              <w:rPr>
                <w:sz w:val="17"/>
              </w:rPr>
              <w:t>Membrane</w:t>
            </w:r>
            <w:r>
              <w:rPr>
                <w:spacing w:val="-12"/>
                <w:sz w:val="17"/>
              </w:rPr>
              <w:t xml:space="preserve"> </w:t>
            </w:r>
            <w:r>
              <w:rPr>
                <w:sz w:val="17"/>
              </w:rPr>
              <w:t>Integrity</w:t>
            </w:r>
            <w:r>
              <w:rPr>
                <w:spacing w:val="-12"/>
                <w:sz w:val="17"/>
              </w:rPr>
              <w:t xml:space="preserve"> </w:t>
            </w:r>
            <w:r>
              <w:rPr>
                <w:sz w:val="17"/>
              </w:rPr>
              <w:t>Test</w:t>
            </w:r>
            <w:r>
              <w:rPr>
                <w:spacing w:val="-12"/>
                <w:sz w:val="17"/>
              </w:rPr>
              <w:t xml:space="preserve"> </w:t>
            </w:r>
            <w:r>
              <w:rPr>
                <w:sz w:val="17"/>
              </w:rPr>
              <w:t>(MIT)</w:t>
            </w:r>
            <w:r>
              <w:rPr>
                <w:spacing w:val="-12"/>
                <w:sz w:val="17"/>
              </w:rPr>
              <w:t xml:space="preserve"> </w:t>
            </w:r>
            <w:r>
              <w:rPr>
                <w:sz w:val="17"/>
              </w:rPr>
              <w:t>to</w:t>
            </w:r>
            <w:r>
              <w:rPr>
                <w:spacing w:val="-12"/>
                <w:sz w:val="17"/>
              </w:rPr>
              <w:t xml:space="preserve"> </w:t>
            </w:r>
            <w:r>
              <w:rPr>
                <w:sz w:val="17"/>
              </w:rPr>
              <w:t>manufacturer’s specification for the required LRV.</w:t>
            </w:r>
          </w:p>
          <w:p w14:paraId="06F16487" w14:textId="77777777" w:rsidR="00F013A2" w:rsidRDefault="00F013A2" w:rsidP="00496A0C">
            <w:pPr>
              <w:pStyle w:val="TableParagraph"/>
              <w:spacing w:before="113"/>
              <w:ind w:left="84"/>
              <w:rPr>
                <w:sz w:val="17"/>
              </w:rPr>
            </w:pPr>
            <w:r>
              <w:rPr>
                <w:sz w:val="17"/>
              </w:rPr>
              <w:t>UF</w:t>
            </w:r>
            <w:r>
              <w:rPr>
                <w:spacing w:val="-5"/>
                <w:sz w:val="17"/>
              </w:rPr>
              <w:t xml:space="preserve"> </w:t>
            </w:r>
            <w:r>
              <w:rPr>
                <w:sz w:val="17"/>
              </w:rPr>
              <w:t>typically</w:t>
            </w:r>
            <w:r>
              <w:rPr>
                <w:spacing w:val="-3"/>
                <w:sz w:val="17"/>
              </w:rPr>
              <w:t xml:space="preserve"> </w:t>
            </w:r>
            <w:r>
              <w:rPr>
                <w:sz w:val="17"/>
              </w:rPr>
              <w:t>achieves</w:t>
            </w:r>
            <w:r>
              <w:rPr>
                <w:spacing w:val="-3"/>
                <w:sz w:val="17"/>
              </w:rPr>
              <w:t xml:space="preserve"> </w:t>
            </w:r>
            <w:r>
              <w:rPr>
                <w:sz w:val="17"/>
              </w:rPr>
              <w:t>higher</w:t>
            </w:r>
            <w:r>
              <w:rPr>
                <w:spacing w:val="-2"/>
                <w:sz w:val="17"/>
              </w:rPr>
              <w:t xml:space="preserve"> LRVs.</w:t>
            </w:r>
          </w:p>
        </w:tc>
      </w:tr>
      <w:tr w:rsidR="00F013A2" w14:paraId="2B6CE0B0" w14:textId="77777777" w:rsidTr="00496A0C">
        <w:trPr>
          <w:trHeight w:val="3052"/>
        </w:trPr>
        <w:tc>
          <w:tcPr>
            <w:tcW w:w="1963" w:type="dxa"/>
            <w:tcBorders>
              <w:top w:val="single" w:sz="4" w:space="0" w:color="1FC0DB"/>
              <w:bottom w:val="single" w:sz="4" w:space="0" w:color="1FC0DB"/>
            </w:tcBorders>
          </w:tcPr>
          <w:p w14:paraId="1E092E09" w14:textId="77777777" w:rsidR="00F013A2" w:rsidRDefault="00F013A2" w:rsidP="00496A0C">
            <w:pPr>
              <w:pStyle w:val="TableParagraph"/>
              <w:spacing w:before="36"/>
              <w:ind w:left="85"/>
              <w:rPr>
                <w:rFonts w:ascii="Gotham Bold"/>
                <w:b/>
                <w:sz w:val="17"/>
              </w:rPr>
            </w:pPr>
            <w:r>
              <w:rPr>
                <w:rFonts w:ascii="Gotham Bold"/>
                <w:b/>
                <w:spacing w:val="-2"/>
                <w:sz w:val="17"/>
              </w:rPr>
              <w:t>Chlorine</w:t>
            </w:r>
          </w:p>
        </w:tc>
        <w:tc>
          <w:tcPr>
            <w:tcW w:w="733" w:type="dxa"/>
            <w:gridSpan w:val="3"/>
            <w:tcBorders>
              <w:top w:val="single" w:sz="4" w:space="0" w:color="1FC0DB"/>
              <w:bottom w:val="single" w:sz="4" w:space="0" w:color="1FC0DB"/>
            </w:tcBorders>
          </w:tcPr>
          <w:p w14:paraId="6137DB52" w14:textId="77777777" w:rsidR="00F013A2" w:rsidRDefault="00F013A2" w:rsidP="00496A0C">
            <w:pPr>
              <w:pStyle w:val="TableParagraph"/>
              <w:spacing w:before="36"/>
              <w:ind w:left="6"/>
              <w:jc w:val="center"/>
              <w:rPr>
                <w:sz w:val="17"/>
              </w:rPr>
            </w:pPr>
            <w:r>
              <w:rPr>
                <w:spacing w:val="-10"/>
                <w:w w:val="95"/>
                <w:sz w:val="17"/>
              </w:rPr>
              <w:t>0</w:t>
            </w:r>
          </w:p>
        </w:tc>
        <w:tc>
          <w:tcPr>
            <w:tcW w:w="573" w:type="dxa"/>
            <w:tcBorders>
              <w:top w:val="single" w:sz="4" w:space="0" w:color="1FC0DB"/>
              <w:bottom w:val="single" w:sz="4" w:space="0" w:color="1FC0DB"/>
            </w:tcBorders>
          </w:tcPr>
          <w:p w14:paraId="36E5C0A4" w14:textId="77777777" w:rsidR="00F013A2" w:rsidRDefault="00F013A2" w:rsidP="00496A0C">
            <w:pPr>
              <w:pStyle w:val="TableParagraph"/>
              <w:spacing w:before="36"/>
              <w:ind w:left="0" w:right="47"/>
              <w:jc w:val="center"/>
              <w:rPr>
                <w:sz w:val="17"/>
              </w:rPr>
            </w:pPr>
            <w:r>
              <w:rPr>
                <w:spacing w:val="-10"/>
                <w:sz w:val="17"/>
              </w:rPr>
              <w:t>4</w:t>
            </w:r>
          </w:p>
        </w:tc>
        <w:tc>
          <w:tcPr>
            <w:tcW w:w="626" w:type="dxa"/>
            <w:gridSpan w:val="2"/>
            <w:tcBorders>
              <w:top w:val="single" w:sz="4" w:space="0" w:color="1FC0DB"/>
              <w:bottom w:val="single" w:sz="4" w:space="0" w:color="1FC0DB"/>
            </w:tcBorders>
          </w:tcPr>
          <w:p w14:paraId="271C23FA" w14:textId="77777777" w:rsidR="00F013A2" w:rsidRDefault="00F013A2" w:rsidP="00496A0C">
            <w:pPr>
              <w:pStyle w:val="TableParagraph"/>
              <w:spacing w:before="36"/>
              <w:ind w:left="2"/>
              <w:jc w:val="center"/>
              <w:rPr>
                <w:sz w:val="17"/>
              </w:rPr>
            </w:pPr>
            <w:r>
              <w:rPr>
                <w:spacing w:val="-10"/>
                <w:sz w:val="17"/>
              </w:rPr>
              <w:t>4</w:t>
            </w:r>
          </w:p>
        </w:tc>
        <w:tc>
          <w:tcPr>
            <w:tcW w:w="6010" w:type="dxa"/>
            <w:gridSpan w:val="2"/>
            <w:tcBorders>
              <w:top w:val="single" w:sz="4" w:space="0" w:color="1FC0DB"/>
              <w:bottom w:val="single" w:sz="4" w:space="0" w:color="1FC0DB"/>
            </w:tcBorders>
          </w:tcPr>
          <w:p w14:paraId="7D9D03D6" w14:textId="77777777" w:rsidR="00F013A2" w:rsidRDefault="00F013A2" w:rsidP="00496A0C">
            <w:pPr>
              <w:pStyle w:val="TableParagraph"/>
              <w:spacing w:before="36"/>
              <w:ind w:left="84"/>
              <w:rPr>
                <w:position w:val="6"/>
                <w:sz w:val="10"/>
              </w:rPr>
            </w:pPr>
            <w:r>
              <w:rPr>
                <w:sz w:val="17"/>
              </w:rPr>
              <w:t>Published</w:t>
            </w:r>
            <w:r>
              <w:rPr>
                <w:spacing w:val="-5"/>
                <w:sz w:val="17"/>
              </w:rPr>
              <w:t xml:space="preserve"> </w:t>
            </w:r>
            <w:r>
              <w:rPr>
                <w:sz w:val="17"/>
              </w:rPr>
              <w:t>inactivation</w:t>
            </w:r>
            <w:r>
              <w:rPr>
                <w:spacing w:val="-2"/>
                <w:sz w:val="17"/>
              </w:rPr>
              <w:t xml:space="preserve"> </w:t>
            </w:r>
            <w:r>
              <w:rPr>
                <w:sz w:val="17"/>
              </w:rPr>
              <w:t>data</w:t>
            </w:r>
            <w:r>
              <w:rPr>
                <w:spacing w:val="-3"/>
                <w:sz w:val="17"/>
              </w:rPr>
              <w:t xml:space="preserve"> </w:t>
            </w:r>
            <w:r>
              <w:rPr>
                <w:sz w:val="17"/>
              </w:rPr>
              <w:t>and</w:t>
            </w:r>
            <w:r>
              <w:rPr>
                <w:spacing w:val="-3"/>
                <w:sz w:val="17"/>
              </w:rPr>
              <w:t xml:space="preserve"> </w:t>
            </w:r>
            <w:r>
              <w:rPr>
                <w:sz w:val="17"/>
              </w:rPr>
              <w:t>validation</w:t>
            </w:r>
            <w:r>
              <w:rPr>
                <w:spacing w:val="-3"/>
                <w:sz w:val="17"/>
              </w:rPr>
              <w:t xml:space="preserve"> </w:t>
            </w:r>
            <w:r>
              <w:rPr>
                <w:sz w:val="17"/>
              </w:rPr>
              <w:t>protocol.</w:t>
            </w:r>
            <w:r>
              <w:rPr>
                <w:spacing w:val="-22"/>
                <w:sz w:val="17"/>
              </w:rPr>
              <w:t xml:space="preserve"> </w:t>
            </w:r>
            <w:r w:rsidRPr="0009707F">
              <w:rPr>
                <w:spacing w:val="-10"/>
                <w:position w:val="6"/>
                <w:sz w:val="10"/>
                <w:highlight w:val="yellow"/>
              </w:rPr>
              <w:t>3</w:t>
            </w:r>
            <w:r>
              <w:rPr>
                <w:spacing w:val="-10"/>
                <w:position w:val="6"/>
                <w:sz w:val="10"/>
              </w:rPr>
              <w:t>4</w:t>
            </w:r>
          </w:p>
          <w:p w14:paraId="0BA916AA" w14:textId="77777777" w:rsidR="00F013A2" w:rsidRDefault="00F013A2" w:rsidP="00496A0C">
            <w:pPr>
              <w:pStyle w:val="TableParagraph"/>
              <w:spacing w:before="129"/>
              <w:ind w:left="84"/>
              <w:rPr>
                <w:i/>
                <w:sz w:val="17"/>
              </w:rPr>
            </w:pPr>
            <w:r>
              <w:rPr>
                <w:i/>
                <w:spacing w:val="-2"/>
                <w:sz w:val="17"/>
              </w:rPr>
              <w:t>Virus</w:t>
            </w:r>
          </w:p>
          <w:p w14:paraId="70D73D37" w14:textId="77777777" w:rsidR="00F013A2" w:rsidRDefault="00F013A2" w:rsidP="00496A0C">
            <w:pPr>
              <w:pStyle w:val="TableParagraph"/>
              <w:spacing w:before="129" w:line="340" w:lineRule="auto"/>
              <w:ind w:left="84" w:right="239"/>
              <w:rPr>
                <w:spacing w:val="40"/>
                <w:position w:val="6"/>
                <w:sz w:val="10"/>
              </w:rPr>
            </w:pPr>
            <w:r>
              <w:rPr>
                <w:sz w:val="17"/>
              </w:rPr>
              <w:t>C.t</w:t>
            </w:r>
            <w:r>
              <w:rPr>
                <w:spacing w:val="-10"/>
                <w:sz w:val="17"/>
              </w:rPr>
              <w:t xml:space="preserve"> </w:t>
            </w:r>
            <w:r>
              <w:rPr>
                <w:position w:val="-5"/>
                <w:sz w:val="10"/>
              </w:rPr>
              <w:t>99.99</w:t>
            </w:r>
            <w:r>
              <w:rPr>
                <w:spacing w:val="40"/>
                <w:position w:val="-5"/>
                <w:sz w:val="10"/>
              </w:rPr>
              <w:t xml:space="preserve"> </w:t>
            </w:r>
            <w:r>
              <w:rPr>
                <w:sz w:val="17"/>
              </w:rPr>
              <w:t>6 mg.min/L at pH 7, 10°C, turbidity &lt;2 NTU</w:t>
            </w:r>
            <w:r>
              <w:rPr>
                <w:spacing w:val="-10"/>
                <w:sz w:val="17"/>
              </w:rPr>
              <w:t xml:space="preserve"> </w:t>
            </w:r>
            <w:r w:rsidRPr="0009707F">
              <w:rPr>
                <w:position w:val="6"/>
                <w:sz w:val="10"/>
                <w:highlight w:val="yellow"/>
              </w:rPr>
              <w:t>4</w:t>
            </w:r>
            <w:r w:rsidRPr="0009707F">
              <w:rPr>
                <w:strike/>
                <w:position w:val="6"/>
                <w:sz w:val="10"/>
              </w:rPr>
              <w:t>5</w:t>
            </w:r>
            <w:r>
              <w:rPr>
                <w:spacing w:val="40"/>
                <w:position w:val="6"/>
                <w:sz w:val="10"/>
              </w:rPr>
              <w:t xml:space="preserve"> </w:t>
            </w:r>
          </w:p>
          <w:p w14:paraId="0C544F6F" w14:textId="77777777" w:rsidR="00F013A2" w:rsidRDefault="00F013A2" w:rsidP="00496A0C">
            <w:pPr>
              <w:pStyle w:val="TableParagraph"/>
              <w:spacing w:before="129" w:line="340" w:lineRule="auto"/>
              <w:ind w:left="84" w:right="239"/>
              <w:rPr>
                <w:spacing w:val="40"/>
                <w:position w:val="6"/>
                <w:sz w:val="10"/>
              </w:rPr>
            </w:pPr>
            <w:r>
              <w:rPr>
                <w:sz w:val="17"/>
              </w:rPr>
              <w:t>C.t</w:t>
            </w:r>
            <w:r>
              <w:rPr>
                <w:position w:val="-5"/>
                <w:sz w:val="10"/>
              </w:rPr>
              <w:t>99.99</w:t>
            </w:r>
            <w:r>
              <w:rPr>
                <w:spacing w:val="25"/>
                <w:position w:val="-5"/>
                <w:sz w:val="10"/>
              </w:rPr>
              <w:t xml:space="preserve"> </w:t>
            </w:r>
            <w:r>
              <w:rPr>
                <w:sz w:val="17"/>
              </w:rPr>
              <w:t>16 mg.min/L at pH 8, 10</w:t>
            </w:r>
            <w:r>
              <w:rPr>
                <w:position w:val="6"/>
                <w:sz w:val="10"/>
              </w:rPr>
              <w:t>°</w:t>
            </w:r>
            <w:r>
              <w:rPr>
                <w:sz w:val="17"/>
              </w:rPr>
              <w:t>C and turbidity &lt;2 NTU</w:t>
            </w:r>
            <w:r w:rsidRPr="0009707F">
              <w:rPr>
                <w:position w:val="6"/>
                <w:sz w:val="10"/>
                <w:highlight w:val="yellow"/>
              </w:rPr>
              <w:t>4</w:t>
            </w:r>
            <w:r w:rsidRPr="0009707F">
              <w:rPr>
                <w:strike/>
                <w:position w:val="6"/>
                <w:sz w:val="10"/>
              </w:rPr>
              <w:t>5</w:t>
            </w:r>
            <w:r>
              <w:rPr>
                <w:spacing w:val="40"/>
                <w:position w:val="6"/>
                <w:sz w:val="10"/>
              </w:rPr>
              <w:t xml:space="preserve"> </w:t>
            </w:r>
          </w:p>
          <w:p w14:paraId="197810E5" w14:textId="77777777" w:rsidR="00F013A2" w:rsidRDefault="00F013A2" w:rsidP="00496A0C">
            <w:pPr>
              <w:pStyle w:val="TableParagraph"/>
              <w:spacing w:before="129" w:line="340" w:lineRule="auto"/>
              <w:ind w:left="84" w:right="239"/>
              <w:rPr>
                <w:i/>
                <w:sz w:val="17"/>
              </w:rPr>
            </w:pPr>
            <w:r>
              <w:rPr>
                <w:i/>
                <w:spacing w:val="-2"/>
                <w:sz w:val="17"/>
              </w:rPr>
              <w:t>Bacteria</w:t>
            </w:r>
          </w:p>
          <w:p w14:paraId="2E2CE42E" w14:textId="77777777" w:rsidR="00F013A2" w:rsidRDefault="00F013A2" w:rsidP="00496A0C">
            <w:pPr>
              <w:pStyle w:val="TableParagraph"/>
              <w:spacing w:before="45" w:line="230" w:lineRule="exact"/>
              <w:ind w:left="84"/>
              <w:rPr>
                <w:sz w:val="17"/>
              </w:rPr>
            </w:pPr>
            <w:r>
              <w:rPr>
                <w:w w:val="105"/>
                <w:sz w:val="17"/>
              </w:rPr>
              <w:t>C.t</w:t>
            </w:r>
            <w:r>
              <w:rPr>
                <w:w w:val="105"/>
                <w:position w:val="-5"/>
                <w:sz w:val="10"/>
              </w:rPr>
              <w:t>99.99</w:t>
            </w:r>
            <w:r>
              <w:rPr>
                <w:spacing w:val="14"/>
                <w:w w:val="105"/>
                <w:position w:val="-5"/>
                <w:sz w:val="10"/>
              </w:rPr>
              <w:t xml:space="preserve"> </w:t>
            </w:r>
            <w:r>
              <w:rPr>
                <w:w w:val="105"/>
                <w:sz w:val="17"/>
              </w:rPr>
              <w:t>&lt;1</w:t>
            </w:r>
            <w:r>
              <w:rPr>
                <w:spacing w:val="-8"/>
                <w:w w:val="105"/>
                <w:sz w:val="17"/>
              </w:rPr>
              <w:t xml:space="preserve"> </w:t>
            </w:r>
            <w:r>
              <w:rPr>
                <w:w w:val="105"/>
                <w:sz w:val="17"/>
              </w:rPr>
              <w:t>mg.min/L</w:t>
            </w:r>
            <w:r>
              <w:rPr>
                <w:spacing w:val="-8"/>
                <w:w w:val="105"/>
                <w:sz w:val="17"/>
              </w:rPr>
              <w:t xml:space="preserve"> </w:t>
            </w:r>
            <w:r>
              <w:rPr>
                <w:w w:val="105"/>
                <w:sz w:val="17"/>
              </w:rPr>
              <w:t>at</w:t>
            </w:r>
            <w:r>
              <w:rPr>
                <w:spacing w:val="-8"/>
                <w:w w:val="105"/>
                <w:sz w:val="17"/>
              </w:rPr>
              <w:t xml:space="preserve"> </w:t>
            </w:r>
            <w:r>
              <w:rPr>
                <w:w w:val="105"/>
                <w:sz w:val="17"/>
              </w:rPr>
              <w:t>pH</w:t>
            </w:r>
            <w:r>
              <w:rPr>
                <w:spacing w:val="-8"/>
                <w:w w:val="105"/>
                <w:sz w:val="17"/>
              </w:rPr>
              <w:t xml:space="preserve"> </w:t>
            </w:r>
            <w:r>
              <w:rPr>
                <w:w w:val="105"/>
                <w:sz w:val="17"/>
              </w:rPr>
              <w:t>6-9,</w:t>
            </w:r>
            <w:r>
              <w:rPr>
                <w:spacing w:val="-8"/>
                <w:w w:val="105"/>
                <w:sz w:val="17"/>
              </w:rPr>
              <w:t xml:space="preserve"> </w:t>
            </w:r>
            <w:r>
              <w:rPr>
                <w:w w:val="105"/>
                <w:sz w:val="17"/>
              </w:rPr>
              <w:t>10</w:t>
            </w:r>
            <w:r>
              <w:rPr>
                <w:w w:val="105"/>
                <w:position w:val="6"/>
                <w:sz w:val="10"/>
              </w:rPr>
              <w:t>°</w:t>
            </w:r>
            <w:r>
              <w:rPr>
                <w:w w:val="105"/>
                <w:sz w:val="17"/>
              </w:rPr>
              <w:t>C-15</w:t>
            </w:r>
            <w:r>
              <w:rPr>
                <w:w w:val="105"/>
                <w:position w:val="6"/>
                <w:sz w:val="10"/>
              </w:rPr>
              <w:t>°</w:t>
            </w:r>
            <w:r>
              <w:rPr>
                <w:w w:val="105"/>
                <w:sz w:val="17"/>
              </w:rPr>
              <w:t>C,</w:t>
            </w:r>
            <w:r>
              <w:rPr>
                <w:spacing w:val="-8"/>
                <w:w w:val="105"/>
                <w:sz w:val="17"/>
              </w:rPr>
              <w:t xml:space="preserve"> </w:t>
            </w:r>
            <w:r>
              <w:rPr>
                <w:w w:val="105"/>
                <w:sz w:val="17"/>
              </w:rPr>
              <w:t>and</w:t>
            </w:r>
            <w:r>
              <w:rPr>
                <w:spacing w:val="-8"/>
                <w:w w:val="105"/>
                <w:sz w:val="17"/>
              </w:rPr>
              <w:t xml:space="preserve"> </w:t>
            </w:r>
            <w:r>
              <w:rPr>
                <w:spacing w:val="-2"/>
                <w:w w:val="105"/>
                <w:sz w:val="17"/>
              </w:rPr>
              <w:t>turbidity</w:t>
            </w:r>
          </w:p>
          <w:p w14:paraId="0B3A7B07" w14:textId="77777777" w:rsidR="00F013A2" w:rsidRDefault="00F013A2" w:rsidP="00496A0C">
            <w:pPr>
              <w:pStyle w:val="TableParagraph"/>
              <w:spacing w:before="0" w:line="194" w:lineRule="exact"/>
              <w:ind w:left="84"/>
              <w:rPr>
                <w:position w:val="6"/>
                <w:sz w:val="10"/>
              </w:rPr>
            </w:pPr>
            <w:r>
              <w:rPr>
                <w:rFonts w:ascii="Symbol" w:hAnsi="Symbol"/>
                <w:w w:val="105"/>
                <w:sz w:val="17"/>
              </w:rPr>
              <w:t></w:t>
            </w:r>
            <w:r>
              <w:rPr>
                <w:w w:val="105"/>
                <w:sz w:val="17"/>
              </w:rPr>
              <w:t>1NTU.</w:t>
            </w:r>
            <w:r>
              <w:rPr>
                <w:spacing w:val="-8"/>
                <w:w w:val="105"/>
                <w:sz w:val="17"/>
              </w:rPr>
              <w:t xml:space="preserve"> </w:t>
            </w:r>
            <w:r w:rsidRPr="0009707F">
              <w:rPr>
                <w:spacing w:val="-10"/>
                <w:w w:val="105"/>
                <w:position w:val="6"/>
                <w:sz w:val="10"/>
                <w:highlight w:val="yellow"/>
              </w:rPr>
              <w:t>4</w:t>
            </w:r>
            <w:r w:rsidRPr="0009707F">
              <w:rPr>
                <w:strike/>
                <w:spacing w:val="-10"/>
                <w:w w:val="105"/>
                <w:position w:val="6"/>
                <w:sz w:val="10"/>
              </w:rPr>
              <w:t>5</w:t>
            </w:r>
          </w:p>
          <w:p w14:paraId="5D8E6580" w14:textId="77777777" w:rsidR="00F013A2" w:rsidRDefault="00F013A2" w:rsidP="00496A0C">
            <w:pPr>
              <w:pStyle w:val="TableParagraph"/>
              <w:spacing w:before="129" w:line="259" w:lineRule="auto"/>
              <w:ind w:left="84" w:right="102"/>
              <w:rPr>
                <w:sz w:val="17"/>
              </w:rPr>
            </w:pPr>
            <w:r>
              <w:rPr>
                <w:sz w:val="17"/>
              </w:rPr>
              <w:t>For bacteria and viruses, a default of 15 mg.min/L is given as an acceptable value in the Guidelines</w:t>
            </w:r>
          </w:p>
          <w:p w14:paraId="3AD8D4EA" w14:textId="77777777" w:rsidR="00F013A2" w:rsidRDefault="00F013A2" w:rsidP="00496A0C">
            <w:pPr>
              <w:pStyle w:val="TableParagraph"/>
              <w:spacing w:before="113"/>
              <w:ind w:left="84"/>
              <w:rPr>
                <w:sz w:val="17"/>
              </w:rPr>
            </w:pPr>
            <w:r>
              <w:rPr>
                <w:sz w:val="17"/>
              </w:rPr>
              <w:t>(See</w:t>
            </w:r>
            <w:r>
              <w:rPr>
                <w:spacing w:val="-3"/>
                <w:sz w:val="17"/>
              </w:rPr>
              <w:t xml:space="preserve"> </w:t>
            </w:r>
            <w:r>
              <w:rPr>
                <w:sz w:val="17"/>
              </w:rPr>
              <w:t>also</w:t>
            </w:r>
            <w:r>
              <w:rPr>
                <w:spacing w:val="-1"/>
                <w:sz w:val="17"/>
              </w:rPr>
              <w:t xml:space="preserve"> </w:t>
            </w:r>
            <w:r>
              <w:rPr>
                <w:sz w:val="17"/>
              </w:rPr>
              <w:t>Information</w:t>
            </w:r>
            <w:r>
              <w:rPr>
                <w:spacing w:val="-1"/>
                <w:sz w:val="17"/>
              </w:rPr>
              <w:t xml:space="preserve"> </w:t>
            </w:r>
            <w:r>
              <w:rPr>
                <w:sz w:val="17"/>
              </w:rPr>
              <w:t xml:space="preserve">Sheet </w:t>
            </w:r>
            <w:r>
              <w:rPr>
                <w:spacing w:val="-2"/>
                <w:sz w:val="17"/>
              </w:rPr>
              <w:t>1.3).</w:t>
            </w:r>
          </w:p>
        </w:tc>
      </w:tr>
      <w:tr w:rsidR="00F013A2" w14:paraId="40D78BB9" w14:textId="77777777" w:rsidTr="00496A0C">
        <w:trPr>
          <w:trHeight w:val="2612"/>
        </w:trPr>
        <w:tc>
          <w:tcPr>
            <w:tcW w:w="1963" w:type="dxa"/>
            <w:tcBorders>
              <w:top w:val="single" w:sz="4" w:space="0" w:color="1FC0DB"/>
              <w:bottom w:val="single" w:sz="4" w:space="0" w:color="1FC0DB"/>
            </w:tcBorders>
          </w:tcPr>
          <w:p w14:paraId="0AF484F3" w14:textId="77777777" w:rsidR="00F013A2" w:rsidRDefault="00F013A2" w:rsidP="00496A0C">
            <w:pPr>
              <w:pStyle w:val="TableParagraph"/>
              <w:spacing w:before="36"/>
              <w:ind w:left="85"/>
              <w:rPr>
                <w:rFonts w:ascii="Gotham Bold"/>
                <w:b/>
                <w:sz w:val="17"/>
              </w:rPr>
            </w:pPr>
            <w:r>
              <w:rPr>
                <w:rFonts w:ascii="Gotham Bold"/>
                <w:b/>
                <w:spacing w:val="-2"/>
                <w:sz w:val="17"/>
              </w:rPr>
              <w:t>Chloramine</w:t>
            </w:r>
          </w:p>
        </w:tc>
        <w:tc>
          <w:tcPr>
            <w:tcW w:w="733" w:type="dxa"/>
            <w:gridSpan w:val="3"/>
            <w:tcBorders>
              <w:top w:val="single" w:sz="4" w:space="0" w:color="1FC0DB"/>
              <w:bottom w:val="single" w:sz="4" w:space="0" w:color="1FC0DB"/>
            </w:tcBorders>
          </w:tcPr>
          <w:p w14:paraId="619D1CEA" w14:textId="77777777" w:rsidR="00F013A2" w:rsidRDefault="00F013A2" w:rsidP="00496A0C">
            <w:pPr>
              <w:pStyle w:val="TableParagraph"/>
              <w:spacing w:before="36"/>
              <w:ind w:left="6"/>
              <w:jc w:val="center"/>
              <w:rPr>
                <w:sz w:val="17"/>
              </w:rPr>
            </w:pPr>
            <w:r>
              <w:rPr>
                <w:spacing w:val="-10"/>
                <w:w w:val="95"/>
                <w:sz w:val="17"/>
              </w:rPr>
              <w:t>0</w:t>
            </w:r>
          </w:p>
        </w:tc>
        <w:tc>
          <w:tcPr>
            <w:tcW w:w="573" w:type="dxa"/>
            <w:tcBorders>
              <w:top w:val="single" w:sz="4" w:space="0" w:color="1FC0DB"/>
              <w:bottom w:val="single" w:sz="4" w:space="0" w:color="1FC0DB"/>
            </w:tcBorders>
          </w:tcPr>
          <w:p w14:paraId="636B3784" w14:textId="77777777" w:rsidR="00F013A2" w:rsidRDefault="00F013A2" w:rsidP="00496A0C">
            <w:pPr>
              <w:pStyle w:val="TableParagraph"/>
              <w:spacing w:before="36"/>
              <w:ind w:left="0" w:right="47"/>
              <w:jc w:val="center"/>
              <w:rPr>
                <w:sz w:val="17"/>
              </w:rPr>
            </w:pPr>
            <w:r>
              <w:rPr>
                <w:spacing w:val="-10"/>
                <w:sz w:val="17"/>
              </w:rPr>
              <w:t>4</w:t>
            </w:r>
          </w:p>
        </w:tc>
        <w:tc>
          <w:tcPr>
            <w:tcW w:w="626" w:type="dxa"/>
            <w:gridSpan w:val="2"/>
            <w:tcBorders>
              <w:top w:val="single" w:sz="4" w:space="0" w:color="1FC0DB"/>
              <w:bottom w:val="single" w:sz="4" w:space="0" w:color="1FC0DB"/>
            </w:tcBorders>
          </w:tcPr>
          <w:p w14:paraId="233D9C1F" w14:textId="77777777" w:rsidR="00F013A2" w:rsidRDefault="00F013A2" w:rsidP="00496A0C">
            <w:pPr>
              <w:pStyle w:val="TableParagraph"/>
              <w:spacing w:before="36"/>
              <w:ind w:left="2"/>
              <w:jc w:val="center"/>
              <w:rPr>
                <w:sz w:val="17"/>
              </w:rPr>
            </w:pPr>
            <w:r>
              <w:rPr>
                <w:spacing w:val="-10"/>
                <w:sz w:val="17"/>
              </w:rPr>
              <w:t>4</w:t>
            </w:r>
          </w:p>
        </w:tc>
        <w:tc>
          <w:tcPr>
            <w:tcW w:w="6010" w:type="dxa"/>
            <w:gridSpan w:val="2"/>
            <w:tcBorders>
              <w:top w:val="single" w:sz="4" w:space="0" w:color="1FC0DB"/>
              <w:bottom w:val="single" w:sz="4" w:space="0" w:color="1FC0DB"/>
            </w:tcBorders>
          </w:tcPr>
          <w:p w14:paraId="0D9B0A96" w14:textId="77777777" w:rsidR="00F013A2" w:rsidRDefault="00F013A2" w:rsidP="00496A0C">
            <w:pPr>
              <w:pStyle w:val="TableParagraph"/>
              <w:spacing w:before="36"/>
              <w:ind w:left="84"/>
              <w:rPr>
                <w:position w:val="6"/>
                <w:sz w:val="10"/>
              </w:rPr>
            </w:pPr>
            <w:r>
              <w:rPr>
                <w:sz w:val="17"/>
              </w:rPr>
              <w:t>Published inactivation</w:t>
            </w:r>
            <w:r>
              <w:rPr>
                <w:spacing w:val="1"/>
                <w:sz w:val="17"/>
              </w:rPr>
              <w:t xml:space="preserve"> </w:t>
            </w:r>
            <w:r>
              <w:rPr>
                <w:sz w:val="17"/>
              </w:rPr>
              <w:t>data.</w:t>
            </w:r>
            <w:r>
              <w:rPr>
                <w:spacing w:val="-22"/>
                <w:sz w:val="17"/>
              </w:rPr>
              <w:t xml:space="preserve"> </w:t>
            </w:r>
            <w:r w:rsidRPr="00B92D6C">
              <w:rPr>
                <w:spacing w:val="-10"/>
                <w:position w:val="6"/>
                <w:sz w:val="10"/>
                <w:highlight w:val="yellow"/>
              </w:rPr>
              <w:t>5</w:t>
            </w:r>
            <w:r w:rsidRPr="00B92D6C">
              <w:rPr>
                <w:strike/>
                <w:spacing w:val="-10"/>
                <w:position w:val="6"/>
                <w:sz w:val="10"/>
                <w:highlight w:val="yellow"/>
              </w:rPr>
              <w:t>6</w:t>
            </w:r>
          </w:p>
          <w:p w14:paraId="0FF1CE3F" w14:textId="77777777" w:rsidR="00F013A2" w:rsidRDefault="00F013A2" w:rsidP="00496A0C">
            <w:pPr>
              <w:pStyle w:val="TableParagraph"/>
              <w:spacing w:before="129"/>
              <w:ind w:left="84"/>
              <w:rPr>
                <w:i/>
                <w:sz w:val="17"/>
              </w:rPr>
            </w:pPr>
            <w:r>
              <w:rPr>
                <w:i/>
                <w:spacing w:val="-2"/>
                <w:sz w:val="17"/>
              </w:rPr>
              <w:t>Virus</w:t>
            </w:r>
          </w:p>
          <w:p w14:paraId="4A8211BD" w14:textId="77777777" w:rsidR="00F013A2" w:rsidRDefault="00F013A2" w:rsidP="00496A0C">
            <w:pPr>
              <w:pStyle w:val="TableParagraph"/>
              <w:spacing w:before="122" w:line="331" w:lineRule="auto"/>
              <w:ind w:left="84" w:right="566"/>
              <w:jc w:val="both"/>
              <w:rPr>
                <w:spacing w:val="40"/>
                <w:position w:val="6"/>
                <w:sz w:val="10"/>
              </w:rPr>
            </w:pPr>
            <w:r>
              <w:rPr>
                <w:sz w:val="17"/>
              </w:rPr>
              <w:t>C.t</w:t>
            </w:r>
            <w:r>
              <w:rPr>
                <w:position w:val="-5"/>
                <w:sz w:val="10"/>
              </w:rPr>
              <w:t>99.99</w:t>
            </w:r>
            <w:r>
              <w:rPr>
                <w:spacing w:val="25"/>
                <w:position w:val="-5"/>
                <w:sz w:val="10"/>
              </w:rPr>
              <w:t xml:space="preserve"> </w:t>
            </w:r>
            <w:r>
              <w:rPr>
                <w:sz w:val="17"/>
              </w:rPr>
              <w:t>3100 mg.min/L at pH 7, 10</w:t>
            </w:r>
            <w:r>
              <w:rPr>
                <w:position w:val="6"/>
                <w:sz w:val="10"/>
              </w:rPr>
              <w:t>°</w:t>
            </w:r>
            <w:r>
              <w:rPr>
                <w:sz w:val="17"/>
              </w:rPr>
              <w:t xml:space="preserve">C, turbidity </w:t>
            </w:r>
            <w:r>
              <w:rPr>
                <w:rFonts w:ascii="Symbol" w:hAnsi="Symbol"/>
                <w:sz w:val="17"/>
              </w:rPr>
              <w:t></w:t>
            </w:r>
            <w:r>
              <w:rPr>
                <w:sz w:val="17"/>
              </w:rPr>
              <w:t>2NTU</w:t>
            </w:r>
            <w:r w:rsidRPr="00B92D6C">
              <w:rPr>
                <w:position w:val="6"/>
                <w:sz w:val="10"/>
                <w:highlight w:val="yellow"/>
              </w:rPr>
              <w:t>4</w:t>
            </w:r>
            <w:r w:rsidRPr="00B92D6C">
              <w:rPr>
                <w:strike/>
                <w:position w:val="6"/>
                <w:sz w:val="10"/>
              </w:rPr>
              <w:t>5</w:t>
            </w:r>
            <w:r>
              <w:rPr>
                <w:spacing w:val="40"/>
                <w:position w:val="6"/>
                <w:sz w:val="10"/>
              </w:rPr>
              <w:t xml:space="preserve"> </w:t>
            </w:r>
          </w:p>
          <w:p w14:paraId="7AEF6B1B" w14:textId="77777777" w:rsidR="00F013A2" w:rsidRDefault="00F013A2" w:rsidP="00496A0C">
            <w:pPr>
              <w:pStyle w:val="TableParagraph"/>
              <w:spacing w:before="122" w:line="331" w:lineRule="auto"/>
              <w:ind w:left="84" w:right="566"/>
              <w:jc w:val="both"/>
              <w:rPr>
                <w:spacing w:val="40"/>
                <w:position w:val="6"/>
                <w:sz w:val="10"/>
              </w:rPr>
            </w:pPr>
            <w:r>
              <w:rPr>
                <w:sz w:val="17"/>
              </w:rPr>
              <w:t>C.t</w:t>
            </w:r>
            <w:r>
              <w:rPr>
                <w:position w:val="-5"/>
                <w:sz w:val="10"/>
              </w:rPr>
              <w:t>99.99</w:t>
            </w:r>
            <w:r>
              <w:rPr>
                <w:spacing w:val="20"/>
                <w:position w:val="-5"/>
                <w:sz w:val="10"/>
              </w:rPr>
              <w:t xml:space="preserve"> </w:t>
            </w:r>
            <w:r>
              <w:rPr>
                <w:sz w:val="17"/>
              </w:rPr>
              <w:t>3970</w:t>
            </w:r>
            <w:r>
              <w:rPr>
                <w:spacing w:val="-1"/>
                <w:sz w:val="17"/>
              </w:rPr>
              <w:t xml:space="preserve"> </w:t>
            </w:r>
            <w:r>
              <w:rPr>
                <w:sz w:val="17"/>
              </w:rPr>
              <w:t>mg.min/L</w:t>
            </w:r>
            <w:r>
              <w:rPr>
                <w:spacing w:val="-1"/>
                <w:sz w:val="17"/>
              </w:rPr>
              <w:t xml:space="preserve"> </w:t>
            </w:r>
            <w:r>
              <w:rPr>
                <w:sz w:val="17"/>
              </w:rPr>
              <w:t>at</w:t>
            </w:r>
            <w:r>
              <w:rPr>
                <w:spacing w:val="-1"/>
                <w:sz w:val="17"/>
              </w:rPr>
              <w:t xml:space="preserve"> </w:t>
            </w:r>
            <w:r>
              <w:rPr>
                <w:sz w:val="17"/>
              </w:rPr>
              <w:t>pH</w:t>
            </w:r>
            <w:r>
              <w:rPr>
                <w:spacing w:val="-1"/>
                <w:sz w:val="17"/>
              </w:rPr>
              <w:t xml:space="preserve"> </w:t>
            </w:r>
            <w:r>
              <w:rPr>
                <w:sz w:val="17"/>
              </w:rPr>
              <w:t>8,</w:t>
            </w:r>
            <w:r>
              <w:rPr>
                <w:spacing w:val="-1"/>
                <w:sz w:val="17"/>
              </w:rPr>
              <w:t xml:space="preserve"> </w:t>
            </w:r>
            <w:r>
              <w:rPr>
                <w:sz w:val="17"/>
              </w:rPr>
              <w:t>10</w:t>
            </w:r>
            <w:r>
              <w:rPr>
                <w:position w:val="6"/>
                <w:sz w:val="10"/>
              </w:rPr>
              <w:t>°</w:t>
            </w:r>
            <w:r>
              <w:rPr>
                <w:sz w:val="17"/>
              </w:rPr>
              <w:t>C,</w:t>
            </w:r>
            <w:r>
              <w:rPr>
                <w:spacing w:val="-1"/>
                <w:sz w:val="17"/>
              </w:rPr>
              <w:t xml:space="preserve"> </w:t>
            </w:r>
            <w:r>
              <w:rPr>
                <w:sz w:val="17"/>
              </w:rPr>
              <w:t>turbidity</w:t>
            </w:r>
            <w:r>
              <w:rPr>
                <w:spacing w:val="-2"/>
                <w:sz w:val="17"/>
              </w:rPr>
              <w:t xml:space="preserve"> </w:t>
            </w:r>
            <w:r>
              <w:rPr>
                <w:rFonts w:ascii="Symbol" w:hAnsi="Symbol"/>
                <w:sz w:val="17"/>
              </w:rPr>
              <w:t></w:t>
            </w:r>
            <w:r>
              <w:rPr>
                <w:sz w:val="17"/>
              </w:rPr>
              <w:t>2NTU</w:t>
            </w:r>
            <w:r w:rsidRPr="003B1CE1">
              <w:rPr>
                <w:position w:val="6"/>
                <w:sz w:val="10"/>
                <w:highlight w:val="yellow"/>
              </w:rPr>
              <w:t>4</w:t>
            </w:r>
            <w:r w:rsidRPr="003B1CE1">
              <w:rPr>
                <w:strike/>
                <w:position w:val="6"/>
                <w:sz w:val="10"/>
              </w:rPr>
              <w:t>5</w:t>
            </w:r>
            <w:r>
              <w:rPr>
                <w:spacing w:val="40"/>
                <w:position w:val="6"/>
                <w:sz w:val="10"/>
              </w:rPr>
              <w:t xml:space="preserve"> </w:t>
            </w:r>
          </w:p>
          <w:p w14:paraId="4DECD6C8" w14:textId="77777777" w:rsidR="00F013A2" w:rsidRDefault="00F013A2" w:rsidP="00496A0C">
            <w:pPr>
              <w:pStyle w:val="TableParagraph"/>
              <w:spacing w:before="122" w:line="331" w:lineRule="auto"/>
              <w:ind w:left="84" w:right="566"/>
              <w:jc w:val="both"/>
              <w:rPr>
                <w:spacing w:val="40"/>
                <w:position w:val="6"/>
                <w:sz w:val="10"/>
              </w:rPr>
            </w:pPr>
            <w:r>
              <w:rPr>
                <w:sz w:val="17"/>
              </w:rPr>
              <w:t>C.t</w:t>
            </w:r>
            <w:r>
              <w:rPr>
                <w:position w:val="-5"/>
                <w:sz w:val="10"/>
              </w:rPr>
              <w:t>99.99</w:t>
            </w:r>
            <w:r>
              <w:rPr>
                <w:spacing w:val="20"/>
                <w:position w:val="-5"/>
                <w:sz w:val="10"/>
              </w:rPr>
              <w:t xml:space="preserve"> </w:t>
            </w:r>
            <w:r>
              <w:rPr>
                <w:sz w:val="17"/>
              </w:rPr>
              <w:t>6870</w:t>
            </w:r>
            <w:r>
              <w:rPr>
                <w:spacing w:val="-1"/>
                <w:sz w:val="17"/>
              </w:rPr>
              <w:t xml:space="preserve"> </w:t>
            </w:r>
            <w:r>
              <w:rPr>
                <w:sz w:val="17"/>
              </w:rPr>
              <w:t>mg.min/L</w:t>
            </w:r>
            <w:r>
              <w:rPr>
                <w:spacing w:val="-1"/>
                <w:sz w:val="17"/>
              </w:rPr>
              <w:t xml:space="preserve"> </w:t>
            </w:r>
            <w:r>
              <w:rPr>
                <w:sz w:val="17"/>
              </w:rPr>
              <w:t>at</w:t>
            </w:r>
            <w:r>
              <w:rPr>
                <w:spacing w:val="-1"/>
                <w:sz w:val="17"/>
              </w:rPr>
              <w:t xml:space="preserve"> </w:t>
            </w:r>
            <w:r>
              <w:rPr>
                <w:sz w:val="17"/>
              </w:rPr>
              <w:t>pH</w:t>
            </w:r>
            <w:r>
              <w:rPr>
                <w:spacing w:val="-1"/>
                <w:sz w:val="17"/>
              </w:rPr>
              <w:t xml:space="preserve"> </w:t>
            </w:r>
            <w:r>
              <w:rPr>
                <w:sz w:val="17"/>
              </w:rPr>
              <w:t>9,</w:t>
            </w:r>
            <w:r>
              <w:rPr>
                <w:spacing w:val="-1"/>
                <w:sz w:val="17"/>
              </w:rPr>
              <w:t xml:space="preserve"> </w:t>
            </w:r>
            <w:r>
              <w:rPr>
                <w:sz w:val="17"/>
              </w:rPr>
              <w:t>10</w:t>
            </w:r>
            <w:r>
              <w:rPr>
                <w:position w:val="6"/>
                <w:sz w:val="10"/>
              </w:rPr>
              <w:t>°</w:t>
            </w:r>
            <w:r>
              <w:rPr>
                <w:sz w:val="17"/>
              </w:rPr>
              <w:t>C,</w:t>
            </w:r>
            <w:r>
              <w:rPr>
                <w:spacing w:val="-1"/>
                <w:sz w:val="17"/>
              </w:rPr>
              <w:t xml:space="preserve"> </w:t>
            </w:r>
            <w:r>
              <w:rPr>
                <w:sz w:val="17"/>
              </w:rPr>
              <w:t>turbidity</w:t>
            </w:r>
            <w:r>
              <w:rPr>
                <w:spacing w:val="-2"/>
                <w:sz w:val="17"/>
              </w:rPr>
              <w:t xml:space="preserve"> </w:t>
            </w:r>
            <w:r>
              <w:rPr>
                <w:rFonts w:ascii="Symbol" w:hAnsi="Symbol"/>
                <w:sz w:val="17"/>
              </w:rPr>
              <w:t></w:t>
            </w:r>
            <w:r>
              <w:rPr>
                <w:sz w:val="17"/>
              </w:rPr>
              <w:t>2NTU</w:t>
            </w:r>
            <w:r w:rsidRPr="003B1CE1">
              <w:rPr>
                <w:position w:val="6"/>
                <w:sz w:val="10"/>
                <w:highlight w:val="yellow"/>
              </w:rPr>
              <w:t>4</w:t>
            </w:r>
            <w:r w:rsidRPr="003B1CE1">
              <w:rPr>
                <w:strike/>
                <w:position w:val="6"/>
                <w:sz w:val="10"/>
              </w:rPr>
              <w:t>5</w:t>
            </w:r>
            <w:r>
              <w:rPr>
                <w:spacing w:val="40"/>
                <w:position w:val="6"/>
                <w:sz w:val="10"/>
              </w:rPr>
              <w:t xml:space="preserve"> </w:t>
            </w:r>
          </w:p>
          <w:p w14:paraId="11F886C2" w14:textId="77777777" w:rsidR="00F013A2" w:rsidRDefault="00F013A2" w:rsidP="00496A0C">
            <w:pPr>
              <w:pStyle w:val="TableParagraph"/>
              <w:spacing w:before="122" w:line="331" w:lineRule="auto"/>
              <w:ind w:left="84" w:right="566"/>
              <w:jc w:val="both"/>
              <w:rPr>
                <w:i/>
                <w:sz w:val="17"/>
              </w:rPr>
            </w:pPr>
            <w:r>
              <w:rPr>
                <w:i/>
                <w:spacing w:val="-2"/>
                <w:sz w:val="17"/>
              </w:rPr>
              <w:t>Bacteria</w:t>
            </w:r>
          </w:p>
          <w:p w14:paraId="06567AA0" w14:textId="77777777" w:rsidR="00F013A2" w:rsidRDefault="00F013A2" w:rsidP="00496A0C">
            <w:pPr>
              <w:pStyle w:val="TableParagraph"/>
              <w:spacing w:before="49"/>
              <w:ind w:left="84"/>
              <w:jc w:val="both"/>
              <w:rPr>
                <w:position w:val="6"/>
                <w:sz w:val="10"/>
              </w:rPr>
            </w:pPr>
            <w:r>
              <w:rPr>
                <w:sz w:val="17"/>
              </w:rPr>
              <w:t>C.t</w:t>
            </w:r>
            <w:r>
              <w:rPr>
                <w:position w:val="-5"/>
                <w:sz w:val="10"/>
              </w:rPr>
              <w:t>99.99</w:t>
            </w:r>
            <w:r>
              <w:rPr>
                <w:spacing w:val="20"/>
                <w:position w:val="-5"/>
                <w:sz w:val="10"/>
              </w:rPr>
              <w:t xml:space="preserve"> </w:t>
            </w:r>
            <w:r>
              <w:rPr>
                <w:sz w:val="17"/>
              </w:rPr>
              <w:t>360</w:t>
            </w:r>
            <w:r>
              <w:rPr>
                <w:spacing w:val="-1"/>
                <w:sz w:val="17"/>
              </w:rPr>
              <w:t xml:space="preserve"> </w:t>
            </w:r>
            <w:r>
              <w:rPr>
                <w:sz w:val="17"/>
              </w:rPr>
              <w:t>mg.min/L</w:t>
            </w:r>
            <w:r>
              <w:rPr>
                <w:spacing w:val="-1"/>
                <w:sz w:val="17"/>
              </w:rPr>
              <w:t xml:space="preserve"> </w:t>
            </w:r>
            <w:r>
              <w:rPr>
                <w:sz w:val="17"/>
              </w:rPr>
              <w:t>at</w:t>
            </w:r>
            <w:r>
              <w:rPr>
                <w:spacing w:val="-1"/>
                <w:sz w:val="17"/>
              </w:rPr>
              <w:t xml:space="preserve"> </w:t>
            </w:r>
            <w:r>
              <w:rPr>
                <w:sz w:val="17"/>
              </w:rPr>
              <w:t>pH</w:t>
            </w:r>
            <w:r>
              <w:rPr>
                <w:spacing w:val="-1"/>
                <w:sz w:val="17"/>
              </w:rPr>
              <w:t xml:space="preserve"> </w:t>
            </w:r>
            <w:r>
              <w:rPr>
                <w:sz w:val="17"/>
              </w:rPr>
              <w:t>8-9,</w:t>
            </w:r>
            <w:r>
              <w:rPr>
                <w:spacing w:val="-2"/>
                <w:sz w:val="17"/>
              </w:rPr>
              <w:t xml:space="preserve"> </w:t>
            </w:r>
            <w:r>
              <w:rPr>
                <w:rFonts w:ascii="Symbol" w:hAnsi="Symbol"/>
                <w:sz w:val="17"/>
              </w:rPr>
              <w:t></w:t>
            </w:r>
            <w:r>
              <w:rPr>
                <w:sz w:val="17"/>
              </w:rPr>
              <w:t>5</w:t>
            </w:r>
            <w:r>
              <w:rPr>
                <w:position w:val="6"/>
                <w:sz w:val="10"/>
              </w:rPr>
              <w:t>°</w:t>
            </w:r>
            <w:r>
              <w:rPr>
                <w:sz w:val="17"/>
              </w:rPr>
              <w:t>C,</w:t>
            </w:r>
            <w:r>
              <w:rPr>
                <w:spacing w:val="-1"/>
                <w:sz w:val="17"/>
              </w:rPr>
              <w:t xml:space="preserve"> </w:t>
            </w:r>
            <w:r>
              <w:rPr>
                <w:sz w:val="17"/>
              </w:rPr>
              <w:t>turbidity</w:t>
            </w:r>
            <w:r>
              <w:rPr>
                <w:spacing w:val="-2"/>
                <w:sz w:val="17"/>
              </w:rPr>
              <w:t xml:space="preserve"> </w:t>
            </w:r>
            <w:r>
              <w:rPr>
                <w:rFonts w:ascii="Symbol" w:hAnsi="Symbol"/>
                <w:spacing w:val="-2"/>
                <w:sz w:val="17"/>
              </w:rPr>
              <w:t></w:t>
            </w:r>
            <w:r>
              <w:rPr>
                <w:spacing w:val="-2"/>
                <w:sz w:val="17"/>
              </w:rPr>
              <w:t>1NTU</w:t>
            </w:r>
            <w:r w:rsidRPr="003B1CE1">
              <w:rPr>
                <w:position w:val="6"/>
                <w:sz w:val="10"/>
                <w:highlight w:val="yellow"/>
              </w:rPr>
              <w:t>4</w:t>
            </w:r>
            <w:r w:rsidRPr="003B1CE1">
              <w:rPr>
                <w:strike/>
                <w:position w:val="6"/>
                <w:sz w:val="10"/>
              </w:rPr>
              <w:t>5</w:t>
            </w:r>
          </w:p>
          <w:p w14:paraId="3EAAFDCE" w14:textId="77777777" w:rsidR="00F013A2" w:rsidRDefault="00F013A2" w:rsidP="00496A0C">
            <w:pPr>
              <w:pStyle w:val="TableParagraph"/>
              <w:spacing w:before="87"/>
              <w:ind w:left="84"/>
              <w:jc w:val="both"/>
              <w:rPr>
                <w:sz w:val="17"/>
              </w:rPr>
            </w:pPr>
            <w:r>
              <w:rPr>
                <w:sz w:val="17"/>
              </w:rPr>
              <w:t>(See</w:t>
            </w:r>
            <w:r>
              <w:rPr>
                <w:spacing w:val="-3"/>
                <w:sz w:val="17"/>
              </w:rPr>
              <w:t xml:space="preserve"> </w:t>
            </w:r>
            <w:r>
              <w:rPr>
                <w:sz w:val="17"/>
              </w:rPr>
              <w:t>also</w:t>
            </w:r>
            <w:r>
              <w:rPr>
                <w:spacing w:val="-1"/>
                <w:sz w:val="17"/>
              </w:rPr>
              <w:t xml:space="preserve"> </w:t>
            </w:r>
            <w:r>
              <w:rPr>
                <w:sz w:val="17"/>
              </w:rPr>
              <w:t>Information</w:t>
            </w:r>
            <w:r>
              <w:rPr>
                <w:spacing w:val="-1"/>
                <w:sz w:val="17"/>
              </w:rPr>
              <w:t xml:space="preserve"> </w:t>
            </w:r>
            <w:r>
              <w:rPr>
                <w:sz w:val="17"/>
              </w:rPr>
              <w:t xml:space="preserve">Sheet </w:t>
            </w:r>
            <w:r>
              <w:rPr>
                <w:spacing w:val="-2"/>
                <w:sz w:val="17"/>
              </w:rPr>
              <w:t>1.4).</w:t>
            </w:r>
          </w:p>
        </w:tc>
      </w:tr>
      <w:tr w:rsidR="00F013A2" w14:paraId="09B85B1D" w14:textId="77777777" w:rsidTr="00496A0C">
        <w:trPr>
          <w:trHeight w:val="2612"/>
        </w:trPr>
        <w:tc>
          <w:tcPr>
            <w:tcW w:w="1963" w:type="dxa"/>
            <w:tcBorders>
              <w:top w:val="single" w:sz="4" w:space="0" w:color="1FC0DB"/>
              <w:bottom w:val="single" w:sz="4" w:space="0" w:color="1FC0DB"/>
            </w:tcBorders>
          </w:tcPr>
          <w:p w14:paraId="2818016A" w14:textId="77777777" w:rsidR="00F013A2" w:rsidRPr="008C2FB1" w:rsidRDefault="00F013A2" w:rsidP="00496A0C">
            <w:pPr>
              <w:pStyle w:val="TableParagraph"/>
              <w:spacing w:before="36"/>
              <w:ind w:left="85"/>
              <w:rPr>
                <w:rFonts w:ascii="Gotham Bold" w:hAnsi="Gotham Bold"/>
                <w:b/>
                <w:bCs/>
                <w:spacing w:val="-2"/>
                <w:sz w:val="17"/>
                <w:szCs w:val="17"/>
                <w:highlight w:val="yellow"/>
              </w:rPr>
            </w:pPr>
            <w:r w:rsidRPr="008C2FB1">
              <w:rPr>
                <w:rFonts w:ascii="Gotham Bold" w:hAnsi="Gotham Bold"/>
                <w:b/>
                <w:bCs/>
                <w:color w:val="231F20"/>
                <w:sz w:val="17"/>
                <w:szCs w:val="17"/>
                <w:highlight w:val="yellow"/>
              </w:rPr>
              <w:lastRenderedPageBreak/>
              <w:t>Chlorine dioxide</w:t>
            </w:r>
          </w:p>
        </w:tc>
        <w:tc>
          <w:tcPr>
            <w:tcW w:w="733" w:type="dxa"/>
            <w:gridSpan w:val="3"/>
            <w:tcBorders>
              <w:top w:val="single" w:sz="4" w:space="0" w:color="1FC0DB"/>
              <w:bottom w:val="single" w:sz="4" w:space="0" w:color="1FC0DB"/>
            </w:tcBorders>
          </w:tcPr>
          <w:p w14:paraId="3BFB04BE" w14:textId="77777777" w:rsidR="00F013A2" w:rsidRPr="008C2FB1" w:rsidRDefault="00F013A2" w:rsidP="00496A0C">
            <w:pPr>
              <w:pStyle w:val="TableParagraph"/>
              <w:spacing w:before="36"/>
              <w:ind w:left="6"/>
              <w:jc w:val="center"/>
              <w:rPr>
                <w:spacing w:val="-10"/>
                <w:w w:val="95"/>
                <w:sz w:val="17"/>
                <w:highlight w:val="yellow"/>
              </w:rPr>
            </w:pPr>
            <w:r w:rsidRPr="008C2FB1">
              <w:rPr>
                <w:color w:val="231F20"/>
                <w:w w:val="109"/>
                <w:sz w:val="17"/>
                <w:highlight w:val="yellow"/>
              </w:rPr>
              <w:t>0</w:t>
            </w:r>
          </w:p>
        </w:tc>
        <w:tc>
          <w:tcPr>
            <w:tcW w:w="573" w:type="dxa"/>
            <w:tcBorders>
              <w:top w:val="single" w:sz="4" w:space="0" w:color="1FC0DB"/>
              <w:bottom w:val="single" w:sz="4" w:space="0" w:color="1FC0DB"/>
            </w:tcBorders>
          </w:tcPr>
          <w:p w14:paraId="27F1C092" w14:textId="77777777" w:rsidR="00F013A2" w:rsidRPr="008C2FB1" w:rsidRDefault="00F013A2" w:rsidP="00496A0C">
            <w:pPr>
              <w:pStyle w:val="TableParagraph"/>
              <w:spacing w:before="36"/>
              <w:ind w:left="0" w:right="47"/>
              <w:jc w:val="center"/>
              <w:rPr>
                <w:spacing w:val="-10"/>
                <w:sz w:val="17"/>
                <w:highlight w:val="yellow"/>
              </w:rPr>
            </w:pPr>
            <w:r w:rsidRPr="008C2FB1">
              <w:rPr>
                <w:color w:val="231F20"/>
                <w:w w:val="109"/>
                <w:sz w:val="17"/>
                <w:highlight w:val="yellow"/>
              </w:rPr>
              <w:t>4</w:t>
            </w:r>
          </w:p>
        </w:tc>
        <w:tc>
          <w:tcPr>
            <w:tcW w:w="626" w:type="dxa"/>
            <w:gridSpan w:val="2"/>
            <w:tcBorders>
              <w:top w:val="single" w:sz="4" w:space="0" w:color="1FC0DB"/>
              <w:bottom w:val="single" w:sz="4" w:space="0" w:color="1FC0DB"/>
            </w:tcBorders>
          </w:tcPr>
          <w:p w14:paraId="007568D3" w14:textId="77777777" w:rsidR="00F013A2" w:rsidRPr="008C2FB1" w:rsidRDefault="00F013A2" w:rsidP="00496A0C">
            <w:pPr>
              <w:pStyle w:val="TableParagraph"/>
              <w:spacing w:before="36"/>
              <w:ind w:left="2"/>
              <w:jc w:val="center"/>
              <w:rPr>
                <w:spacing w:val="-10"/>
                <w:sz w:val="17"/>
                <w:highlight w:val="yellow"/>
              </w:rPr>
            </w:pPr>
            <w:r w:rsidRPr="008C2FB1">
              <w:rPr>
                <w:color w:val="231F20"/>
                <w:w w:val="109"/>
                <w:sz w:val="17"/>
                <w:highlight w:val="yellow"/>
              </w:rPr>
              <w:t>4</w:t>
            </w:r>
          </w:p>
        </w:tc>
        <w:tc>
          <w:tcPr>
            <w:tcW w:w="6010" w:type="dxa"/>
            <w:gridSpan w:val="2"/>
            <w:tcBorders>
              <w:top w:val="single" w:sz="4" w:space="0" w:color="1FC0DB"/>
              <w:bottom w:val="single" w:sz="4" w:space="0" w:color="1FC0DB"/>
            </w:tcBorders>
          </w:tcPr>
          <w:p w14:paraId="33431A94" w14:textId="77777777" w:rsidR="00F013A2" w:rsidRPr="008C2FB1" w:rsidRDefault="00F013A2" w:rsidP="00496A0C">
            <w:pPr>
              <w:pStyle w:val="TableParagraph"/>
              <w:spacing w:before="35"/>
              <w:ind w:left="80"/>
              <w:rPr>
                <w:sz w:val="10"/>
                <w:highlight w:val="yellow"/>
              </w:rPr>
            </w:pPr>
            <w:r w:rsidRPr="008C2FB1">
              <w:rPr>
                <w:color w:val="231F20"/>
                <w:spacing w:val="-2"/>
                <w:w w:val="110"/>
                <w:sz w:val="17"/>
                <w:highlight w:val="yellow"/>
              </w:rPr>
              <w:t>Published</w:t>
            </w:r>
            <w:r w:rsidRPr="008C2FB1">
              <w:rPr>
                <w:color w:val="231F20"/>
                <w:spacing w:val="3"/>
                <w:w w:val="110"/>
                <w:sz w:val="17"/>
                <w:highlight w:val="yellow"/>
              </w:rPr>
              <w:t xml:space="preserve"> </w:t>
            </w:r>
            <w:r w:rsidRPr="008C2FB1">
              <w:rPr>
                <w:color w:val="231F20"/>
                <w:spacing w:val="-2"/>
                <w:w w:val="110"/>
                <w:sz w:val="17"/>
                <w:highlight w:val="yellow"/>
              </w:rPr>
              <w:t>inactivation</w:t>
            </w:r>
            <w:r w:rsidRPr="008C2FB1">
              <w:rPr>
                <w:color w:val="231F20"/>
                <w:spacing w:val="4"/>
                <w:w w:val="110"/>
                <w:sz w:val="17"/>
                <w:highlight w:val="yellow"/>
              </w:rPr>
              <w:t xml:space="preserve"> </w:t>
            </w:r>
            <w:r w:rsidRPr="008C2FB1">
              <w:rPr>
                <w:color w:val="231F20"/>
                <w:spacing w:val="-2"/>
                <w:w w:val="110"/>
                <w:sz w:val="17"/>
                <w:highlight w:val="yellow"/>
              </w:rPr>
              <w:t>data</w:t>
            </w:r>
            <w:r w:rsidRPr="008C2FB1">
              <w:rPr>
                <w:color w:val="231F20"/>
                <w:spacing w:val="3"/>
                <w:w w:val="110"/>
                <w:sz w:val="17"/>
                <w:highlight w:val="yellow"/>
              </w:rPr>
              <w:t xml:space="preserve"> </w:t>
            </w:r>
            <w:r w:rsidRPr="008C2FB1">
              <w:rPr>
                <w:color w:val="231F20"/>
                <w:spacing w:val="-2"/>
                <w:w w:val="110"/>
                <w:sz w:val="17"/>
                <w:highlight w:val="yellow"/>
              </w:rPr>
              <w:t>and</w:t>
            </w:r>
            <w:r w:rsidRPr="008C2FB1">
              <w:rPr>
                <w:color w:val="231F20"/>
                <w:spacing w:val="4"/>
                <w:w w:val="110"/>
                <w:sz w:val="17"/>
                <w:highlight w:val="yellow"/>
              </w:rPr>
              <w:t xml:space="preserve"> </w:t>
            </w:r>
            <w:r w:rsidRPr="008C2FB1">
              <w:rPr>
                <w:color w:val="231F20"/>
                <w:spacing w:val="-2"/>
                <w:w w:val="110"/>
                <w:sz w:val="17"/>
                <w:highlight w:val="yellow"/>
              </w:rPr>
              <w:t>validation</w:t>
            </w:r>
            <w:r w:rsidRPr="008C2FB1">
              <w:rPr>
                <w:color w:val="231F20"/>
                <w:spacing w:val="4"/>
                <w:w w:val="110"/>
                <w:sz w:val="17"/>
                <w:highlight w:val="yellow"/>
              </w:rPr>
              <w:t xml:space="preserve"> </w:t>
            </w:r>
            <w:r w:rsidRPr="008C2FB1">
              <w:rPr>
                <w:color w:val="231F20"/>
                <w:spacing w:val="-2"/>
                <w:w w:val="110"/>
                <w:sz w:val="17"/>
                <w:highlight w:val="yellow"/>
              </w:rPr>
              <w:t>protocol.</w:t>
            </w:r>
            <w:r w:rsidRPr="008C2FB1">
              <w:rPr>
                <w:color w:val="231F20"/>
                <w:spacing w:val="-2"/>
                <w:w w:val="110"/>
                <w:position w:val="6"/>
                <w:sz w:val="10"/>
                <w:highlight w:val="yellow"/>
              </w:rPr>
              <w:t>6</w:t>
            </w:r>
          </w:p>
          <w:p w14:paraId="305F74E3" w14:textId="77777777" w:rsidR="00F013A2" w:rsidRPr="008C2FB1" w:rsidRDefault="00F013A2" w:rsidP="00496A0C">
            <w:pPr>
              <w:pStyle w:val="TableParagraph"/>
              <w:spacing w:before="113"/>
              <w:ind w:left="80"/>
              <w:rPr>
                <w:i/>
                <w:sz w:val="17"/>
                <w:highlight w:val="yellow"/>
              </w:rPr>
            </w:pPr>
            <w:r w:rsidRPr="008C2FB1">
              <w:rPr>
                <w:i/>
                <w:color w:val="231F20"/>
                <w:spacing w:val="-4"/>
                <w:sz w:val="17"/>
                <w:highlight w:val="yellow"/>
              </w:rPr>
              <w:t>Virus</w:t>
            </w:r>
          </w:p>
          <w:p w14:paraId="5913F4A1" w14:textId="77777777" w:rsidR="00F013A2" w:rsidRDefault="00F013A2" w:rsidP="00496A0C">
            <w:pPr>
              <w:pStyle w:val="TableParagraph"/>
              <w:spacing w:before="109" w:line="321" w:lineRule="auto"/>
              <w:ind w:left="80" w:right="291"/>
              <w:rPr>
                <w:color w:val="231F20"/>
                <w:spacing w:val="40"/>
                <w:w w:val="110"/>
                <w:position w:val="6"/>
                <w:sz w:val="10"/>
                <w:highlight w:val="yellow"/>
              </w:rPr>
            </w:pPr>
            <w:r w:rsidRPr="008C2FB1">
              <w:rPr>
                <w:color w:val="231F20"/>
                <w:w w:val="110"/>
                <w:sz w:val="17"/>
                <w:highlight w:val="yellow"/>
              </w:rPr>
              <w:t>C.t</w:t>
            </w:r>
            <w:r w:rsidRPr="008C2FB1">
              <w:rPr>
                <w:color w:val="231F20"/>
                <w:spacing w:val="-2"/>
                <w:w w:val="110"/>
                <w:sz w:val="17"/>
                <w:highlight w:val="yellow"/>
              </w:rPr>
              <w:t xml:space="preserve"> </w:t>
            </w:r>
            <w:r w:rsidRPr="008C2FB1">
              <w:rPr>
                <w:color w:val="231F20"/>
                <w:w w:val="110"/>
                <w:position w:val="-5"/>
                <w:sz w:val="10"/>
                <w:highlight w:val="yellow"/>
              </w:rPr>
              <w:t>99</w:t>
            </w:r>
            <w:r w:rsidRPr="008C2FB1">
              <w:rPr>
                <w:color w:val="231F20"/>
                <w:spacing w:val="40"/>
                <w:w w:val="110"/>
                <w:position w:val="-5"/>
                <w:sz w:val="10"/>
                <w:highlight w:val="yellow"/>
              </w:rPr>
              <w:t xml:space="preserve"> </w:t>
            </w:r>
            <w:r w:rsidRPr="008C2FB1">
              <w:rPr>
                <w:color w:val="231F20"/>
                <w:w w:val="110"/>
                <w:sz w:val="17"/>
                <w:highlight w:val="yellow"/>
              </w:rPr>
              <w:t>5.6 mg.min/L at pH 6-9, 5°C, turbidity &lt;1 NTU</w:t>
            </w:r>
            <w:r w:rsidRPr="008C2FB1">
              <w:rPr>
                <w:color w:val="231F20"/>
                <w:spacing w:val="-4"/>
                <w:w w:val="110"/>
                <w:sz w:val="17"/>
                <w:highlight w:val="yellow"/>
              </w:rPr>
              <w:t xml:space="preserve"> </w:t>
            </w:r>
            <w:r w:rsidRPr="008C2FB1">
              <w:rPr>
                <w:color w:val="231F20"/>
                <w:w w:val="110"/>
                <w:position w:val="6"/>
                <w:sz w:val="10"/>
                <w:highlight w:val="yellow"/>
              </w:rPr>
              <w:t>4</w:t>
            </w:r>
            <w:r w:rsidRPr="008C2FB1">
              <w:rPr>
                <w:color w:val="231F20"/>
                <w:spacing w:val="40"/>
                <w:w w:val="110"/>
                <w:position w:val="6"/>
                <w:sz w:val="10"/>
                <w:highlight w:val="yellow"/>
              </w:rPr>
              <w:t xml:space="preserve"> </w:t>
            </w:r>
          </w:p>
          <w:p w14:paraId="6D9CA39B" w14:textId="77777777" w:rsidR="00F013A2" w:rsidRPr="008C2FB1" w:rsidRDefault="00F013A2" w:rsidP="00496A0C">
            <w:pPr>
              <w:pStyle w:val="TableParagraph"/>
              <w:spacing w:before="109" w:line="321" w:lineRule="auto"/>
              <w:ind w:left="80" w:right="1315"/>
              <w:rPr>
                <w:rFonts w:ascii="Gill Sans MT" w:hAnsi="Gill Sans MT"/>
                <w:i/>
                <w:sz w:val="17"/>
                <w:highlight w:val="yellow"/>
              </w:rPr>
            </w:pPr>
            <w:r w:rsidRPr="008C2FB1">
              <w:rPr>
                <w:rFonts w:ascii="Gill Sans MT" w:hAnsi="Gill Sans MT"/>
                <w:i/>
                <w:color w:val="231F20"/>
                <w:spacing w:val="-2"/>
                <w:w w:val="110"/>
                <w:sz w:val="17"/>
                <w:highlight w:val="yellow"/>
              </w:rPr>
              <w:t>Bacteria</w:t>
            </w:r>
          </w:p>
          <w:p w14:paraId="2D3D7509" w14:textId="77777777" w:rsidR="00F013A2" w:rsidRPr="008C2FB1" w:rsidRDefault="00F013A2" w:rsidP="00496A0C">
            <w:pPr>
              <w:pStyle w:val="TableParagraph"/>
              <w:spacing w:before="31"/>
              <w:ind w:left="80"/>
              <w:rPr>
                <w:sz w:val="10"/>
                <w:highlight w:val="yellow"/>
              </w:rPr>
            </w:pPr>
            <w:r w:rsidRPr="008C2FB1">
              <w:rPr>
                <w:color w:val="231F20"/>
                <w:w w:val="110"/>
                <w:sz w:val="17"/>
                <w:highlight w:val="yellow"/>
              </w:rPr>
              <w:t>C.t</w:t>
            </w:r>
            <w:r w:rsidRPr="008C2FB1">
              <w:rPr>
                <w:color w:val="231F20"/>
                <w:w w:val="110"/>
                <w:position w:val="-5"/>
                <w:sz w:val="10"/>
                <w:highlight w:val="yellow"/>
              </w:rPr>
              <w:t>99</w:t>
            </w:r>
            <w:r w:rsidRPr="008C2FB1">
              <w:rPr>
                <w:color w:val="231F20"/>
                <w:spacing w:val="24"/>
                <w:w w:val="110"/>
                <w:position w:val="-5"/>
                <w:sz w:val="10"/>
                <w:highlight w:val="yellow"/>
              </w:rPr>
              <w:t xml:space="preserve"> </w:t>
            </w:r>
            <w:r w:rsidRPr="008C2FB1">
              <w:rPr>
                <w:color w:val="231F20"/>
                <w:w w:val="110"/>
                <w:sz w:val="17"/>
                <w:highlight w:val="yellow"/>
              </w:rPr>
              <w:t>0.4-0.75</w:t>
            </w:r>
            <w:r w:rsidRPr="008C2FB1">
              <w:rPr>
                <w:color w:val="231F20"/>
                <w:spacing w:val="6"/>
                <w:w w:val="110"/>
                <w:sz w:val="17"/>
                <w:highlight w:val="yellow"/>
              </w:rPr>
              <w:t xml:space="preserve"> </w:t>
            </w:r>
            <w:r w:rsidRPr="008C2FB1">
              <w:rPr>
                <w:color w:val="231F20"/>
                <w:w w:val="110"/>
                <w:sz w:val="17"/>
                <w:highlight w:val="yellow"/>
              </w:rPr>
              <w:t>mg.min/L</w:t>
            </w:r>
            <w:r w:rsidRPr="008C2FB1">
              <w:rPr>
                <w:color w:val="231F20"/>
                <w:spacing w:val="6"/>
                <w:w w:val="110"/>
                <w:sz w:val="17"/>
                <w:highlight w:val="yellow"/>
              </w:rPr>
              <w:t xml:space="preserve"> </w:t>
            </w:r>
            <w:r w:rsidRPr="008C2FB1">
              <w:rPr>
                <w:color w:val="231F20"/>
                <w:w w:val="110"/>
                <w:sz w:val="17"/>
                <w:highlight w:val="yellow"/>
              </w:rPr>
              <w:t>at</w:t>
            </w:r>
            <w:r w:rsidRPr="008C2FB1">
              <w:rPr>
                <w:color w:val="231F20"/>
                <w:spacing w:val="6"/>
                <w:w w:val="110"/>
                <w:sz w:val="17"/>
                <w:highlight w:val="yellow"/>
              </w:rPr>
              <w:t xml:space="preserve"> </w:t>
            </w:r>
            <w:r w:rsidRPr="008C2FB1">
              <w:rPr>
                <w:color w:val="231F20"/>
                <w:w w:val="110"/>
                <w:sz w:val="17"/>
                <w:highlight w:val="yellow"/>
              </w:rPr>
              <w:t>pH</w:t>
            </w:r>
            <w:r w:rsidRPr="008C2FB1">
              <w:rPr>
                <w:color w:val="231F20"/>
                <w:spacing w:val="6"/>
                <w:w w:val="110"/>
                <w:sz w:val="17"/>
                <w:highlight w:val="yellow"/>
              </w:rPr>
              <w:t xml:space="preserve"> </w:t>
            </w:r>
            <w:r w:rsidRPr="008C2FB1">
              <w:rPr>
                <w:color w:val="231F20"/>
                <w:w w:val="110"/>
                <w:sz w:val="17"/>
                <w:highlight w:val="yellow"/>
              </w:rPr>
              <w:t>6-9,</w:t>
            </w:r>
            <w:r w:rsidRPr="008C2FB1">
              <w:rPr>
                <w:color w:val="231F20"/>
                <w:spacing w:val="-12"/>
                <w:w w:val="110"/>
                <w:sz w:val="17"/>
                <w:highlight w:val="yellow"/>
              </w:rPr>
              <w:t xml:space="preserve"> </w:t>
            </w:r>
            <w:r w:rsidRPr="008C2FB1">
              <w:rPr>
                <w:color w:val="231F20"/>
                <w:w w:val="110"/>
                <w:sz w:val="17"/>
                <w:highlight w:val="yellow"/>
              </w:rPr>
              <w:t>5</w:t>
            </w:r>
            <w:r w:rsidRPr="008C2FB1">
              <w:rPr>
                <w:color w:val="231F20"/>
                <w:w w:val="110"/>
                <w:position w:val="6"/>
                <w:sz w:val="10"/>
                <w:highlight w:val="yellow"/>
              </w:rPr>
              <w:t>°</w:t>
            </w:r>
            <w:r w:rsidRPr="008C2FB1">
              <w:rPr>
                <w:color w:val="231F20"/>
                <w:w w:val="110"/>
                <w:sz w:val="17"/>
                <w:highlight w:val="yellow"/>
              </w:rPr>
              <w:t>C,</w:t>
            </w:r>
            <w:r w:rsidRPr="008C2FB1">
              <w:rPr>
                <w:color w:val="231F20"/>
                <w:spacing w:val="-13"/>
                <w:w w:val="110"/>
                <w:sz w:val="17"/>
                <w:highlight w:val="yellow"/>
              </w:rPr>
              <w:t xml:space="preserve"> </w:t>
            </w:r>
            <w:r w:rsidRPr="008C2FB1">
              <w:rPr>
                <w:color w:val="231F20"/>
                <w:w w:val="110"/>
                <w:sz w:val="17"/>
                <w:highlight w:val="yellow"/>
              </w:rPr>
              <w:t>and</w:t>
            </w:r>
            <w:r w:rsidRPr="008C2FB1">
              <w:rPr>
                <w:color w:val="231F20"/>
                <w:spacing w:val="6"/>
                <w:w w:val="110"/>
                <w:sz w:val="17"/>
                <w:highlight w:val="yellow"/>
              </w:rPr>
              <w:t xml:space="preserve"> </w:t>
            </w:r>
            <w:r w:rsidRPr="008C2FB1">
              <w:rPr>
                <w:color w:val="231F20"/>
                <w:w w:val="110"/>
                <w:sz w:val="17"/>
                <w:highlight w:val="yellow"/>
              </w:rPr>
              <w:t>turbidity</w:t>
            </w:r>
            <w:r w:rsidRPr="008C2FB1">
              <w:rPr>
                <w:color w:val="231F20"/>
                <w:spacing w:val="6"/>
                <w:w w:val="110"/>
                <w:sz w:val="17"/>
                <w:highlight w:val="yellow"/>
              </w:rPr>
              <w:t xml:space="preserve"> </w:t>
            </w:r>
            <w:r w:rsidRPr="008C2FB1">
              <w:rPr>
                <w:rFonts w:ascii="Symbol" w:hAnsi="Symbol"/>
                <w:color w:val="231F20"/>
                <w:spacing w:val="-2"/>
                <w:w w:val="110"/>
                <w:sz w:val="17"/>
                <w:highlight w:val="yellow"/>
              </w:rPr>
              <w:t></w:t>
            </w:r>
            <w:r w:rsidRPr="008C2FB1">
              <w:rPr>
                <w:color w:val="231F20"/>
                <w:spacing w:val="-2"/>
                <w:w w:val="110"/>
                <w:sz w:val="17"/>
                <w:highlight w:val="yellow"/>
              </w:rPr>
              <w:t>1NTU.</w:t>
            </w:r>
            <w:r w:rsidRPr="008C2FB1">
              <w:rPr>
                <w:color w:val="231F20"/>
                <w:spacing w:val="-2"/>
                <w:w w:val="110"/>
                <w:position w:val="6"/>
                <w:sz w:val="10"/>
                <w:highlight w:val="yellow"/>
              </w:rPr>
              <w:t>4</w:t>
            </w:r>
          </w:p>
          <w:p w14:paraId="20AC36A0" w14:textId="3F289675" w:rsidR="00F013A2" w:rsidRPr="008C2FB1" w:rsidRDefault="00F013A2" w:rsidP="00496A0C">
            <w:pPr>
              <w:pStyle w:val="TableParagraph"/>
              <w:spacing w:before="36"/>
              <w:ind w:left="84"/>
              <w:rPr>
                <w:sz w:val="17"/>
                <w:highlight w:val="yellow"/>
              </w:rPr>
            </w:pPr>
          </w:p>
        </w:tc>
      </w:tr>
      <w:tr w:rsidR="00F013A2" w14:paraId="5CF86883" w14:textId="77777777" w:rsidTr="00496A0C">
        <w:trPr>
          <w:trHeight w:val="1385"/>
        </w:trPr>
        <w:tc>
          <w:tcPr>
            <w:tcW w:w="1963" w:type="dxa"/>
            <w:tcBorders>
              <w:top w:val="single" w:sz="4" w:space="0" w:color="1FC0DB"/>
              <w:bottom w:val="single" w:sz="4" w:space="0" w:color="1FC0DB"/>
            </w:tcBorders>
          </w:tcPr>
          <w:p w14:paraId="008C29DA" w14:textId="77777777" w:rsidR="00F013A2" w:rsidRDefault="00F013A2" w:rsidP="00496A0C">
            <w:pPr>
              <w:pStyle w:val="TableParagraph"/>
              <w:spacing w:before="36" w:line="259" w:lineRule="auto"/>
              <w:ind w:left="85" w:right="398"/>
              <w:rPr>
                <w:rFonts w:ascii="Gotham Bold"/>
                <w:b/>
                <w:sz w:val="17"/>
              </w:rPr>
            </w:pPr>
            <w:r>
              <w:rPr>
                <w:rFonts w:ascii="Gotham Bold"/>
                <w:b/>
                <w:sz w:val="17"/>
              </w:rPr>
              <w:t>Ultraviolet light disinfection</w:t>
            </w:r>
            <w:r>
              <w:rPr>
                <w:rFonts w:ascii="Gotham Bold"/>
                <w:b/>
                <w:spacing w:val="-13"/>
                <w:sz w:val="17"/>
              </w:rPr>
              <w:t xml:space="preserve"> </w:t>
            </w:r>
            <w:r>
              <w:rPr>
                <w:rFonts w:ascii="Gotham Bold"/>
                <w:b/>
                <w:sz w:val="17"/>
              </w:rPr>
              <w:t>(UV)</w:t>
            </w:r>
          </w:p>
        </w:tc>
        <w:tc>
          <w:tcPr>
            <w:tcW w:w="733" w:type="dxa"/>
            <w:gridSpan w:val="3"/>
            <w:tcBorders>
              <w:top w:val="single" w:sz="4" w:space="0" w:color="1FC0DB"/>
              <w:bottom w:val="single" w:sz="4" w:space="0" w:color="1FC0DB"/>
            </w:tcBorders>
          </w:tcPr>
          <w:p w14:paraId="1C2E3A28" w14:textId="77777777" w:rsidR="00F013A2" w:rsidRDefault="00F013A2" w:rsidP="00496A0C">
            <w:pPr>
              <w:pStyle w:val="TableParagraph"/>
              <w:spacing w:before="36"/>
              <w:ind w:left="6"/>
              <w:jc w:val="center"/>
              <w:rPr>
                <w:sz w:val="17"/>
              </w:rPr>
            </w:pPr>
            <w:r>
              <w:rPr>
                <w:spacing w:val="-10"/>
                <w:sz w:val="17"/>
              </w:rPr>
              <w:t>4</w:t>
            </w:r>
          </w:p>
        </w:tc>
        <w:tc>
          <w:tcPr>
            <w:tcW w:w="573" w:type="dxa"/>
            <w:tcBorders>
              <w:top w:val="single" w:sz="4" w:space="0" w:color="1FC0DB"/>
              <w:bottom w:val="single" w:sz="4" w:space="0" w:color="1FC0DB"/>
            </w:tcBorders>
          </w:tcPr>
          <w:p w14:paraId="3479DF95" w14:textId="77777777" w:rsidR="00F013A2" w:rsidRDefault="00F013A2" w:rsidP="00496A0C">
            <w:pPr>
              <w:pStyle w:val="TableParagraph"/>
              <w:spacing w:before="36"/>
              <w:ind w:left="0" w:right="47"/>
              <w:jc w:val="center"/>
              <w:rPr>
                <w:sz w:val="17"/>
              </w:rPr>
            </w:pPr>
            <w:r>
              <w:rPr>
                <w:spacing w:val="-10"/>
                <w:sz w:val="17"/>
              </w:rPr>
              <w:t>4</w:t>
            </w:r>
          </w:p>
        </w:tc>
        <w:tc>
          <w:tcPr>
            <w:tcW w:w="626" w:type="dxa"/>
            <w:gridSpan w:val="2"/>
            <w:tcBorders>
              <w:top w:val="single" w:sz="4" w:space="0" w:color="1FC0DB"/>
              <w:bottom w:val="single" w:sz="4" w:space="0" w:color="1FC0DB"/>
            </w:tcBorders>
          </w:tcPr>
          <w:p w14:paraId="42832E4F" w14:textId="77777777" w:rsidR="00F013A2" w:rsidRDefault="00F013A2" w:rsidP="00496A0C">
            <w:pPr>
              <w:pStyle w:val="TableParagraph"/>
              <w:spacing w:before="36"/>
              <w:ind w:left="2"/>
              <w:jc w:val="center"/>
              <w:rPr>
                <w:sz w:val="17"/>
              </w:rPr>
            </w:pPr>
            <w:r>
              <w:rPr>
                <w:spacing w:val="-10"/>
                <w:sz w:val="17"/>
              </w:rPr>
              <w:t>4</w:t>
            </w:r>
          </w:p>
        </w:tc>
        <w:tc>
          <w:tcPr>
            <w:tcW w:w="6010" w:type="dxa"/>
            <w:gridSpan w:val="2"/>
            <w:tcBorders>
              <w:top w:val="single" w:sz="4" w:space="0" w:color="1FC0DB"/>
              <w:bottom w:val="single" w:sz="4" w:space="0" w:color="1FC0DB"/>
            </w:tcBorders>
          </w:tcPr>
          <w:p w14:paraId="3D94605B" w14:textId="77777777" w:rsidR="00F013A2" w:rsidRDefault="00F013A2" w:rsidP="00496A0C">
            <w:pPr>
              <w:pStyle w:val="TableParagraph"/>
              <w:spacing w:before="36"/>
              <w:ind w:left="84"/>
              <w:rPr>
                <w:position w:val="6"/>
                <w:sz w:val="10"/>
              </w:rPr>
            </w:pPr>
            <w:r>
              <w:rPr>
                <w:sz w:val="17"/>
              </w:rPr>
              <w:t>Published</w:t>
            </w:r>
            <w:r>
              <w:rPr>
                <w:spacing w:val="-3"/>
                <w:sz w:val="17"/>
              </w:rPr>
              <w:t xml:space="preserve"> </w:t>
            </w:r>
            <w:r>
              <w:rPr>
                <w:sz w:val="17"/>
              </w:rPr>
              <w:t>inactivation</w:t>
            </w:r>
            <w:r>
              <w:rPr>
                <w:spacing w:val="-3"/>
                <w:sz w:val="17"/>
              </w:rPr>
              <w:t xml:space="preserve"> </w:t>
            </w:r>
            <w:r>
              <w:rPr>
                <w:sz w:val="17"/>
              </w:rPr>
              <w:t>data</w:t>
            </w:r>
            <w:r>
              <w:rPr>
                <w:spacing w:val="-2"/>
                <w:sz w:val="17"/>
              </w:rPr>
              <w:t xml:space="preserve"> </w:t>
            </w:r>
            <w:r>
              <w:rPr>
                <w:sz w:val="17"/>
              </w:rPr>
              <w:t>and</w:t>
            </w:r>
            <w:r>
              <w:rPr>
                <w:spacing w:val="-3"/>
                <w:sz w:val="17"/>
              </w:rPr>
              <w:t xml:space="preserve"> </w:t>
            </w:r>
            <w:r>
              <w:rPr>
                <w:sz w:val="17"/>
              </w:rPr>
              <w:t>validation</w:t>
            </w:r>
            <w:r>
              <w:rPr>
                <w:spacing w:val="-2"/>
                <w:sz w:val="17"/>
              </w:rPr>
              <w:t xml:space="preserve"> protocol.</w:t>
            </w:r>
            <w:r>
              <w:rPr>
                <w:spacing w:val="-2"/>
                <w:position w:val="6"/>
                <w:sz w:val="10"/>
              </w:rPr>
              <w:t>7</w:t>
            </w:r>
          </w:p>
          <w:p w14:paraId="00416884" w14:textId="77777777" w:rsidR="00F013A2" w:rsidRDefault="00F013A2" w:rsidP="00496A0C">
            <w:pPr>
              <w:pStyle w:val="TableParagraph"/>
              <w:spacing w:before="129" w:line="259" w:lineRule="auto"/>
              <w:ind w:left="84"/>
              <w:rPr>
                <w:sz w:val="17"/>
              </w:rPr>
            </w:pPr>
            <w:r>
              <w:rPr>
                <w:sz w:val="17"/>
              </w:rPr>
              <w:t>UV</w:t>
            </w:r>
            <w:r>
              <w:rPr>
                <w:spacing w:val="-4"/>
                <w:sz w:val="17"/>
              </w:rPr>
              <w:t xml:space="preserve"> </w:t>
            </w:r>
            <w:r>
              <w:rPr>
                <w:sz w:val="17"/>
              </w:rPr>
              <w:t>dose</w:t>
            </w:r>
            <w:r>
              <w:rPr>
                <w:spacing w:val="-4"/>
                <w:sz w:val="17"/>
              </w:rPr>
              <w:t xml:space="preserve"> </w:t>
            </w:r>
            <w:r>
              <w:rPr>
                <w:sz w:val="17"/>
              </w:rPr>
              <w:t>of</w:t>
            </w:r>
            <w:r>
              <w:rPr>
                <w:spacing w:val="-4"/>
                <w:sz w:val="17"/>
              </w:rPr>
              <w:t xml:space="preserve"> </w:t>
            </w:r>
            <w:r>
              <w:rPr>
                <w:sz w:val="17"/>
              </w:rPr>
              <w:t>186</w:t>
            </w:r>
            <w:r>
              <w:rPr>
                <w:spacing w:val="-4"/>
                <w:sz w:val="17"/>
              </w:rPr>
              <w:t xml:space="preserve"> </w:t>
            </w:r>
            <w:r>
              <w:rPr>
                <w:sz w:val="17"/>
              </w:rPr>
              <w:t>mJ/cm</w:t>
            </w:r>
            <w:r>
              <w:rPr>
                <w:position w:val="6"/>
                <w:sz w:val="10"/>
              </w:rPr>
              <w:t>2</w:t>
            </w:r>
            <w:r>
              <w:rPr>
                <w:spacing w:val="17"/>
                <w:position w:val="6"/>
                <w:sz w:val="10"/>
              </w:rPr>
              <w:t xml:space="preserve"> </w:t>
            </w:r>
            <w:r>
              <w:rPr>
                <w:sz w:val="17"/>
              </w:rPr>
              <w:t>can</w:t>
            </w:r>
            <w:r>
              <w:rPr>
                <w:spacing w:val="-4"/>
                <w:sz w:val="17"/>
              </w:rPr>
              <w:t xml:space="preserve"> </w:t>
            </w:r>
            <w:r>
              <w:rPr>
                <w:sz w:val="17"/>
              </w:rPr>
              <w:t>provide</w:t>
            </w:r>
            <w:r>
              <w:rPr>
                <w:spacing w:val="-4"/>
                <w:sz w:val="17"/>
              </w:rPr>
              <w:t xml:space="preserve"> </w:t>
            </w:r>
            <w:r>
              <w:rPr>
                <w:sz w:val="17"/>
              </w:rPr>
              <w:t>4</w:t>
            </w:r>
            <w:r>
              <w:rPr>
                <w:spacing w:val="-4"/>
                <w:sz w:val="17"/>
              </w:rPr>
              <w:t xml:space="preserve"> </w:t>
            </w:r>
            <w:r>
              <w:rPr>
                <w:sz w:val="17"/>
              </w:rPr>
              <w:t>log</w:t>
            </w:r>
            <w:r>
              <w:rPr>
                <w:spacing w:val="-4"/>
                <w:sz w:val="17"/>
              </w:rPr>
              <w:t xml:space="preserve"> </w:t>
            </w:r>
            <w:r>
              <w:rPr>
                <w:sz w:val="17"/>
              </w:rPr>
              <w:t>inactivation</w:t>
            </w:r>
            <w:r>
              <w:rPr>
                <w:spacing w:val="-4"/>
                <w:sz w:val="17"/>
              </w:rPr>
              <w:t xml:space="preserve"> </w:t>
            </w:r>
            <w:r>
              <w:rPr>
                <w:sz w:val="17"/>
              </w:rPr>
              <w:t>of viruses and 22 mJ/cm</w:t>
            </w:r>
            <w:r>
              <w:rPr>
                <w:position w:val="6"/>
                <w:sz w:val="10"/>
              </w:rPr>
              <w:t>2</w:t>
            </w:r>
            <w:r>
              <w:rPr>
                <w:spacing w:val="23"/>
                <w:position w:val="6"/>
                <w:sz w:val="10"/>
              </w:rPr>
              <w:t xml:space="preserve"> </w:t>
            </w:r>
            <w:r>
              <w:rPr>
                <w:sz w:val="17"/>
              </w:rPr>
              <w:t>can provide 4 log inactivation of protozoa and bacteria.</w:t>
            </w:r>
          </w:p>
          <w:p w14:paraId="6853412E" w14:textId="77777777" w:rsidR="00F013A2" w:rsidRDefault="00F013A2" w:rsidP="00496A0C">
            <w:pPr>
              <w:pStyle w:val="TableParagraph"/>
              <w:spacing w:before="112"/>
              <w:ind w:left="84"/>
              <w:rPr>
                <w:sz w:val="17"/>
              </w:rPr>
            </w:pPr>
            <w:r>
              <w:rPr>
                <w:sz w:val="17"/>
              </w:rPr>
              <w:t>(See</w:t>
            </w:r>
            <w:r>
              <w:rPr>
                <w:spacing w:val="-3"/>
                <w:sz w:val="17"/>
              </w:rPr>
              <w:t xml:space="preserve"> </w:t>
            </w:r>
            <w:r>
              <w:rPr>
                <w:sz w:val="17"/>
              </w:rPr>
              <w:t>also</w:t>
            </w:r>
            <w:r>
              <w:rPr>
                <w:spacing w:val="-1"/>
                <w:sz w:val="17"/>
              </w:rPr>
              <w:t xml:space="preserve"> </w:t>
            </w:r>
            <w:r>
              <w:rPr>
                <w:sz w:val="17"/>
              </w:rPr>
              <w:t>Information</w:t>
            </w:r>
            <w:r>
              <w:rPr>
                <w:spacing w:val="-1"/>
                <w:sz w:val="17"/>
              </w:rPr>
              <w:t xml:space="preserve"> </w:t>
            </w:r>
            <w:r>
              <w:rPr>
                <w:sz w:val="17"/>
              </w:rPr>
              <w:t xml:space="preserve">Sheet </w:t>
            </w:r>
            <w:r>
              <w:rPr>
                <w:spacing w:val="-4"/>
                <w:sz w:val="17"/>
              </w:rPr>
              <w:t>1.7)</w:t>
            </w:r>
          </w:p>
        </w:tc>
      </w:tr>
      <w:tr w:rsidR="00F013A2" w14:paraId="65DAF15B" w14:textId="77777777" w:rsidTr="00496A0C">
        <w:trPr>
          <w:gridAfter w:val="1"/>
          <w:wAfter w:w="698" w:type="dxa"/>
          <w:trHeight w:val="2612"/>
        </w:trPr>
        <w:tc>
          <w:tcPr>
            <w:tcW w:w="1977" w:type="dxa"/>
            <w:gridSpan w:val="2"/>
            <w:tcBorders>
              <w:bottom w:val="single" w:sz="4" w:space="0" w:color="1FC0DB"/>
            </w:tcBorders>
          </w:tcPr>
          <w:p w14:paraId="40CE59E8" w14:textId="77777777" w:rsidR="00F013A2" w:rsidRDefault="00F013A2" w:rsidP="00496A0C">
            <w:pPr>
              <w:pStyle w:val="TableParagraph"/>
              <w:spacing w:before="35"/>
              <w:ind w:left="85"/>
              <w:rPr>
                <w:rFonts w:ascii="Gotham Bold"/>
                <w:b/>
                <w:sz w:val="17"/>
              </w:rPr>
            </w:pPr>
            <w:r>
              <w:rPr>
                <w:rFonts w:ascii="Gotham Bold"/>
                <w:b/>
                <w:spacing w:val="-2"/>
                <w:sz w:val="17"/>
              </w:rPr>
              <w:t>Ozone</w:t>
            </w:r>
          </w:p>
        </w:tc>
        <w:tc>
          <w:tcPr>
            <w:tcW w:w="668" w:type="dxa"/>
            <w:tcBorders>
              <w:bottom w:val="single" w:sz="4" w:space="0" w:color="1FC0DB"/>
            </w:tcBorders>
          </w:tcPr>
          <w:p w14:paraId="475BFDD6" w14:textId="77777777" w:rsidR="00F013A2" w:rsidRDefault="00F013A2" w:rsidP="00496A0C">
            <w:pPr>
              <w:pStyle w:val="TableParagraph"/>
              <w:spacing w:before="35"/>
              <w:ind w:left="43"/>
              <w:jc w:val="center"/>
              <w:rPr>
                <w:sz w:val="17"/>
              </w:rPr>
            </w:pPr>
            <w:r>
              <w:rPr>
                <w:spacing w:val="-10"/>
                <w:sz w:val="17"/>
              </w:rPr>
              <w:t>4</w:t>
            </w:r>
          </w:p>
        </w:tc>
        <w:tc>
          <w:tcPr>
            <w:tcW w:w="624" w:type="dxa"/>
            <w:gridSpan w:val="2"/>
            <w:tcBorders>
              <w:bottom w:val="single" w:sz="4" w:space="0" w:color="1FC0DB"/>
            </w:tcBorders>
          </w:tcPr>
          <w:p w14:paraId="2F25CB71" w14:textId="77777777" w:rsidR="00F013A2" w:rsidRDefault="00F013A2" w:rsidP="00496A0C">
            <w:pPr>
              <w:pStyle w:val="TableParagraph"/>
              <w:spacing w:before="35"/>
              <w:ind w:left="0" w:right="1"/>
              <w:jc w:val="center"/>
              <w:rPr>
                <w:sz w:val="17"/>
              </w:rPr>
            </w:pPr>
            <w:r>
              <w:rPr>
                <w:spacing w:val="-10"/>
                <w:sz w:val="17"/>
              </w:rPr>
              <w:t>4</w:t>
            </w:r>
          </w:p>
        </w:tc>
        <w:tc>
          <w:tcPr>
            <w:tcW w:w="617" w:type="dxa"/>
            <w:tcBorders>
              <w:bottom w:val="single" w:sz="4" w:space="0" w:color="1FC0DB"/>
            </w:tcBorders>
          </w:tcPr>
          <w:p w14:paraId="57FA7994" w14:textId="77777777" w:rsidR="00F013A2" w:rsidRDefault="00F013A2" w:rsidP="00496A0C">
            <w:pPr>
              <w:pStyle w:val="TableParagraph"/>
              <w:spacing w:before="35"/>
              <w:ind w:left="5"/>
              <w:jc w:val="center"/>
              <w:rPr>
                <w:sz w:val="17"/>
              </w:rPr>
            </w:pPr>
            <w:r>
              <w:rPr>
                <w:spacing w:val="-10"/>
                <w:sz w:val="17"/>
              </w:rPr>
              <w:t>4</w:t>
            </w:r>
          </w:p>
        </w:tc>
        <w:tc>
          <w:tcPr>
            <w:tcW w:w="5321" w:type="dxa"/>
            <w:gridSpan w:val="2"/>
            <w:tcBorders>
              <w:bottom w:val="single" w:sz="4" w:space="0" w:color="1FC0DB"/>
            </w:tcBorders>
          </w:tcPr>
          <w:p w14:paraId="3F170034" w14:textId="77777777" w:rsidR="00F013A2" w:rsidRDefault="00F013A2" w:rsidP="00496A0C">
            <w:pPr>
              <w:pStyle w:val="TableParagraph"/>
              <w:spacing w:before="35"/>
              <w:ind w:left="90"/>
              <w:rPr>
                <w:position w:val="6"/>
                <w:sz w:val="10"/>
              </w:rPr>
            </w:pPr>
            <w:r>
              <w:rPr>
                <w:sz w:val="17"/>
              </w:rPr>
              <w:t>Published</w:t>
            </w:r>
            <w:r>
              <w:rPr>
                <w:spacing w:val="-3"/>
                <w:sz w:val="17"/>
              </w:rPr>
              <w:t xml:space="preserve"> </w:t>
            </w:r>
            <w:r>
              <w:rPr>
                <w:sz w:val="17"/>
              </w:rPr>
              <w:t>inactivation</w:t>
            </w:r>
            <w:r>
              <w:rPr>
                <w:spacing w:val="-3"/>
                <w:sz w:val="17"/>
              </w:rPr>
              <w:t xml:space="preserve"> </w:t>
            </w:r>
            <w:r>
              <w:rPr>
                <w:sz w:val="17"/>
              </w:rPr>
              <w:t>data</w:t>
            </w:r>
            <w:r>
              <w:rPr>
                <w:spacing w:val="-2"/>
                <w:sz w:val="17"/>
              </w:rPr>
              <w:t xml:space="preserve"> </w:t>
            </w:r>
            <w:r>
              <w:rPr>
                <w:sz w:val="17"/>
              </w:rPr>
              <w:t>and</w:t>
            </w:r>
            <w:r>
              <w:rPr>
                <w:spacing w:val="-3"/>
                <w:sz w:val="17"/>
              </w:rPr>
              <w:t xml:space="preserve"> </w:t>
            </w:r>
            <w:r>
              <w:rPr>
                <w:sz w:val="17"/>
              </w:rPr>
              <w:t>validation</w:t>
            </w:r>
            <w:r>
              <w:rPr>
                <w:spacing w:val="-2"/>
                <w:sz w:val="17"/>
              </w:rPr>
              <w:t xml:space="preserve"> protocol.</w:t>
            </w:r>
            <w:r>
              <w:rPr>
                <w:spacing w:val="-2"/>
                <w:position w:val="6"/>
                <w:sz w:val="10"/>
              </w:rPr>
              <w:t>8</w:t>
            </w:r>
          </w:p>
          <w:p w14:paraId="706F91C5" w14:textId="77777777" w:rsidR="00F013A2" w:rsidRDefault="00F013A2" w:rsidP="00496A0C">
            <w:pPr>
              <w:pStyle w:val="TableParagraph"/>
              <w:spacing w:before="130"/>
              <w:ind w:left="90"/>
              <w:rPr>
                <w:i/>
                <w:sz w:val="17"/>
              </w:rPr>
            </w:pPr>
            <w:r>
              <w:rPr>
                <w:i/>
                <w:spacing w:val="-2"/>
                <w:sz w:val="17"/>
              </w:rPr>
              <w:t>Virus</w:t>
            </w:r>
          </w:p>
          <w:p w14:paraId="03382C54" w14:textId="77777777" w:rsidR="00F013A2" w:rsidRDefault="00F013A2" w:rsidP="00496A0C">
            <w:pPr>
              <w:pStyle w:val="TableParagraph"/>
              <w:spacing w:before="121"/>
              <w:ind w:left="90"/>
              <w:rPr>
                <w:sz w:val="17"/>
              </w:rPr>
            </w:pPr>
            <w:r>
              <w:rPr>
                <w:sz w:val="17"/>
              </w:rPr>
              <w:t>C.t</w:t>
            </w:r>
            <w:r>
              <w:rPr>
                <w:position w:val="-5"/>
                <w:sz w:val="10"/>
              </w:rPr>
              <w:t>99.99</w:t>
            </w:r>
            <w:r>
              <w:rPr>
                <w:spacing w:val="29"/>
                <w:position w:val="-5"/>
                <w:sz w:val="10"/>
              </w:rPr>
              <w:t xml:space="preserve"> </w:t>
            </w:r>
            <w:r>
              <w:rPr>
                <w:rFonts w:ascii="Symbol" w:hAnsi="Symbol"/>
                <w:sz w:val="17"/>
              </w:rPr>
              <w:t></w:t>
            </w:r>
            <w:r>
              <w:rPr>
                <w:sz w:val="17"/>
              </w:rPr>
              <w:t>1.2</w:t>
            </w:r>
            <w:r>
              <w:rPr>
                <w:spacing w:val="9"/>
                <w:sz w:val="17"/>
              </w:rPr>
              <w:t xml:space="preserve"> </w:t>
            </w:r>
            <w:r>
              <w:rPr>
                <w:sz w:val="17"/>
              </w:rPr>
              <w:t>mg.min/L</w:t>
            </w:r>
            <w:r>
              <w:rPr>
                <w:spacing w:val="8"/>
                <w:sz w:val="17"/>
              </w:rPr>
              <w:t xml:space="preserve"> </w:t>
            </w:r>
            <w:r>
              <w:rPr>
                <w:sz w:val="17"/>
              </w:rPr>
              <w:t>at</w:t>
            </w:r>
            <w:r>
              <w:rPr>
                <w:spacing w:val="9"/>
                <w:sz w:val="17"/>
              </w:rPr>
              <w:t xml:space="preserve"> </w:t>
            </w:r>
            <w:r>
              <w:rPr>
                <w:sz w:val="17"/>
              </w:rPr>
              <w:t>pH</w:t>
            </w:r>
            <w:r>
              <w:rPr>
                <w:spacing w:val="8"/>
                <w:sz w:val="17"/>
              </w:rPr>
              <w:t xml:space="preserve"> </w:t>
            </w:r>
            <w:r>
              <w:rPr>
                <w:sz w:val="17"/>
              </w:rPr>
              <w:t>6-9,</w:t>
            </w:r>
            <w:r>
              <w:rPr>
                <w:spacing w:val="8"/>
                <w:sz w:val="17"/>
              </w:rPr>
              <w:t xml:space="preserve"> </w:t>
            </w:r>
            <w:r>
              <w:rPr>
                <w:rFonts w:ascii="Symbol" w:hAnsi="Symbol"/>
                <w:sz w:val="17"/>
              </w:rPr>
              <w:t></w:t>
            </w:r>
            <w:r>
              <w:rPr>
                <w:sz w:val="17"/>
              </w:rPr>
              <w:t>5</w:t>
            </w:r>
            <w:r>
              <w:rPr>
                <w:position w:val="6"/>
                <w:sz w:val="10"/>
              </w:rPr>
              <w:t>°</w:t>
            </w:r>
            <w:r>
              <w:rPr>
                <w:sz w:val="17"/>
              </w:rPr>
              <w:t>C,</w:t>
            </w:r>
            <w:r>
              <w:rPr>
                <w:spacing w:val="8"/>
                <w:sz w:val="17"/>
              </w:rPr>
              <w:t xml:space="preserve"> </w:t>
            </w:r>
            <w:r>
              <w:rPr>
                <w:sz w:val="17"/>
              </w:rPr>
              <w:t>turbidity</w:t>
            </w:r>
            <w:r>
              <w:rPr>
                <w:spacing w:val="8"/>
                <w:sz w:val="17"/>
              </w:rPr>
              <w:t xml:space="preserve"> </w:t>
            </w:r>
            <w:r>
              <w:rPr>
                <w:rFonts w:ascii="Symbol" w:hAnsi="Symbol"/>
                <w:spacing w:val="-4"/>
                <w:sz w:val="17"/>
              </w:rPr>
              <w:t></w:t>
            </w:r>
            <w:r>
              <w:rPr>
                <w:spacing w:val="-4"/>
                <w:sz w:val="17"/>
              </w:rPr>
              <w:t>1NTU</w:t>
            </w:r>
          </w:p>
          <w:p w14:paraId="1D094C70" w14:textId="77777777" w:rsidR="00F013A2" w:rsidRDefault="00F013A2" w:rsidP="00496A0C">
            <w:pPr>
              <w:pStyle w:val="TableParagraph"/>
              <w:spacing w:before="87"/>
              <w:ind w:left="90"/>
              <w:rPr>
                <w:position w:val="6"/>
                <w:sz w:val="10"/>
              </w:rPr>
            </w:pPr>
            <w:r>
              <w:rPr>
                <w:i/>
                <w:spacing w:val="-2"/>
                <w:sz w:val="17"/>
              </w:rPr>
              <w:t>Protozoa</w:t>
            </w:r>
            <w:r>
              <w:rPr>
                <w:spacing w:val="-2"/>
                <w:position w:val="6"/>
                <w:sz w:val="10"/>
              </w:rPr>
              <w:t>5</w:t>
            </w:r>
          </w:p>
          <w:p w14:paraId="08C627D4" w14:textId="77777777" w:rsidR="00F013A2" w:rsidRDefault="00F013A2" w:rsidP="00496A0C">
            <w:pPr>
              <w:pStyle w:val="TableParagraph"/>
              <w:spacing w:before="121"/>
              <w:ind w:left="90" w:right="-703"/>
              <w:rPr>
                <w:sz w:val="17"/>
              </w:rPr>
            </w:pPr>
            <w:r>
              <w:rPr>
                <w:sz w:val="17"/>
              </w:rPr>
              <w:t>C.t</w:t>
            </w:r>
            <w:r>
              <w:rPr>
                <w:position w:val="-5"/>
                <w:sz w:val="10"/>
              </w:rPr>
              <w:t>99.99</w:t>
            </w:r>
            <w:r>
              <w:rPr>
                <w:spacing w:val="20"/>
                <w:position w:val="-5"/>
                <w:sz w:val="10"/>
              </w:rPr>
              <w:t xml:space="preserve"> </w:t>
            </w:r>
            <w:r>
              <w:rPr>
                <w:rFonts w:ascii="Symbol" w:hAnsi="Symbol"/>
                <w:sz w:val="17"/>
              </w:rPr>
              <w:t></w:t>
            </w:r>
            <w:r>
              <w:rPr>
                <w:sz w:val="17"/>
              </w:rPr>
              <w:t>64 mg.min/L at pH 6-9,</w:t>
            </w:r>
            <w:r>
              <w:rPr>
                <w:spacing w:val="-1"/>
                <w:sz w:val="17"/>
              </w:rPr>
              <w:t xml:space="preserve"> </w:t>
            </w:r>
            <w:r>
              <w:rPr>
                <w:rFonts w:ascii="Symbol" w:hAnsi="Symbol"/>
                <w:sz w:val="17"/>
              </w:rPr>
              <w:t></w:t>
            </w:r>
            <w:r>
              <w:rPr>
                <w:sz w:val="17"/>
              </w:rPr>
              <w:t>5</w:t>
            </w:r>
            <w:r>
              <w:rPr>
                <w:position w:val="6"/>
                <w:sz w:val="10"/>
              </w:rPr>
              <w:t>°</w:t>
            </w:r>
            <w:r>
              <w:rPr>
                <w:sz w:val="17"/>
              </w:rPr>
              <w:t>C, turbidity</w:t>
            </w:r>
            <w:r>
              <w:rPr>
                <w:spacing w:val="-2"/>
                <w:sz w:val="17"/>
              </w:rPr>
              <w:t xml:space="preserve"> </w:t>
            </w:r>
            <w:r>
              <w:rPr>
                <w:rFonts w:ascii="Symbol" w:hAnsi="Symbol"/>
                <w:spacing w:val="-4"/>
                <w:sz w:val="17"/>
              </w:rPr>
              <w:t></w:t>
            </w:r>
            <w:r>
              <w:rPr>
                <w:spacing w:val="-4"/>
                <w:sz w:val="17"/>
              </w:rPr>
              <w:t>1NTU</w:t>
            </w:r>
          </w:p>
          <w:p w14:paraId="34F2B0E8" w14:textId="77777777" w:rsidR="00F013A2" w:rsidRDefault="00F013A2" w:rsidP="00496A0C">
            <w:pPr>
              <w:pStyle w:val="TableParagraph"/>
              <w:spacing w:before="86"/>
              <w:ind w:left="90"/>
              <w:rPr>
                <w:position w:val="6"/>
                <w:sz w:val="10"/>
              </w:rPr>
            </w:pPr>
            <w:r>
              <w:rPr>
                <w:i/>
                <w:spacing w:val="-2"/>
                <w:sz w:val="17"/>
              </w:rPr>
              <w:t>Bacteria</w:t>
            </w:r>
            <w:r>
              <w:rPr>
                <w:spacing w:val="-2"/>
                <w:position w:val="6"/>
                <w:sz w:val="10"/>
              </w:rPr>
              <w:t>5</w:t>
            </w:r>
          </w:p>
          <w:p w14:paraId="5D79734B" w14:textId="77777777" w:rsidR="00F013A2" w:rsidRDefault="00F013A2" w:rsidP="00496A0C">
            <w:pPr>
              <w:pStyle w:val="TableParagraph"/>
              <w:spacing w:before="122"/>
              <w:ind w:left="90"/>
              <w:rPr>
                <w:position w:val="6"/>
                <w:sz w:val="10"/>
              </w:rPr>
            </w:pPr>
            <w:r>
              <w:rPr>
                <w:sz w:val="17"/>
              </w:rPr>
              <w:t>C.t</w:t>
            </w:r>
            <w:r>
              <w:rPr>
                <w:position w:val="-5"/>
                <w:sz w:val="10"/>
              </w:rPr>
              <w:t>99.99</w:t>
            </w:r>
            <w:r>
              <w:rPr>
                <w:spacing w:val="17"/>
                <w:position w:val="-5"/>
                <w:sz w:val="10"/>
              </w:rPr>
              <w:t xml:space="preserve"> </w:t>
            </w:r>
            <w:r>
              <w:rPr>
                <w:rFonts w:ascii="Symbol" w:hAnsi="Symbol"/>
                <w:sz w:val="17"/>
              </w:rPr>
              <w:t></w:t>
            </w:r>
            <w:r>
              <w:rPr>
                <w:sz w:val="17"/>
              </w:rPr>
              <w:t>0.04</w:t>
            </w:r>
            <w:r>
              <w:rPr>
                <w:spacing w:val="-3"/>
                <w:sz w:val="17"/>
              </w:rPr>
              <w:t xml:space="preserve"> </w:t>
            </w:r>
            <w:r>
              <w:rPr>
                <w:sz w:val="17"/>
              </w:rPr>
              <w:t>mg.min/L</w:t>
            </w:r>
            <w:r>
              <w:rPr>
                <w:spacing w:val="-3"/>
                <w:sz w:val="17"/>
              </w:rPr>
              <w:t xml:space="preserve"> </w:t>
            </w:r>
            <w:r>
              <w:rPr>
                <w:sz w:val="17"/>
              </w:rPr>
              <w:t>at</w:t>
            </w:r>
            <w:r>
              <w:rPr>
                <w:spacing w:val="-3"/>
                <w:sz w:val="17"/>
              </w:rPr>
              <w:t xml:space="preserve"> </w:t>
            </w:r>
            <w:r>
              <w:rPr>
                <w:sz w:val="17"/>
              </w:rPr>
              <w:t>pH</w:t>
            </w:r>
            <w:r>
              <w:rPr>
                <w:spacing w:val="-3"/>
                <w:sz w:val="17"/>
              </w:rPr>
              <w:t xml:space="preserve"> </w:t>
            </w:r>
            <w:r>
              <w:rPr>
                <w:sz w:val="17"/>
              </w:rPr>
              <w:t>6-9,</w:t>
            </w:r>
            <w:r>
              <w:rPr>
                <w:spacing w:val="-4"/>
                <w:sz w:val="17"/>
              </w:rPr>
              <w:t xml:space="preserve"> </w:t>
            </w:r>
            <w:r>
              <w:rPr>
                <w:rFonts w:ascii="Symbol" w:hAnsi="Symbol"/>
                <w:sz w:val="17"/>
              </w:rPr>
              <w:t></w:t>
            </w:r>
            <w:r>
              <w:rPr>
                <w:sz w:val="17"/>
              </w:rPr>
              <w:t>5</w:t>
            </w:r>
            <w:r>
              <w:rPr>
                <w:position w:val="6"/>
                <w:sz w:val="10"/>
              </w:rPr>
              <w:t>°</w:t>
            </w:r>
            <w:r>
              <w:rPr>
                <w:sz w:val="17"/>
              </w:rPr>
              <w:t>C,</w:t>
            </w:r>
            <w:r>
              <w:rPr>
                <w:spacing w:val="-3"/>
                <w:sz w:val="17"/>
              </w:rPr>
              <w:t xml:space="preserve"> </w:t>
            </w:r>
            <w:r>
              <w:rPr>
                <w:sz w:val="17"/>
              </w:rPr>
              <w:t>turbidity</w:t>
            </w:r>
            <w:r>
              <w:rPr>
                <w:spacing w:val="-4"/>
                <w:sz w:val="17"/>
              </w:rPr>
              <w:t xml:space="preserve"> </w:t>
            </w:r>
            <w:r>
              <w:rPr>
                <w:rFonts w:ascii="Symbol" w:hAnsi="Symbol"/>
                <w:spacing w:val="-2"/>
                <w:sz w:val="17"/>
              </w:rPr>
              <w:t></w:t>
            </w:r>
            <w:r>
              <w:rPr>
                <w:spacing w:val="-2"/>
                <w:sz w:val="17"/>
              </w:rPr>
              <w:t>1NTU</w:t>
            </w:r>
            <w:r>
              <w:rPr>
                <w:spacing w:val="-2"/>
                <w:position w:val="6"/>
                <w:sz w:val="10"/>
              </w:rPr>
              <w:t>5</w:t>
            </w:r>
          </w:p>
          <w:p w14:paraId="1748FB3C" w14:textId="77777777" w:rsidR="00F013A2" w:rsidRDefault="00F013A2" w:rsidP="00496A0C">
            <w:pPr>
              <w:pStyle w:val="TableParagraph"/>
              <w:spacing w:before="86"/>
              <w:ind w:left="90"/>
              <w:rPr>
                <w:sz w:val="17"/>
              </w:rPr>
            </w:pPr>
            <w:r>
              <w:rPr>
                <w:sz w:val="17"/>
              </w:rPr>
              <w:t>(See</w:t>
            </w:r>
            <w:r>
              <w:rPr>
                <w:spacing w:val="-1"/>
                <w:sz w:val="17"/>
              </w:rPr>
              <w:t xml:space="preserve"> </w:t>
            </w:r>
            <w:r>
              <w:rPr>
                <w:sz w:val="17"/>
              </w:rPr>
              <w:t>also</w:t>
            </w:r>
            <w:r>
              <w:rPr>
                <w:spacing w:val="-1"/>
                <w:sz w:val="17"/>
              </w:rPr>
              <w:t xml:space="preserve"> </w:t>
            </w:r>
            <w:r>
              <w:rPr>
                <w:sz w:val="17"/>
              </w:rPr>
              <w:t>Information</w:t>
            </w:r>
            <w:r>
              <w:rPr>
                <w:spacing w:val="-1"/>
                <w:sz w:val="17"/>
              </w:rPr>
              <w:t xml:space="preserve"> </w:t>
            </w:r>
            <w:r>
              <w:rPr>
                <w:sz w:val="17"/>
              </w:rPr>
              <w:t xml:space="preserve">Sheet </w:t>
            </w:r>
            <w:r>
              <w:rPr>
                <w:spacing w:val="-4"/>
                <w:sz w:val="17"/>
              </w:rPr>
              <w:t>1.6)</w:t>
            </w:r>
          </w:p>
        </w:tc>
      </w:tr>
      <w:tr w:rsidR="00F013A2" w14:paraId="2B8C5E23" w14:textId="77777777" w:rsidTr="00496A0C">
        <w:trPr>
          <w:gridAfter w:val="1"/>
          <w:wAfter w:w="698" w:type="dxa"/>
          <w:trHeight w:val="578"/>
        </w:trPr>
        <w:tc>
          <w:tcPr>
            <w:tcW w:w="1977" w:type="dxa"/>
            <w:gridSpan w:val="2"/>
            <w:tcBorders>
              <w:top w:val="single" w:sz="4" w:space="0" w:color="1FC0DB"/>
            </w:tcBorders>
          </w:tcPr>
          <w:p w14:paraId="1B6A119E" w14:textId="77777777" w:rsidR="00F013A2" w:rsidRDefault="00F013A2" w:rsidP="00496A0C">
            <w:pPr>
              <w:pStyle w:val="TableParagraph"/>
              <w:spacing w:before="36"/>
              <w:ind w:left="85"/>
              <w:rPr>
                <w:rFonts w:ascii="Gotham Bold"/>
                <w:b/>
                <w:sz w:val="17"/>
              </w:rPr>
            </w:pPr>
            <w:r>
              <w:rPr>
                <w:rFonts w:ascii="Gotham Bold"/>
                <w:b/>
                <w:spacing w:val="-7"/>
                <w:sz w:val="17"/>
              </w:rPr>
              <w:t>Reverse</w:t>
            </w:r>
            <w:r>
              <w:rPr>
                <w:rFonts w:ascii="Gotham Bold"/>
                <w:b/>
                <w:spacing w:val="-3"/>
                <w:sz w:val="17"/>
              </w:rPr>
              <w:t xml:space="preserve"> </w:t>
            </w:r>
            <w:r>
              <w:rPr>
                <w:rFonts w:ascii="Gotham Bold"/>
                <w:b/>
                <w:spacing w:val="-2"/>
                <w:sz w:val="17"/>
              </w:rPr>
              <w:t>osmosis</w:t>
            </w:r>
          </w:p>
          <w:p w14:paraId="4F32A0E8" w14:textId="77777777" w:rsidR="00F013A2" w:rsidRDefault="00F013A2" w:rsidP="00496A0C">
            <w:pPr>
              <w:pStyle w:val="TableParagraph"/>
              <w:spacing w:before="16"/>
              <w:ind w:left="85"/>
              <w:rPr>
                <w:sz w:val="17"/>
              </w:rPr>
            </w:pPr>
            <w:r>
              <w:rPr>
                <w:spacing w:val="-4"/>
                <w:sz w:val="17"/>
              </w:rPr>
              <w:t>(RO)</w:t>
            </w:r>
          </w:p>
        </w:tc>
        <w:tc>
          <w:tcPr>
            <w:tcW w:w="668" w:type="dxa"/>
            <w:tcBorders>
              <w:top w:val="single" w:sz="4" w:space="0" w:color="1FC0DB"/>
            </w:tcBorders>
          </w:tcPr>
          <w:p w14:paraId="6453BB32" w14:textId="77777777" w:rsidR="00F013A2" w:rsidRDefault="00F013A2" w:rsidP="00496A0C">
            <w:pPr>
              <w:pStyle w:val="TableParagraph"/>
              <w:spacing w:before="0"/>
              <w:ind w:left="0"/>
              <w:rPr>
                <w:rFonts w:ascii="Times New Roman"/>
                <w:sz w:val="16"/>
              </w:rPr>
            </w:pPr>
          </w:p>
        </w:tc>
        <w:tc>
          <w:tcPr>
            <w:tcW w:w="624" w:type="dxa"/>
            <w:gridSpan w:val="2"/>
            <w:tcBorders>
              <w:top w:val="single" w:sz="4" w:space="0" w:color="1FC0DB"/>
            </w:tcBorders>
          </w:tcPr>
          <w:p w14:paraId="7B4161F9" w14:textId="77777777" w:rsidR="00F013A2" w:rsidRDefault="00F013A2" w:rsidP="00496A0C">
            <w:pPr>
              <w:pStyle w:val="TableParagraph"/>
              <w:spacing w:before="0"/>
              <w:ind w:left="0"/>
              <w:rPr>
                <w:rFonts w:ascii="Times New Roman"/>
                <w:sz w:val="16"/>
              </w:rPr>
            </w:pPr>
          </w:p>
        </w:tc>
        <w:tc>
          <w:tcPr>
            <w:tcW w:w="617" w:type="dxa"/>
            <w:tcBorders>
              <w:top w:val="single" w:sz="4" w:space="0" w:color="1FC0DB"/>
            </w:tcBorders>
          </w:tcPr>
          <w:p w14:paraId="1658947B" w14:textId="77777777" w:rsidR="00F013A2" w:rsidRDefault="00F013A2" w:rsidP="00496A0C">
            <w:pPr>
              <w:pStyle w:val="TableParagraph"/>
              <w:spacing w:before="0"/>
              <w:ind w:left="0"/>
              <w:rPr>
                <w:rFonts w:ascii="Times New Roman"/>
                <w:sz w:val="16"/>
              </w:rPr>
            </w:pPr>
          </w:p>
        </w:tc>
        <w:tc>
          <w:tcPr>
            <w:tcW w:w="5321" w:type="dxa"/>
            <w:gridSpan w:val="2"/>
            <w:vMerge w:val="restart"/>
            <w:tcBorders>
              <w:top w:val="single" w:sz="4" w:space="0" w:color="1FC0DB"/>
            </w:tcBorders>
          </w:tcPr>
          <w:p w14:paraId="5F44F272" w14:textId="77777777" w:rsidR="00F013A2" w:rsidRDefault="00F013A2" w:rsidP="00496A0C">
            <w:pPr>
              <w:pStyle w:val="TableParagraph"/>
              <w:spacing w:before="36"/>
              <w:ind w:left="90"/>
              <w:rPr>
                <w:position w:val="6"/>
                <w:sz w:val="10"/>
              </w:rPr>
            </w:pPr>
            <w:r>
              <w:rPr>
                <w:sz w:val="17"/>
              </w:rPr>
              <w:t>Published</w:t>
            </w:r>
            <w:r>
              <w:rPr>
                <w:spacing w:val="-3"/>
                <w:sz w:val="17"/>
              </w:rPr>
              <w:t xml:space="preserve"> </w:t>
            </w:r>
            <w:r>
              <w:rPr>
                <w:sz w:val="17"/>
              </w:rPr>
              <w:t>validation</w:t>
            </w:r>
            <w:r>
              <w:rPr>
                <w:spacing w:val="-3"/>
                <w:sz w:val="17"/>
              </w:rPr>
              <w:t xml:space="preserve"> </w:t>
            </w:r>
            <w:r>
              <w:rPr>
                <w:spacing w:val="-2"/>
                <w:sz w:val="17"/>
              </w:rPr>
              <w:t>protocol.</w:t>
            </w:r>
            <w:r>
              <w:rPr>
                <w:spacing w:val="-2"/>
                <w:position w:val="6"/>
                <w:sz w:val="10"/>
              </w:rPr>
              <w:t>9</w:t>
            </w:r>
          </w:p>
          <w:p w14:paraId="7315EF5B" w14:textId="77777777" w:rsidR="00F013A2" w:rsidRDefault="00F013A2" w:rsidP="00496A0C">
            <w:pPr>
              <w:pStyle w:val="TableParagraph"/>
              <w:spacing w:before="129" w:line="259" w:lineRule="auto"/>
              <w:ind w:left="90"/>
              <w:rPr>
                <w:sz w:val="17"/>
              </w:rPr>
            </w:pPr>
            <w:r>
              <w:rPr>
                <w:sz w:val="17"/>
              </w:rPr>
              <w:t>Validated</w:t>
            </w:r>
            <w:r>
              <w:rPr>
                <w:spacing w:val="-13"/>
                <w:sz w:val="17"/>
              </w:rPr>
              <w:t xml:space="preserve"> </w:t>
            </w:r>
            <w:r>
              <w:rPr>
                <w:sz w:val="17"/>
              </w:rPr>
              <w:t>LRVs</w:t>
            </w:r>
            <w:r>
              <w:rPr>
                <w:spacing w:val="-13"/>
                <w:sz w:val="17"/>
              </w:rPr>
              <w:t xml:space="preserve"> </w:t>
            </w:r>
            <w:r>
              <w:rPr>
                <w:sz w:val="17"/>
              </w:rPr>
              <w:t>limited</w:t>
            </w:r>
            <w:r>
              <w:rPr>
                <w:spacing w:val="-13"/>
                <w:sz w:val="17"/>
              </w:rPr>
              <w:t xml:space="preserve"> </w:t>
            </w:r>
            <w:r>
              <w:rPr>
                <w:sz w:val="17"/>
              </w:rPr>
              <w:t>by</w:t>
            </w:r>
            <w:r>
              <w:rPr>
                <w:spacing w:val="-12"/>
                <w:sz w:val="17"/>
              </w:rPr>
              <w:t xml:space="preserve"> </w:t>
            </w:r>
            <w:r>
              <w:rPr>
                <w:sz w:val="17"/>
              </w:rPr>
              <w:t>sensitivity</w:t>
            </w:r>
            <w:r>
              <w:rPr>
                <w:spacing w:val="-13"/>
                <w:sz w:val="17"/>
              </w:rPr>
              <w:t xml:space="preserve"> </w:t>
            </w:r>
            <w:r>
              <w:rPr>
                <w:sz w:val="17"/>
              </w:rPr>
              <w:t>of</w:t>
            </w:r>
            <w:r>
              <w:rPr>
                <w:spacing w:val="-13"/>
                <w:sz w:val="17"/>
              </w:rPr>
              <w:t xml:space="preserve"> </w:t>
            </w:r>
            <w:r>
              <w:rPr>
                <w:sz w:val="17"/>
              </w:rPr>
              <w:t xml:space="preserve">operational </w:t>
            </w:r>
            <w:r>
              <w:rPr>
                <w:spacing w:val="-2"/>
                <w:sz w:val="17"/>
              </w:rPr>
              <w:t>monitoring.</w:t>
            </w:r>
          </w:p>
        </w:tc>
      </w:tr>
      <w:tr w:rsidR="00F013A2" w14:paraId="59BC95F5" w14:textId="77777777" w:rsidTr="00496A0C">
        <w:trPr>
          <w:gridAfter w:val="1"/>
          <w:wAfter w:w="698" w:type="dxa"/>
          <w:trHeight w:val="328"/>
        </w:trPr>
        <w:tc>
          <w:tcPr>
            <w:tcW w:w="1977" w:type="dxa"/>
            <w:gridSpan w:val="2"/>
            <w:vMerge w:val="restart"/>
            <w:tcBorders>
              <w:bottom w:val="single" w:sz="4" w:space="0" w:color="1FC0DB"/>
            </w:tcBorders>
          </w:tcPr>
          <w:p w14:paraId="430423BB" w14:textId="77777777" w:rsidR="00F013A2" w:rsidRDefault="00F013A2" w:rsidP="00496A0C">
            <w:pPr>
              <w:pStyle w:val="TableParagraph"/>
              <w:spacing w:before="0"/>
              <w:ind w:left="0"/>
              <w:rPr>
                <w:rFonts w:ascii="Times New Roman"/>
                <w:sz w:val="16"/>
              </w:rPr>
            </w:pPr>
          </w:p>
        </w:tc>
        <w:tc>
          <w:tcPr>
            <w:tcW w:w="668" w:type="dxa"/>
          </w:tcPr>
          <w:p w14:paraId="10DB8D8F" w14:textId="77777777" w:rsidR="00F013A2" w:rsidRDefault="00F013A2" w:rsidP="00496A0C">
            <w:pPr>
              <w:pStyle w:val="TableParagraph"/>
              <w:spacing w:before="124" w:line="184" w:lineRule="exact"/>
              <w:ind w:left="43"/>
              <w:jc w:val="center"/>
              <w:rPr>
                <w:sz w:val="17"/>
              </w:rPr>
            </w:pPr>
            <w:r>
              <w:rPr>
                <w:w w:val="110"/>
                <w:sz w:val="17"/>
              </w:rPr>
              <w:t>1.5-</w:t>
            </w:r>
            <w:r>
              <w:rPr>
                <w:spacing w:val="-10"/>
                <w:w w:val="110"/>
                <w:sz w:val="17"/>
              </w:rPr>
              <w:t>2</w:t>
            </w:r>
          </w:p>
        </w:tc>
        <w:tc>
          <w:tcPr>
            <w:tcW w:w="624" w:type="dxa"/>
            <w:gridSpan w:val="2"/>
          </w:tcPr>
          <w:p w14:paraId="51D26B82" w14:textId="77777777" w:rsidR="00F013A2" w:rsidRDefault="00F013A2" w:rsidP="00496A0C">
            <w:pPr>
              <w:pStyle w:val="TableParagraph"/>
              <w:spacing w:before="124" w:line="184" w:lineRule="exact"/>
              <w:ind w:left="0" w:right="1"/>
              <w:jc w:val="center"/>
              <w:rPr>
                <w:sz w:val="17"/>
              </w:rPr>
            </w:pPr>
            <w:r>
              <w:rPr>
                <w:w w:val="110"/>
                <w:sz w:val="17"/>
              </w:rPr>
              <w:t>1.5-</w:t>
            </w:r>
            <w:r>
              <w:rPr>
                <w:spacing w:val="-10"/>
                <w:w w:val="110"/>
                <w:sz w:val="17"/>
              </w:rPr>
              <w:t>2</w:t>
            </w:r>
          </w:p>
        </w:tc>
        <w:tc>
          <w:tcPr>
            <w:tcW w:w="617" w:type="dxa"/>
          </w:tcPr>
          <w:p w14:paraId="10733BC9" w14:textId="77777777" w:rsidR="00F013A2" w:rsidRDefault="00F013A2" w:rsidP="00496A0C">
            <w:pPr>
              <w:pStyle w:val="TableParagraph"/>
              <w:spacing w:before="124" w:line="184" w:lineRule="exact"/>
              <w:ind w:left="5"/>
              <w:jc w:val="center"/>
              <w:rPr>
                <w:sz w:val="17"/>
              </w:rPr>
            </w:pPr>
            <w:r>
              <w:rPr>
                <w:w w:val="110"/>
                <w:sz w:val="17"/>
              </w:rPr>
              <w:t>1.5-</w:t>
            </w:r>
            <w:r>
              <w:rPr>
                <w:spacing w:val="-10"/>
                <w:w w:val="110"/>
                <w:sz w:val="17"/>
              </w:rPr>
              <w:t>2</w:t>
            </w:r>
          </w:p>
        </w:tc>
        <w:tc>
          <w:tcPr>
            <w:tcW w:w="5321" w:type="dxa"/>
            <w:gridSpan w:val="2"/>
            <w:vMerge/>
            <w:tcBorders>
              <w:top w:val="nil"/>
            </w:tcBorders>
          </w:tcPr>
          <w:p w14:paraId="2FC95487" w14:textId="77777777" w:rsidR="00F013A2" w:rsidRDefault="00F013A2" w:rsidP="00496A0C">
            <w:pPr>
              <w:rPr>
                <w:sz w:val="2"/>
                <w:szCs w:val="2"/>
              </w:rPr>
            </w:pPr>
          </w:p>
        </w:tc>
      </w:tr>
      <w:tr w:rsidR="00F013A2" w14:paraId="70B6505D" w14:textId="77777777" w:rsidTr="00496A0C">
        <w:trPr>
          <w:gridAfter w:val="1"/>
          <w:wAfter w:w="698" w:type="dxa"/>
          <w:trHeight w:val="323"/>
        </w:trPr>
        <w:tc>
          <w:tcPr>
            <w:tcW w:w="1977" w:type="dxa"/>
            <w:gridSpan w:val="2"/>
            <w:vMerge/>
            <w:tcBorders>
              <w:top w:val="nil"/>
              <w:bottom w:val="single" w:sz="4" w:space="0" w:color="1FC0DB"/>
            </w:tcBorders>
          </w:tcPr>
          <w:p w14:paraId="32D1CCD1" w14:textId="77777777" w:rsidR="00F013A2" w:rsidRDefault="00F013A2" w:rsidP="00496A0C">
            <w:pPr>
              <w:rPr>
                <w:sz w:val="2"/>
                <w:szCs w:val="2"/>
              </w:rPr>
            </w:pPr>
          </w:p>
        </w:tc>
        <w:tc>
          <w:tcPr>
            <w:tcW w:w="668" w:type="dxa"/>
          </w:tcPr>
          <w:p w14:paraId="35AB4E96" w14:textId="77777777" w:rsidR="00F013A2" w:rsidRDefault="00F013A2" w:rsidP="00496A0C">
            <w:pPr>
              <w:pStyle w:val="TableParagraph"/>
              <w:spacing w:before="119" w:line="184" w:lineRule="exact"/>
              <w:ind w:left="43"/>
              <w:jc w:val="center"/>
              <w:rPr>
                <w:sz w:val="17"/>
              </w:rPr>
            </w:pPr>
            <w:r>
              <w:rPr>
                <w:spacing w:val="-2"/>
                <w:sz w:val="17"/>
              </w:rPr>
              <w:t>2.5-</w:t>
            </w:r>
            <w:r>
              <w:rPr>
                <w:spacing w:val="-10"/>
                <w:sz w:val="17"/>
              </w:rPr>
              <w:t>4</w:t>
            </w:r>
          </w:p>
        </w:tc>
        <w:tc>
          <w:tcPr>
            <w:tcW w:w="624" w:type="dxa"/>
            <w:gridSpan w:val="2"/>
          </w:tcPr>
          <w:p w14:paraId="07F2901C" w14:textId="77777777" w:rsidR="00F013A2" w:rsidRDefault="00F013A2" w:rsidP="00496A0C">
            <w:pPr>
              <w:pStyle w:val="TableParagraph"/>
              <w:spacing w:before="119" w:line="184" w:lineRule="exact"/>
              <w:ind w:left="0" w:right="1"/>
              <w:jc w:val="center"/>
              <w:rPr>
                <w:sz w:val="17"/>
              </w:rPr>
            </w:pPr>
            <w:r>
              <w:rPr>
                <w:spacing w:val="-2"/>
                <w:sz w:val="17"/>
              </w:rPr>
              <w:t>2.5-</w:t>
            </w:r>
            <w:r>
              <w:rPr>
                <w:spacing w:val="-10"/>
                <w:sz w:val="17"/>
              </w:rPr>
              <w:t>4</w:t>
            </w:r>
          </w:p>
        </w:tc>
        <w:tc>
          <w:tcPr>
            <w:tcW w:w="617" w:type="dxa"/>
          </w:tcPr>
          <w:p w14:paraId="7F8F3DD0" w14:textId="77777777" w:rsidR="00F013A2" w:rsidRDefault="00F013A2" w:rsidP="00496A0C">
            <w:pPr>
              <w:pStyle w:val="TableParagraph"/>
              <w:spacing w:before="119" w:line="184" w:lineRule="exact"/>
              <w:ind w:left="5"/>
              <w:jc w:val="center"/>
              <w:rPr>
                <w:sz w:val="17"/>
              </w:rPr>
            </w:pPr>
            <w:r>
              <w:rPr>
                <w:spacing w:val="-2"/>
                <w:sz w:val="17"/>
              </w:rPr>
              <w:t>2.5-</w:t>
            </w:r>
            <w:r>
              <w:rPr>
                <w:spacing w:val="-10"/>
                <w:sz w:val="17"/>
              </w:rPr>
              <w:t>4</w:t>
            </w:r>
          </w:p>
        </w:tc>
        <w:tc>
          <w:tcPr>
            <w:tcW w:w="5321" w:type="dxa"/>
            <w:gridSpan w:val="2"/>
          </w:tcPr>
          <w:p w14:paraId="354344E2" w14:textId="77777777" w:rsidR="00F013A2" w:rsidRDefault="00F013A2" w:rsidP="00496A0C">
            <w:pPr>
              <w:pStyle w:val="TableParagraph"/>
              <w:spacing w:before="5"/>
              <w:ind w:left="90"/>
              <w:rPr>
                <w:sz w:val="17"/>
              </w:rPr>
            </w:pPr>
            <w:r>
              <w:rPr>
                <w:sz w:val="17"/>
              </w:rPr>
              <w:t>Based</w:t>
            </w:r>
            <w:r>
              <w:rPr>
                <w:spacing w:val="-2"/>
                <w:sz w:val="17"/>
              </w:rPr>
              <w:t xml:space="preserve"> </w:t>
            </w:r>
            <w:r>
              <w:rPr>
                <w:sz w:val="17"/>
              </w:rPr>
              <w:t>on</w:t>
            </w:r>
            <w:r>
              <w:rPr>
                <w:spacing w:val="-1"/>
                <w:sz w:val="17"/>
              </w:rPr>
              <w:t xml:space="preserve"> </w:t>
            </w:r>
            <w:r>
              <w:rPr>
                <w:sz w:val="17"/>
              </w:rPr>
              <w:t>on-line</w:t>
            </w:r>
            <w:r>
              <w:rPr>
                <w:spacing w:val="-2"/>
                <w:sz w:val="17"/>
              </w:rPr>
              <w:t xml:space="preserve"> </w:t>
            </w:r>
            <w:r>
              <w:rPr>
                <w:sz w:val="17"/>
              </w:rPr>
              <w:t>operational</w:t>
            </w:r>
            <w:r>
              <w:rPr>
                <w:spacing w:val="-1"/>
                <w:sz w:val="17"/>
              </w:rPr>
              <w:t xml:space="preserve"> </w:t>
            </w:r>
            <w:r>
              <w:rPr>
                <w:sz w:val="17"/>
              </w:rPr>
              <w:t>monitoring</w:t>
            </w:r>
            <w:r>
              <w:rPr>
                <w:spacing w:val="-2"/>
                <w:sz w:val="17"/>
              </w:rPr>
              <w:t xml:space="preserve"> </w:t>
            </w:r>
            <w:r>
              <w:rPr>
                <w:sz w:val="17"/>
              </w:rPr>
              <w:t>of</w:t>
            </w:r>
            <w:r>
              <w:rPr>
                <w:spacing w:val="-1"/>
                <w:sz w:val="17"/>
              </w:rPr>
              <w:t xml:space="preserve"> </w:t>
            </w:r>
            <w:r>
              <w:rPr>
                <w:sz w:val="17"/>
              </w:rPr>
              <w:t>EC</w:t>
            </w:r>
            <w:r>
              <w:rPr>
                <w:spacing w:val="-1"/>
                <w:sz w:val="17"/>
              </w:rPr>
              <w:t xml:space="preserve"> </w:t>
            </w:r>
            <w:r>
              <w:rPr>
                <w:sz w:val="17"/>
              </w:rPr>
              <w:t>or</w:t>
            </w:r>
            <w:r>
              <w:rPr>
                <w:spacing w:val="-2"/>
                <w:sz w:val="17"/>
              </w:rPr>
              <w:t xml:space="preserve"> </w:t>
            </w:r>
            <w:r>
              <w:rPr>
                <w:spacing w:val="-4"/>
                <w:sz w:val="17"/>
              </w:rPr>
              <w:t>TOC.</w:t>
            </w:r>
          </w:p>
        </w:tc>
      </w:tr>
      <w:tr w:rsidR="00F013A2" w14:paraId="24F9D8AE" w14:textId="77777777" w:rsidTr="00496A0C">
        <w:trPr>
          <w:gridAfter w:val="1"/>
          <w:wAfter w:w="698" w:type="dxa"/>
          <w:trHeight w:val="468"/>
        </w:trPr>
        <w:tc>
          <w:tcPr>
            <w:tcW w:w="1977" w:type="dxa"/>
            <w:gridSpan w:val="2"/>
            <w:vMerge/>
            <w:tcBorders>
              <w:top w:val="nil"/>
              <w:bottom w:val="single" w:sz="4" w:space="0" w:color="1FC0DB"/>
            </w:tcBorders>
          </w:tcPr>
          <w:p w14:paraId="1D35FDD1" w14:textId="77777777" w:rsidR="00F013A2" w:rsidRDefault="00F013A2" w:rsidP="00496A0C">
            <w:pPr>
              <w:rPr>
                <w:sz w:val="2"/>
                <w:szCs w:val="2"/>
              </w:rPr>
            </w:pPr>
          </w:p>
        </w:tc>
        <w:tc>
          <w:tcPr>
            <w:tcW w:w="668" w:type="dxa"/>
            <w:tcBorders>
              <w:bottom w:val="single" w:sz="4" w:space="0" w:color="1FC0DB"/>
            </w:tcBorders>
          </w:tcPr>
          <w:p w14:paraId="3B57027C" w14:textId="77777777" w:rsidR="00F013A2" w:rsidRDefault="00F013A2" w:rsidP="00496A0C">
            <w:pPr>
              <w:pStyle w:val="TableParagraph"/>
              <w:spacing w:before="0"/>
              <w:ind w:left="0"/>
              <w:rPr>
                <w:rFonts w:ascii="Times New Roman"/>
                <w:sz w:val="16"/>
              </w:rPr>
            </w:pPr>
          </w:p>
        </w:tc>
        <w:tc>
          <w:tcPr>
            <w:tcW w:w="624" w:type="dxa"/>
            <w:gridSpan w:val="2"/>
            <w:tcBorders>
              <w:bottom w:val="single" w:sz="4" w:space="0" w:color="1FC0DB"/>
            </w:tcBorders>
          </w:tcPr>
          <w:p w14:paraId="1407146F" w14:textId="77777777" w:rsidR="00F013A2" w:rsidRDefault="00F013A2" w:rsidP="00496A0C">
            <w:pPr>
              <w:pStyle w:val="TableParagraph"/>
              <w:spacing w:before="0"/>
              <w:ind w:left="0"/>
              <w:rPr>
                <w:rFonts w:ascii="Times New Roman"/>
                <w:sz w:val="16"/>
              </w:rPr>
            </w:pPr>
          </w:p>
        </w:tc>
        <w:tc>
          <w:tcPr>
            <w:tcW w:w="617" w:type="dxa"/>
            <w:tcBorders>
              <w:bottom w:val="single" w:sz="4" w:space="0" w:color="1FC0DB"/>
            </w:tcBorders>
          </w:tcPr>
          <w:p w14:paraId="6EA7A171" w14:textId="77777777" w:rsidR="00F013A2" w:rsidRDefault="00F013A2" w:rsidP="00496A0C">
            <w:pPr>
              <w:pStyle w:val="TableParagraph"/>
              <w:spacing w:before="0"/>
              <w:ind w:left="0"/>
              <w:rPr>
                <w:rFonts w:ascii="Times New Roman"/>
                <w:sz w:val="16"/>
              </w:rPr>
            </w:pPr>
          </w:p>
        </w:tc>
        <w:tc>
          <w:tcPr>
            <w:tcW w:w="5321" w:type="dxa"/>
            <w:gridSpan w:val="2"/>
            <w:tcBorders>
              <w:bottom w:val="single" w:sz="4" w:space="0" w:color="1FC0DB"/>
            </w:tcBorders>
          </w:tcPr>
          <w:p w14:paraId="2FE951F4" w14:textId="77777777" w:rsidR="00F013A2" w:rsidRDefault="00F013A2" w:rsidP="00496A0C">
            <w:pPr>
              <w:pStyle w:val="TableParagraph"/>
              <w:spacing w:before="5" w:line="259" w:lineRule="auto"/>
              <w:ind w:left="90" w:right="88"/>
              <w:rPr>
                <w:sz w:val="17"/>
              </w:rPr>
            </w:pPr>
            <w:r>
              <w:rPr>
                <w:sz w:val="17"/>
              </w:rPr>
              <w:t>Based</w:t>
            </w:r>
            <w:r>
              <w:rPr>
                <w:spacing w:val="-7"/>
                <w:sz w:val="17"/>
              </w:rPr>
              <w:t xml:space="preserve"> </w:t>
            </w:r>
            <w:r>
              <w:rPr>
                <w:sz w:val="17"/>
              </w:rPr>
              <w:t>on</w:t>
            </w:r>
            <w:r>
              <w:rPr>
                <w:spacing w:val="-7"/>
                <w:sz w:val="17"/>
              </w:rPr>
              <w:t xml:space="preserve"> </w:t>
            </w:r>
            <w:r>
              <w:rPr>
                <w:sz w:val="17"/>
              </w:rPr>
              <w:t>on-line</w:t>
            </w:r>
            <w:r>
              <w:rPr>
                <w:spacing w:val="-7"/>
                <w:sz w:val="17"/>
              </w:rPr>
              <w:t xml:space="preserve"> </w:t>
            </w:r>
            <w:r>
              <w:rPr>
                <w:sz w:val="17"/>
              </w:rPr>
              <w:t>or</w:t>
            </w:r>
            <w:r>
              <w:rPr>
                <w:spacing w:val="-7"/>
                <w:sz w:val="17"/>
              </w:rPr>
              <w:t xml:space="preserve"> </w:t>
            </w:r>
            <w:r>
              <w:rPr>
                <w:sz w:val="17"/>
              </w:rPr>
              <w:t>off-line</w:t>
            </w:r>
            <w:r>
              <w:rPr>
                <w:spacing w:val="-7"/>
                <w:sz w:val="17"/>
              </w:rPr>
              <w:t xml:space="preserve"> </w:t>
            </w:r>
            <w:r>
              <w:rPr>
                <w:sz w:val="17"/>
              </w:rPr>
              <w:t>operational</w:t>
            </w:r>
            <w:r>
              <w:rPr>
                <w:spacing w:val="-7"/>
                <w:sz w:val="17"/>
              </w:rPr>
              <w:t xml:space="preserve"> </w:t>
            </w:r>
            <w:r>
              <w:rPr>
                <w:sz w:val="17"/>
              </w:rPr>
              <w:t>monitoring</w:t>
            </w:r>
            <w:r>
              <w:rPr>
                <w:spacing w:val="-7"/>
                <w:sz w:val="17"/>
              </w:rPr>
              <w:t xml:space="preserve"> </w:t>
            </w:r>
            <w:r>
              <w:rPr>
                <w:sz w:val="17"/>
              </w:rPr>
              <w:t>of sulfate or fluorescent dyes.</w:t>
            </w:r>
          </w:p>
        </w:tc>
      </w:tr>
    </w:tbl>
    <w:p w14:paraId="1FFA594A" w14:textId="77777777" w:rsidR="00F013A2" w:rsidRPr="00C71985" w:rsidRDefault="00F013A2" w:rsidP="00F013A2">
      <w:pPr>
        <w:spacing w:before="54" w:line="256" w:lineRule="auto"/>
        <w:ind w:left="213" w:right="151" w:hanging="72"/>
        <w:rPr>
          <w:szCs w:val="20"/>
        </w:rPr>
      </w:pPr>
      <w:r w:rsidRPr="00C71985">
        <w:rPr>
          <w:position w:val="5"/>
          <w:szCs w:val="20"/>
        </w:rPr>
        <w:t>1</w:t>
      </w:r>
      <w:r w:rsidRPr="00C71985">
        <w:rPr>
          <w:szCs w:val="20"/>
        </w:rPr>
        <w:t xml:space="preserve"> </w:t>
      </w:r>
      <w:r w:rsidRPr="00C71985">
        <w:rPr>
          <w:szCs w:val="20"/>
          <w:highlight w:val="yellow"/>
        </w:rPr>
        <w:t>The data presented in this table for disinfectants assumes pathogens are freely suspended. If pathogens are contained within aggregates of other matter, including free-living protozoa commonly found in water systems, then for the fraction of internalised pathogens, the inactivation credits may need to be reduced by at least 2 logs (Folkins et al. 2020).</w:t>
      </w:r>
      <w:r w:rsidRPr="00C71985">
        <w:rPr>
          <w:szCs w:val="20"/>
        </w:rPr>
        <w:t> LRVs</w:t>
      </w:r>
      <w:r w:rsidRPr="00C71985">
        <w:rPr>
          <w:spacing w:val="-4"/>
          <w:szCs w:val="20"/>
        </w:rPr>
        <w:t xml:space="preserve"> </w:t>
      </w:r>
      <w:r w:rsidRPr="00C71985">
        <w:rPr>
          <w:szCs w:val="20"/>
        </w:rPr>
        <w:t>can</w:t>
      </w:r>
      <w:r w:rsidRPr="00C71985">
        <w:rPr>
          <w:spacing w:val="-4"/>
          <w:szCs w:val="20"/>
        </w:rPr>
        <w:t xml:space="preserve"> </w:t>
      </w:r>
      <w:r w:rsidRPr="00C71985">
        <w:rPr>
          <w:szCs w:val="20"/>
        </w:rPr>
        <w:t>only</w:t>
      </w:r>
      <w:r w:rsidRPr="00C71985">
        <w:rPr>
          <w:spacing w:val="-4"/>
          <w:szCs w:val="20"/>
        </w:rPr>
        <w:t xml:space="preserve"> </w:t>
      </w:r>
      <w:r w:rsidRPr="00C71985">
        <w:rPr>
          <w:szCs w:val="20"/>
        </w:rPr>
        <w:t>be</w:t>
      </w:r>
      <w:r w:rsidRPr="00C71985">
        <w:rPr>
          <w:spacing w:val="-4"/>
          <w:szCs w:val="20"/>
        </w:rPr>
        <w:t xml:space="preserve"> </w:t>
      </w:r>
      <w:r w:rsidRPr="00C71985">
        <w:rPr>
          <w:szCs w:val="20"/>
        </w:rPr>
        <w:t>claimed</w:t>
      </w:r>
      <w:r w:rsidRPr="00C71985">
        <w:rPr>
          <w:spacing w:val="-4"/>
          <w:szCs w:val="20"/>
        </w:rPr>
        <w:t xml:space="preserve"> </w:t>
      </w:r>
      <w:r w:rsidRPr="00C71985">
        <w:rPr>
          <w:szCs w:val="20"/>
        </w:rPr>
        <w:t>if</w:t>
      </w:r>
      <w:r w:rsidRPr="00C71985">
        <w:rPr>
          <w:spacing w:val="-4"/>
          <w:szCs w:val="20"/>
        </w:rPr>
        <w:t xml:space="preserve"> </w:t>
      </w:r>
      <w:r w:rsidRPr="00C71985">
        <w:rPr>
          <w:szCs w:val="20"/>
        </w:rPr>
        <w:t>meeting</w:t>
      </w:r>
      <w:r w:rsidRPr="00C71985">
        <w:rPr>
          <w:spacing w:val="-4"/>
          <w:szCs w:val="20"/>
        </w:rPr>
        <w:t xml:space="preserve"> </w:t>
      </w:r>
      <w:r w:rsidRPr="00C71985">
        <w:rPr>
          <w:szCs w:val="20"/>
        </w:rPr>
        <w:t>requirements</w:t>
      </w:r>
      <w:r w:rsidRPr="00C71985">
        <w:rPr>
          <w:spacing w:val="-4"/>
          <w:szCs w:val="20"/>
        </w:rPr>
        <w:t xml:space="preserve"> </w:t>
      </w:r>
      <w:r w:rsidRPr="00C71985">
        <w:rPr>
          <w:szCs w:val="20"/>
        </w:rPr>
        <w:t>described</w:t>
      </w:r>
      <w:r w:rsidRPr="00C71985">
        <w:rPr>
          <w:spacing w:val="-4"/>
          <w:szCs w:val="20"/>
        </w:rPr>
        <w:t xml:space="preserve"> </w:t>
      </w:r>
      <w:r w:rsidRPr="00C71985">
        <w:rPr>
          <w:szCs w:val="20"/>
        </w:rPr>
        <w:t>in</w:t>
      </w:r>
      <w:r w:rsidRPr="00C71985">
        <w:rPr>
          <w:spacing w:val="-4"/>
          <w:szCs w:val="20"/>
        </w:rPr>
        <w:t xml:space="preserve"> </w:t>
      </w:r>
      <w:r w:rsidRPr="00C71985">
        <w:rPr>
          <w:szCs w:val="20"/>
        </w:rPr>
        <w:t>published</w:t>
      </w:r>
      <w:r w:rsidRPr="00C71985">
        <w:rPr>
          <w:spacing w:val="-4"/>
          <w:szCs w:val="20"/>
        </w:rPr>
        <w:t xml:space="preserve"> </w:t>
      </w:r>
      <w:r w:rsidRPr="00C71985">
        <w:rPr>
          <w:szCs w:val="20"/>
        </w:rPr>
        <w:t>material</w:t>
      </w:r>
      <w:r w:rsidRPr="00C71985">
        <w:rPr>
          <w:spacing w:val="-4"/>
          <w:szCs w:val="20"/>
        </w:rPr>
        <w:t xml:space="preserve"> </w:t>
      </w:r>
      <w:r w:rsidRPr="00C71985">
        <w:rPr>
          <w:szCs w:val="20"/>
        </w:rPr>
        <w:t>or</w:t>
      </w:r>
      <w:r w:rsidRPr="00C71985">
        <w:rPr>
          <w:spacing w:val="-4"/>
          <w:szCs w:val="20"/>
        </w:rPr>
        <w:t xml:space="preserve"> </w:t>
      </w:r>
      <w:r w:rsidRPr="00C71985">
        <w:rPr>
          <w:szCs w:val="20"/>
        </w:rPr>
        <w:t>by</w:t>
      </w:r>
      <w:r w:rsidRPr="00C71985">
        <w:rPr>
          <w:spacing w:val="-4"/>
          <w:szCs w:val="20"/>
        </w:rPr>
        <w:t xml:space="preserve"> </w:t>
      </w:r>
      <w:r w:rsidRPr="00C71985">
        <w:rPr>
          <w:szCs w:val="20"/>
        </w:rPr>
        <w:t>certification</w:t>
      </w:r>
      <w:r w:rsidRPr="00C71985">
        <w:rPr>
          <w:spacing w:val="-4"/>
          <w:szCs w:val="20"/>
        </w:rPr>
        <w:t xml:space="preserve"> </w:t>
      </w:r>
      <w:r w:rsidRPr="00C71985">
        <w:rPr>
          <w:szCs w:val="20"/>
        </w:rPr>
        <w:t>against</w:t>
      </w:r>
      <w:r w:rsidRPr="00C71985">
        <w:rPr>
          <w:spacing w:val="-4"/>
          <w:szCs w:val="20"/>
        </w:rPr>
        <w:t xml:space="preserve"> </w:t>
      </w:r>
      <w:r w:rsidRPr="00C71985">
        <w:rPr>
          <w:szCs w:val="20"/>
        </w:rPr>
        <w:t>validation</w:t>
      </w:r>
      <w:r w:rsidRPr="00C71985">
        <w:rPr>
          <w:spacing w:val="-4"/>
          <w:szCs w:val="20"/>
        </w:rPr>
        <w:t xml:space="preserve"> </w:t>
      </w:r>
      <w:r w:rsidRPr="00C71985">
        <w:rPr>
          <w:szCs w:val="20"/>
        </w:rPr>
        <w:t>protocols (as cited for individual processes) (see Chapter 9 and Victorian Department of Health 2013)</w:t>
      </w:r>
    </w:p>
    <w:p w14:paraId="624029B2" w14:textId="77777777" w:rsidR="00F013A2" w:rsidRPr="00C71985" w:rsidRDefault="00F013A2" w:rsidP="00F013A2">
      <w:pPr>
        <w:spacing w:before="54" w:line="256" w:lineRule="auto"/>
        <w:ind w:left="213" w:right="151" w:hanging="72"/>
        <w:rPr>
          <w:strike/>
          <w:szCs w:val="20"/>
        </w:rPr>
      </w:pPr>
      <w:r w:rsidRPr="00C71985">
        <w:rPr>
          <w:szCs w:val="20"/>
        </w:rPr>
        <w:t>.</w:t>
      </w:r>
      <w:r w:rsidRPr="00C71985">
        <w:rPr>
          <w:strike/>
          <w:position w:val="5"/>
          <w:szCs w:val="20"/>
        </w:rPr>
        <w:t>2</w:t>
      </w:r>
      <w:r w:rsidRPr="00C71985">
        <w:rPr>
          <w:strike/>
          <w:spacing w:val="14"/>
          <w:position w:val="5"/>
          <w:szCs w:val="20"/>
        </w:rPr>
        <w:t xml:space="preserve"> </w:t>
      </w:r>
      <w:r w:rsidRPr="00C71985">
        <w:rPr>
          <w:strike/>
          <w:szCs w:val="20"/>
        </w:rPr>
        <w:t>USEPA</w:t>
      </w:r>
      <w:r w:rsidRPr="00C71985">
        <w:rPr>
          <w:strike/>
          <w:spacing w:val="-4"/>
          <w:szCs w:val="20"/>
        </w:rPr>
        <w:t xml:space="preserve"> </w:t>
      </w:r>
      <w:r w:rsidRPr="00C71985">
        <w:rPr>
          <w:strike/>
          <w:szCs w:val="20"/>
        </w:rPr>
        <w:t>2006</w:t>
      </w:r>
      <w:r w:rsidRPr="00C71985">
        <w:rPr>
          <w:strike/>
          <w:spacing w:val="-3"/>
          <w:szCs w:val="20"/>
        </w:rPr>
        <w:t xml:space="preserve"> </w:t>
      </w:r>
      <w:r w:rsidRPr="00C71985">
        <w:rPr>
          <w:strike/>
          <w:szCs w:val="20"/>
        </w:rPr>
        <w:t>(also</w:t>
      </w:r>
      <w:r w:rsidRPr="00C71985">
        <w:rPr>
          <w:strike/>
          <w:spacing w:val="-4"/>
          <w:szCs w:val="20"/>
        </w:rPr>
        <w:t xml:space="preserve"> </w:t>
      </w:r>
      <w:r w:rsidRPr="00C71985">
        <w:rPr>
          <w:strike/>
          <w:szCs w:val="20"/>
        </w:rPr>
        <w:t>see</w:t>
      </w:r>
      <w:r w:rsidRPr="00C71985">
        <w:rPr>
          <w:strike/>
          <w:spacing w:val="-3"/>
          <w:szCs w:val="20"/>
        </w:rPr>
        <w:t xml:space="preserve"> </w:t>
      </w:r>
      <w:r w:rsidRPr="00C71985">
        <w:rPr>
          <w:strike/>
          <w:szCs w:val="20"/>
        </w:rPr>
        <w:t>Turbidity</w:t>
      </w:r>
      <w:r w:rsidRPr="00C71985">
        <w:rPr>
          <w:strike/>
          <w:spacing w:val="-4"/>
          <w:szCs w:val="20"/>
        </w:rPr>
        <w:t xml:space="preserve"> </w:t>
      </w:r>
      <w:r w:rsidRPr="00C71985">
        <w:rPr>
          <w:strike/>
          <w:szCs w:val="20"/>
        </w:rPr>
        <w:t>Fact</w:t>
      </w:r>
      <w:r w:rsidRPr="00C71985">
        <w:rPr>
          <w:strike/>
          <w:spacing w:val="-4"/>
          <w:szCs w:val="20"/>
        </w:rPr>
        <w:t xml:space="preserve"> </w:t>
      </w:r>
      <w:r w:rsidRPr="00C71985">
        <w:rPr>
          <w:strike/>
          <w:spacing w:val="-2"/>
          <w:szCs w:val="20"/>
        </w:rPr>
        <w:t>Sheet).</w:t>
      </w:r>
    </w:p>
    <w:p w14:paraId="528C8C3F" w14:textId="77777777" w:rsidR="00F013A2" w:rsidRPr="00C71985" w:rsidRDefault="00F013A2" w:rsidP="00F013A2">
      <w:pPr>
        <w:spacing w:before="40"/>
        <w:ind w:left="142"/>
        <w:rPr>
          <w:szCs w:val="20"/>
        </w:rPr>
      </w:pPr>
      <w:r w:rsidRPr="00C71985">
        <w:rPr>
          <w:position w:val="5"/>
          <w:szCs w:val="20"/>
          <w:highlight w:val="yellow"/>
        </w:rPr>
        <w:t>2</w:t>
      </w:r>
      <w:r w:rsidRPr="00C71985">
        <w:rPr>
          <w:position w:val="5"/>
          <w:szCs w:val="20"/>
        </w:rPr>
        <w:t xml:space="preserve"> </w:t>
      </w:r>
      <w:r w:rsidRPr="00C71985">
        <w:rPr>
          <w:spacing w:val="-4"/>
          <w:position w:val="5"/>
          <w:szCs w:val="20"/>
        </w:rPr>
        <w:t xml:space="preserve"> </w:t>
      </w:r>
      <w:r w:rsidRPr="00C71985">
        <w:rPr>
          <w:szCs w:val="20"/>
        </w:rPr>
        <w:t>US EPA</w:t>
      </w:r>
      <w:r w:rsidRPr="00C71985">
        <w:rPr>
          <w:spacing w:val="-6"/>
          <w:szCs w:val="20"/>
        </w:rPr>
        <w:t xml:space="preserve"> </w:t>
      </w:r>
      <w:r w:rsidRPr="00C71985">
        <w:rPr>
          <w:spacing w:val="-2"/>
          <w:szCs w:val="20"/>
        </w:rPr>
        <w:t>2005.</w:t>
      </w:r>
    </w:p>
    <w:p w14:paraId="74ED2D04" w14:textId="77777777" w:rsidR="00F013A2" w:rsidRPr="00C71985" w:rsidRDefault="00F013A2" w:rsidP="00F013A2">
      <w:pPr>
        <w:spacing w:before="41"/>
        <w:ind w:left="142"/>
        <w:rPr>
          <w:szCs w:val="20"/>
        </w:rPr>
      </w:pPr>
      <w:r w:rsidRPr="00C71985">
        <w:rPr>
          <w:position w:val="5"/>
          <w:szCs w:val="20"/>
          <w:highlight w:val="yellow"/>
        </w:rPr>
        <w:t>3</w:t>
      </w:r>
      <w:r w:rsidRPr="00C71985">
        <w:rPr>
          <w:position w:val="5"/>
          <w:szCs w:val="20"/>
        </w:rPr>
        <w:t xml:space="preserve"> </w:t>
      </w:r>
      <w:r w:rsidRPr="00C71985">
        <w:rPr>
          <w:szCs w:val="20"/>
        </w:rPr>
        <w:t>Keegan</w:t>
      </w:r>
      <w:r w:rsidRPr="00C71985">
        <w:rPr>
          <w:spacing w:val="-3"/>
          <w:szCs w:val="20"/>
        </w:rPr>
        <w:t xml:space="preserve"> </w:t>
      </w:r>
      <w:r w:rsidRPr="00C71985">
        <w:rPr>
          <w:szCs w:val="20"/>
        </w:rPr>
        <w:t>et</w:t>
      </w:r>
      <w:r w:rsidRPr="00C71985">
        <w:rPr>
          <w:spacing w:val="-4"/>
          <w:szCs w:val="20"/>
        </w:rPr>
        <w:t xml:space="preserve"> </w:t>
      </w:r>
      <w:r w:rsidRPr="00C71985">
        <w:rPr>
          <w:szCs w:val="20"/>
        </w:rPr>
        <w:t>al.</w:t>
      </w:r>
      <w:r w:rsidRPr="00C71985">
        <w:rPr>
          <w:spacing w:val="-3"/>
          <w:szCs w:val="20"/>
        </w:rPr>
        <w:t xml:space="preserve"> </w:t>
      </w:r>
      <w:r w:rsidRPr="00C71985">
        <w:rPr>
          <w:szCs w:val="20"/>
        </w:rPr>
        <w:t>2012</w:t>
      </w:r>
      <w:r w:rsidRPr="00C71985">
        <w:rPr>
          <w:spacing w:val="-4"/>
          <w:szCs w:val="20"/>
        </w:rPr>
        <w:t xml:space="preserve"> </w:t>
      </w:r>
      <w:r w:rsidRPr="00C71985">
        <w:rPr>
          <w:szCs w:val="20"/>
        </w:rPr>
        <w:t>(see</w:t>
      </w:r>
      <w:r w:rsidRPr="00C71985">
        <w:rPr>
          <w:spacing w:val="-3"/>
          <w:szCs w:val="20"/>
        </w:rPr>
        <w:t xml:space="preserve"> </w:t>
      </w:r>
      <w:r w:rsidRPr="00C71985">
        <w:rPr>
          <w:szCs w:val="20"/>
        </w:rPr>
        <w:t>Information</w:t>
      </w:r>
      <w:r w:rsidRPr="00C71985">
        <w:rPr>
          <w:spacing w:val="-4"/>
          <w:szCs w:val="20"/>
        </w:rPr>
        <w:t xml:space="preserve"> </w:t>
      </w:r>
      <w:r w:rsidRPr="00C71985">
        <w:rPr>
          <w:szCs w:val="20"/>
        </w:rPr>
        <w:t>Sheet</w:t>
      </w:r>
      <w:r w:rsidRPr="00C71985">
        <w:rPr>
          <w:spacing w:val="-3"/>
          <w:szCs w:val="20"/>
        </w:rPr>
        <w:t xml:space="preserve"> </w:t>
      </w:r>
      <w:r w:rsidRPr="00C71985">
        <w:rPr>
          <w:szCs w:val="20"/>
        </w:rPr>
        <w:t>1.3</w:t>
      </w:r>
      <w:r w:rsidRPr="00C71985">
        <w:rPr>
          <w:spacing w:val="-4"/>
          <w:szCs w:val="20"/>
        </w:rPr>
        <w:t xml:space="preserve"> </w:t>
      </w:r>
      <w:r w:rsidRPr="00C71985">
        <w:rPr>
          <w:szCs w:val="20"/>
        </w:rPr>
        <w:t>“Disinfection</w:t>
      </w:r>
      <w:r w:rsidRPr="00C71985">
        <w:rPr>
          <w:spacing w:val="-3"/>
          <w:szCs w:val="20"/>
        </w:rPr>
        <w:t xml:space="preserve"> </w:t>
      </w:r>
      <w:r w:rsidRPr="00C71985">
        <w:rPr>
          <w:szCs w:val="20"/>
        </w:rPr>
        <w:t>with</w:t>
      </w:r>
      <w:r w:rsidRPr="00C71985">
        <w:rPr>
          <w:spacing w:val="-4"/>
          <w:szCs w:val="20"/>
        </w:rPr>
        <w:t xml:space="preserve"> </w:t>
      </w:r>
      <w:r w:rsidRPr="00C71985">
        <w:rPr>
          <w:szCs w:val="20"/>
        </w:rPr>
        <w:t>Chlorine”); WaterVal</w:t>
      </w:r>
      <w:r w:rsidRPr="00C71985">
        <w:rPr>
          <w:spacing w:val="-4"/>
          <w:szCs w:val="20"/>
        </w:rPr>
        <w:t xml:space="preserve"> </w:t>
      </w:r>
      <w:r w:rsidRPr="00C71985">
        <w:rPr>
          <w:spacing w:val="-2"/>
          <w:szCs w:val="20"/>
        </w:rPr>
        <w:t>2017a.</w:t>
      </w:r>
    </w:p>
    <w:p w14:paraId="49E4F461" w14:textId="77777777" w:rsidR="00F013A2" w:rsidRPr="00C71985" w:rsidRDefault="00F013A2" w:rsidP="00F013A2">
      <w:pPr>
        <w:spacing w:before="40"/>
        <w:ind w:left="142"/>
        <w:rPr>
          <w:szCs w:val="20"/>
        </w:rPr>
      </w:pPr>
      <w:r w:rsidRPr="00C71985">
        <w:rPr>
          <w:position w:val="5"/>
          <w:szCs w:val="20"/>
          <w:highlight w:val="yellow"/>
        </w:rPr>
        <w:t>4</w:t>
      </w:r>
      <w:r w:rsidRPr="00C71985">
        <w:rPr>
          <w:position w:val="5"/>
          <w:szCs w:val="20"/>
        </w:rPr>
        <w:t xml:space="preserve"> </w:t>
      </w:r>
      <w:r w:rsidRPr="00C71985">
        <w:rPr>
          <w:szCs w:val="20"/>
        </w:rPr>
        <w:t>Concentration</w:t>
      </w:r>
      <w:r w:rsidRPr="00C71985">
        <w:rPr>
          <w:spacing w:val="-4"/>
          <w:szCs w:val="20"/>
        </w:rPr>
        <w:t xml:space="preserve"> </w:t>
      </w:r>
      <w:r w:rsidRPr="00C71985">
        <w:rPr>
          <w:szCs w:val="20"/>
        </w:rPr>
        <w:t>(C)</w:t>
      </w:r>
      <w:r w:rsidRPr="00C71985">
        <w:rPr>
          <w:spacing w:val="-3"/>
          <w:szCs w:val="20"/>
        </w:rPr>
        <w:t xml:space="preserve"> </w:t>
      </w:r>
      <w:r w:rsidRPr="00C71985">
        <w:rPr>
          <w:szCs w:val="20"/>
        </w:rPr>
        <w:t>and</w:t>
      </w:r>
      <w:r w:rsidRPr="00C71985">
        <w:rPr>
          <w:spacing w:val="-3"/>
          <w:szCs w:val="20"/>
        </w:rPr>
        <w:t xml:space="preserve"> </w:t>
      </w:r>
      <w:r w:rsidRPr="00C71985">
        <w:rPr>
          <w:szCs w:val="20"/>
        </w:rPr>
        <w:t>the</w:t>
      </w:r>
      <w:r w:rsidRPr="00C71985">
        <w:rPr>
          <w:spacing w:val="-3"/>
          <w:szCs w:val="20"/>
        </w:rPr>
        <w:t xml:space="preserve"> </w:t>
      </w:r>
      <w:r w:rsidRPr="00C71985">
        <w:rPr>
          <w:szCs w:val="20"/>
        </w:rPr>
        <w:t>corresponding</w:t>
      </w:r>
      <w:r w:rsidRPr="00C71985">
        <w:rPr>
          <w:spacing w:val="-4"/>
          <w:szCs w:val="20"/>
        </w:rPr>
        <w:t xml:space="preserve"> </w:t>
      </w:r>
      <w:r w:rsidRPr="00C71985">
        <w:rPr>
          <w:szCs w:val="20"/>
        </w:rPr>
        <w:t>disinfectant</w:t>
      </w:r>
      <w:r w:rsidRPr="00C71985">
        <w:rPr>
          <w:spacing w:val="-3"/>
          <w:szCs w:val="20"/>
        </w:rPr>
        <w:t xml:space="preserve"> </w:t>
      </w:r>
      <w:r w:rsidRPr="00C71985">
        <w:rPr>
          <w:szCs w:val="20"/>
        </w:rPr>
        <w:t>contact</w:t>
      </w:r>
      <w:r w:rsidRPr="00C71985">
        <w:rPr>
          <w:spacing w:val="-3"/>
          <w:szCs w:val="20"/>
        </w:rPr>
        <w:t xml:space="preserve"> </w:t>
      </w:r>
      <w:r w:rsidRPr="00C71985">
        <w:rPr>
          <w:szCs w:val="20"/>
        </w:rPr>
        <w:t>time</w:t>
      </w:r>
      <w:r w:rsidRPr="00C71985">
        <w:rPr>
          <w:spacing w:val="-3"/>
          <w:szCs w:val="20"/>
        </w:rPr>
        <w:t xml:space="preserve"> </w:t>
      </w:r>
      <w:r w:rsidRPr="00C71985">
        <w:rPr>
          <w:szCs w:val="20"/>
        </w:rPr>
        <w:t>(t)</w:t>
      </w:r>
      <w:r w:rsidRPr="00C71985">
        <w:rPr>
          <w:spacing w:val="-3"/>
          <w:szCs w:val="20"/>
        </w:rPr>
        <w:t xml:space="preserve"> </w:t>
      </w:r>
      <w:r w:rsidRPr="00C71985">
        <w:rPr>
          <w:szCs w:val="20"/>
        </w:rPr>
        <w:t>in</w:t>
      </w:r>
      <w:r w:rsidRPr="00C71985">
        <w:rPr>
          <w:spacing w:val="-4"/>
          <w:szCs w:val="20"/>
        </w:rPr>
        <w:t xml:space="preserve"> </w:t>
      </w:r>
      <w:r w:rsidRPr="00C71985">
        <w:rPr>
          <w:szCs w:val="20"/>
        </w:rPr>
        <w:t>minutes</w:t>
      </w:r>
      <w:r w:rsidRPr="00C71985">
        <w:rPr>
          <w:spacing w:val="-3"/>
          <w:szCs w:val="20"/>
        </w:rPr>
        <w:t xml:space="preserve"> </w:t>
      </w:r>
      <w:r w:rsidRPr="00C71985">
        <w:rPr>
          <w:spacing w:val="-2"/>
          <w:szCs w:val="20"/>
        </w:rPr>
        <w:t>(C.t).</w:t>
      </w:r>
    </w:p>
    <w:p w14:paraId="6F8005E0" w14:textId="77777777" w:rsidR="00F013A2" w:rsidRPr="00C71985" w:rsidRDefault="00F013A2" w:rsidP="00F013A2">
      <w:pPr>
        <w:spacing w:before="40"/>
        <w:ind w:left="142"/>
        <w:rPr>
          <w:spacing w:val="-2"/>
          <w:szCs w:val="20"/>
        </w:rPr>
      </w:pPr>
      <w:r w:rsidRPr="00C71985">
        <w:rPr>
          <w:position w:val="5"/>
          <w:szCs w:val="20"/>
          <w:highlight w:val="yellow"/>
        </w:rPr>
        <w:t>5</w:t>
      </w:r>
      <w:r w:rsidRPr="00C71985">
        <w:rPr>
          <w:spacing w:val="16"/>
          <w:position w:val="5"/>
          <w:szCs w:val="20"/>
        </w:rPr>
        <w:t xml:space="preserve"> </w:t>
      </w:r>
      <w:r w:rsidRPr="00C71985">
        <w:rPr>
          <w:szCs w:val="20"/>
        </w:rPr>
        <w:t>Keegan</w:t>
      </w:r>
      <w:r w:rsidRPr="00C71985">
        <w:rPr>
          <w:spacing w:val="-1"/>
          <w:szCs w:val="20"/>
        </w:rPr>
        <w:t xml:space="preserve"> </w:t>
      </w:r>
      <w:r w:rsidRPr="00C71985">
        <w:rPr>
          <w:szCs w:val="20"/>
        </w:rPr>
        <w:t>et</w:t>
      </w:r>
      <w:r w:rsidRPr="00C71985">
        <w:rPr>
          <w:spacing w:val="-1"/>
          <w:szCs w:val="20"/>
        </w:rPr>
        <w:t xml:space="preserve"> </w:t>
      </w:r>
      <w:r w:rsidRPr="00C71985">
        <w:rPr>
          <w:szCs w:val="20"/>
        </w:rPr>
        <w:t>al.</w:t>
      </w:r>
      <w:r w:rsidRPr="00C71985">
        <w:rPr>
          <w:spacing w:val="-1"/>
          <w:szCs w:val="20"/>
        </w:rPr>
        <w:t xml:space="preserve"> </w:t>
      </w:r>
      <w:r w:rsidRPr="00C71985">
        <w:rPr>
          <w:szCs w:val="20"/>
        </w:rPr>
        <w:t>2012</w:t>
      </w:r>
      <w:r w:rsidRPr="00C71985">
        <w:rPr>
          <w:spacing w:val="-2"/>
          <w:szCs w:val="20"/>
        </w:rPr>
        <w:t xml:space="preserve"> </w:t>
      </w:r>
      <w:r w:rsidRPr="00C71985">
        <w:rPr>
          <w:szCs w:val="20"/>
        </w:rPr>
        <w:t>(see</w:t>
      </w:r>
      <w:r w:rsidRPr="00C71985">
        <w:rPr>
          <w:spacing w:val="-1"/>
          <w:szCs w:val="20"/>
        </w:rPr>
        <w:t xml:space="preserve"> </w:t>
      </w:r>
      <w:r w:rsidRPr="00C71985">
        <w:rPr>
          <w:szCs w:val="20"/>
        </w:rPr>
        <w:t>Information</w:t>
      </w:r>
      <w:r w:rsidRPr="00C71985">
        <w:rPr>
          <w:spacing w:val="-1"/>
          <w:szCs w:val="20"/>
        </w:rPr>
        <w:t xml:space="preserve"> </w:t>
      </w:r>
      <w:r w:rsidRPr="00C71985">
        <w:rPr>
          <w:szCs w:val="20"/>
        </w:rPr>
        <w:t>Sheet</w:t>
      </w:r>
      <w:r w:rsidRPr="00C71985">
        <w:rPr>
          <w:spacing w:val="-1"/>
          <w:szCs w:val="20"/>
        </w:rPr>
        <w:t xml:space="preserve"> </w:t>
      </w:r>
      <w:r w:rsidRPr="00C71985">
        <w:rPr>
          <w:szCs w:val="20"/>
        </w:rPr>
        <w:t>1.4</w:t>
      </w:r>
      <w:r w:rsidRPr="00C71985">
        <w:rPr>
          <w:spacing w:val="-1"/>
          <w:szCs w:val="20"/>
        </w:rPr>
        <w:t xml:space="preserve"> </w:t>
      </w:r>
      <w:r w:rsidRPr="00C71985">
        <w:rPr>
          <w:spacing w:val="-2"/>
          <w:szCs w:val="20"/>
        </w:rPr>
        <w:t>“Chloramines”).</w:t>
      </w:r>
    </w:p>
    <w:p w14:paraId="1D6E5E02" w14:textId="77777777" w:rsidR="00F013A2" w:rsidRPr="00C71985" w:rsidRDefault="00F013A2" w:rsidP="00F013A2">
      <w:pPr>
        <w:spacing w:before="40"/>
        <w:ind w:left="142"/>
        <w:rPr>
          <w:szCs w:val="20"/>
        </w:rPr>
      </w:pPr>
      <w:r w:rsidRPr="00C71985">
        <w:rPr>
          <w:szCs w:val="20"/>
          <w:highlight w:val="yellow"/>
        </w:rPr>
        <w:t>(see Information Sheet 1.5 “Disinfection with chlorine dioxide”)</w:t>
      </w:r>
    </w:p>
    <w:p w14:paraId="2E19417A" w14:textId="77777777" w:rsidR="00F013A2" w:rsidRPr="00C71985" w:rsidRDefault="00F013A2" w:rsidP="00F013A2">
      <w:pPr>
        <w:spacing w:before="40"/>
        <w:ind w:left="142"/>
        <w:rPr>
          <w:szCs w:val="20"/>
        </w:rPr>
      </w:pPr>
      <w:r w:rsidRPr="00C71985">
        <w:rPr>
          <w:position w:val="5"/>
          <w:szCs w:val="20"/>
        </w:rPr>
        <w:t>7</w:t>
      </w:r>
      <w:r w:rsidRPr="00C71985">
        <w:rPr>
          <w:spacing w:val="-3"/>
          <w:position w:val="5"/>
          <w:szCs w:val="20"/>
        </w:rPr>
        <w:t xml:space="preserve"> </w:t>
      </w:r>
      <w:r w:rsidRPr="00C71985">
        <w:rPr>
          <w:szCs w:val="20"/>
        </w:rPr>
        <w:t>(see</w:t>
      </w:r>
      <w:r w:rsidRPr="00C71985">
        <w:rPr>
          <w:spacing w:val="-4"/>
          <w:szCs w:val="20"/>
        </w:rPr>
        <w:t xml:space="preserve"> </w:t>
      </w:r>
      <w:r w:rsidRPr="00C71985">
        <w:rPr>
          <w:szCs w:val="20"/>
        </w:rPr>
        <w:t>Information</w:t>
      </w:r>
      <w:r w:rsidRPr="00C71985">
        <w:rPr>
          <w:spacing w:val="-5"/>
          <w:szCs w:val="20"/>
        </w:rPr>
        <w:t xml:space="preserve"> </w:t>
      </w:r>
      <w:r w:rsidRPr="00C71985">
        <w:rPr>
          <w:szCs w:val="20"/>
        </w:rPr>
        <w:t>Sheet</w:t>
      </w:r>
      <w:r w:rsidRPr="00C71985">
        <w:rPr>
          <w:spacing w:val="-4"/>
          <w:szCs w:val="20"/>
        </w:rPr>
        <w:t xml:space="preserve"> </w:t>
      </w:r>
      <w:r w:rsidRPr="00C71985">
        <w:rPr>
          <w:szCs w:val="20"/>
        </w:rPr>
        <w:t>1.7</w:t>
      </w:r>
      <w:r w:rsidRPr="00C71985">
        <w:rPr>
          <w:spacing w:val="-4"/>
          <w:szCs w:val="20"/>
        </w:rPr>
        <w:t xml:space="preserve"> </w:t>
      </w:r>
      <w:r w:rsidRPr="00C71985">
        <w:rPr>
          <w:szCs w:val="20"/>
        </w:rPr>
        <w:t>“Disinfection</w:t>
      </w:r>
      <w:r w:rsidRPr="00C71985">
        <w:rPr>
          <w:spacing w:val="-4"/>
          <w:szCs w:val="20"/>
        </w:rPr>
        <w:t xml:space="preserve"> </w:t>
      </w:r>
      <w:r w:rsidRPr="00C71985">
        <w:rPr>
          <w:szCs w:val="20"/>
        </w:rPr>
        <w:t>with</w:t>
      </w:r>
      <w:r w:rsidRPr="00C71985">
        <w:rPr>
          <w:spacing w:val="-5"/>
          <w:szCs w:val="20"/>
        </w:rPr>
        <w:t xml:space="preserve"> </w:t>
      </w:r>
      <w:r w:rsidRPr="00C71985">
        <w:rPr>
          <w:szCs w:val="20"/>
        </w:rPr>
        <w:t>Ultraviolet</w:t>
      </w:r>
      <w:r w:rsidRPr="00C71985">
        <w:rPr>
          <w:spacing w:val="-4"/>
          <w:szCs w:val="20"/>
        </w:rPr>
        <w:t xml:space="preserve"> </w:t>
      </w:r>
      <w:r w:rsidRPr="00C71985">
        <w:rPr>
          <w:szCs w:val="20"/>
        </w:rPr>
        <w:t>Light”);</w:t>
      </w:r>
      <w:r w:rsidRPr="00C71985">
        <w:rPr>
          <w:spacing w:val="-4"/>
          <w:szCs w:val="20"/>
        </w:rPr>
        <w:t xml:space="preserve"> </w:t>
      </w:r>
      <w:r w:rsidRPr="00C71985">
        <w:rPr>
          <w:szCs w:val="20"/>
        </w:rPr>
        <w:t>WaterVal</w:t>
      </w:r>
      <w:r w:rsidRPr="00C71985">
        <w:rPr>
          <w:spacing w:val="-5"/>
          <w:szCs w:val="20"/>
        </w:rPr>
        <w:t xml:space="preserve"> </w:t>
      </w:r>
      <w:r w:rsidRPr="00C71985">
        <w:rPr>
          <w:spacing w:val="-2"/>
          <w:szCs w:val="20"/>
        </w:rPr>
        <w:t>2017b.</w:t>
      </w:r>
    </w:p>
    <w:p w14:paraId="19F1BB7E" w14:textId="77777777" w:rsidR="00F013A2" w:rsidRPr="00C71985" w:rsidRDefault="00F013A2" w:rsidP="00F013A2">
      <w:pPr>
        <w:spacing w:before="40"/>
        <w:ind w:left="142"/>
        <w:rPr>
          <w:szCs w:val="20"/>
        </w:rPr>
      </w:pPr>
      <w:r w:rsidRPr="00C71985">
        <w:rPr>
          <w:position w:val="5"/>
          <w:szCs w:val="20"/>
        </w:rPr>
        <w:t>8</w:t>
      </w:r>
      <w:r w:rsidRPr="00C71985">
        <w:rPr>
          <w:spacing w:val="-2"/>
          <w:position w:val="5"/>
          <w:szCs w:val="20"/>
        </w:rPr>
        <w:t xml:space="preserve"> </w:t>
      </w:r>
      <w:r w:rsidRPr="00C71985">
        <w:rPr>
          <w:szCs w:val="20"/>
        </w:rPr>
        <w:t>(see</w:t>
      </w:r>
      <w:r w:rsidRPr="00C71985">
        <w:rPr>
          <w:spacing w:val="-4"/>
          <w:szCs w:val="20"/>
        </w:rPr>
        <w:t xml:space="preserve"> </w:t>
      </w:r>
      <w:r w:rsidRPr="00C71985">
        <w:rPr>
          <w:szCs w:val="20"/>
        </w:rPr>
        <w:t>Information</w:t>
      </w:r>
      <w:r w:rsidRPr="00C71985">
        <w:rPr>
          <w:spacing w:val="-3"/>
          <w:szCs w:val="20"/>
        </w:rPr>
        <w:t xml:space="preserve"> </w:t>
      </w:r>
      <w:r w:rsidRPr="00C71985">
        <w:rPr>
          <w:szCs w:val="20"/>
        </w:rPr>
        <w:t>Sheet</w:t>
      </w:r>
      <w:r w:rsidRPr="00C71985">
        <w:rPr>
          <w:spacing w:val="-3"/>
          <w:szCs w:val="20"/>
        </w:rPr>
        <w:t xml:space="preserve"> </w:t>
      </w:r>
      <w:r w:rsidRPr="00C71985">
        <w:rPr>
          <w:szCs w:val="20"/>
        </w:rPr>
        <w:t>1.6</w:t>
      </w:r>
      <w:r w:rsidRPr="00C71985">
        <w:rPr>
          <w:spacing w:val="-3"/>
          <w:szCs w:val="20"/>
        </w:rPr>
        <w:t xml:space="preserve"> </w:t>
      </w:r>
      <w:r w:rsidRPr="00C71985">
        <w:rPr>
          <w:szCs w:val="20"/>
        </w:rPr>
        <w:t>“Disinfection</w:t>
      </w:r>
      <w:r w:rsidRPr="00C71985">
        <w:rPr>
          <w:spacing w:val="-4"/>
          <w:szCs w:val="20"/>
        </w:rPr>
        <w:t xml:space="preserve"> </w:t>
      </w:r>
      <w:r w:rsidRPr="00C71985">
        <w:rPr>
          <w:szCs w:val="20"/>
        </w:rPr>
        <w:t>with</w:t>
      </w:r>
      <w:r w:rsidRPr="00C71985">
        <w:rPr>
          <w:spacing w:val="-3"/>
          <w:szCs w:val="20"/>
        </w:rPr>
        <w:t xml:space="preserve"> </w:t>
      </w:r>
      <w:r w:rsidRPr="00C71985">
        <w:rPr>
          <w:szCs w:val="20"/>
        </w:rPr>
        <w:t>Ozone”);</w:t>
      </w:r>
      <w:r w:rsidRPr="00C71985">
        <w:rPr>
          <w:spacing w:val="-3"/>
          <w:szCs w:val="20"/>
        </w:rPr>
        <w:t xml:space="preserve"> </w:t>
      </w:r>
      <w:r w:rsidRPr="00C71985">
        <w:rPr>
          <w:szCs w:val="20"/>
        </w:rPr>
        <w:t>Waterval</w:t>
      </w:r>
      <w:r w:rsidRPr="00C71985">
        <w:rPr>
          <w:spacing w:val="-3"/>
          <w:szCs w:val="20"/>
        </w:rPr>
        <w:t xml:space="preserve"> </w:t>
      </w:r>
      <w:r w:rsidRPr="00C71985">
        <w:rPr>
          <w:spacing w:val="-2"/>
          <w:szCs w:val="20"/>
        </w:rPr>
        <w:t>2017c.</w:t>
      </w:r>
    </w:p>
    <w:p w14:paraId="69B27FE7" w14:textId="77777777" w:rsidR="00F013A2" w:rsidRPr="00C71985" w:rsidRDefault="00F013A2" w:rsidP="00F013A2">
      <w:pPr>
        <w:spacing w:before="40"/>
        <w:ind w:left="142"/>
        <w:rPr>
          <w:szCs w:val="20"/>
        </w:rPr>
      </w:pPr>
      <w:r w:rsidRPr="00C71985">
        <w:rPr>
          <w:spacing w:val="-2"/>
          <w:position w:val="5"/>
          <w:szCs w:val="20"/>
        </w:rPr>
        <w:t>9</w:t>
      </w:r>
      <w:r w:rsidRPr="00C71985">
        <w:rPr>
          <w:position w:val="5"/>
          <w:szCs w:val="20"/>
        </w:rPr>
        <w:t xml:space="preserve"> </w:t>
      </w:r>
      <w:r w:rsidRPr="00C71985">
        <w:rPr>
          <w:spacing w:val="-2"/>
          <w:szCs w:val="20"/>
        </w:rPr>
        <w:t>Waterval</w:t>
      </w:r>
      <w:r w:rsidRPr="00C71985">
        <w:rPr>
          <w:spacing w:val="1"/>
          <w:szCs w:val="20"/>
        </w:rPr>
        <w:t xml:space="preserve"> </w:t>
      </w:r>
      <w:r w:rsidRPr="00C71985">
        <w:rPr>
          <w:spacing w:val="-2"/>
          <w:szCs w:val="20"/>
        </w:rPr>
        <w:t>2017d.</w:t>
      </w:r>
    </w:p>
    <w:p w14:paraId="64FEABE4" w14:textId="77777777" w:rsidR="00BF0686" w:rsidRDefault="00BF0686" w:rsidP="001845D9"/>
    <w:p w14:paraId="7FE18FDD" w14:textId="7DE5691E" w:rsidR="00F013A2" w:rsidRPr="00833946" w:rsidRDefault="00F013A2" w:rsidP="001845D9">
      <w:pPr>
        <w:rPr>
          <w:rFonts w:ascii="Gotham Medium" w:hAnsi="Gotham Medium"/>
          <w:color w:val="auto"/>
          <w:sz w:val="26"/>
          <w:szCs w:val="26"/>
        </w:rPr>
      </w:pPr>
      <w:r w:rsidRPr="00833946">
        <w:rPr>
          <w:rFonts w:ascii="Gotham Medium" w:hAnsi="Gotham Medium"/>
          <w:color w:val="auto"/>
          <w:sz w:val="26"/>
          <w:szCs w:val="26"/>
        </w:rPr>
        <w:lastRenderedPageBreak/>
        <w:t>APPENDIX B – Table 5.7 - Current and proposed tables</w:t>
      </w:r>
    </w:p>
    <w:p w14:paraId="0B590281" w14:textId="480AA38B" w:rsidR="00F013A2" w:rsidRDefault="00F013A2" w:rsidP="00F013A2">
      <w:pPr>
        <w:rPr>
          <w:b/>
          <w:bCs/>
          <w:szCs w:val="20"/>
        </w:rPr>
      </w:pPr>
      <w:r w:rsidRPr="00332436">
        <w:rPr>
          <w:b/>
          <w:bCs/>
          <w:szCs w:val="20"/>
        </w:rPr>
        <w:t>Current Table 5.7</w:t>
      </w:r>
      <w:r w:rsidR="007D59F7" w:rsidRPr="00332436">
        <w:rPr>
          <w:b/>
          <w:bCs/>
          <w:szCs w:val="20"/>
        </w:rPr>
        <w:t xml:space="preserve">. Visit </w:t>
      </w:r>
      <w:hyperlink r:id="rId109" w:anchor="table-5-7" w:history="1">
        <w:r w:rsidR="007D59F7" w:rsidRPr="00332436">
          <w:rPr>
            <w:rStyle w:val="Hyperlink"/>
            <w:b/>
            <w:bCs/>
            <w:szCs w:val="20"/>
          </w:rPr>
          <w:t>Table 5.7 Opportunistic pathogens of concern in Australian drinking water</w:t>
        </w:r>
      </w:hyperlink>
      <w:r w:rsidR="007D59F7" w:rsidRPr="00332436">
        <w:rPr>
          <w:b/>
          <w:bCs/>
          <w:szCs w:val="20"/>
        </w:rPr>
        <w:t xml:space="preserve"> of the Guidelines.</w:t>
      </w:r>
    </w:p>
    <w:p w14:paraId="78288F5E" w14:textId="77777777" w:rsidR="003C69CB" w:rsidRPr="009427BF" w:rsidRDefault="003C69CB" w:rsidP="003C69CB">
      <w:pPr>
        <w:rPr>
          <w:color w:val="005F85" w:themeColor="accent2"/>
          <w:sz w:val="28"/>
          <w:szCs w:val="28"/>
        </w:rPr>
      </w:pPr>
      <w:r w:rsidRPr="009427BF">
        <w:rPr>
          <w:color w:val="005F85" w:themeColor="accent2"/>
          <w:sz w:val="28"/>
          <w:szCs w:val="28"/>
        </w:rPr>
        <w:t>5.5 Opportunistic pathogens</w:t>
      </w:r>
    </w:p>
    <w:p w14:paraId="471104C8" w14:textId="41BFF754" w:rsidR="003C69CB" w:rsidRPr="003C69CB" w:rsidRDefault="003C69CB" w:rsidP="003C69CB">
      <w:pPr>
        <w:rPr>
          <w:szCs w:val="20"/>
        </w:rPr>
      </w:pPr>
      <w:r w:rsidRPr="009C257D">
        <w:rPr>
          <w:szCs w:val="20"/>
        </w:rPr>
        <w:t>O</w:t>
      </w:r>
      <w:r w:rsidRPr="003C69CB">
        <w:rPr>
          <w:szCs w:val="20"/>
        </w:rPr>
        <w:t>pportunistic pathogens of concern in drinking water are summarised in Table 5.7. Naegleria fowleri, Burkholderia pseudomallei and Legionella pneumophila are particularly significant. Each of these has been linked to deaths associated with exposure to contaminated drinking water.</w:t>
      </w:r>
    </w:p>
    <w:p w14:paraId="1303B4D3" w14:textId="2B80DAF3" w:rsidR="003C69CB" w:rsidRDefault="003C69CB" w:rsidP="003C69CB">
      <w:pPr>
        <w:rPr>
          <w:szCs w:val="20"/>
        </w:rPr>
      </w:pPr>
      <w:r w:rsidRPr="003C69CB">
        <w:rPr>
          <w:szCs w:val="20"/>
        </w:rPr>
        <w:t>Additional information and references on the opportunistic pathogens listed in Table 5.7 are available in the relevant Fact Sheets in Part V.</w:t>
      </w:r>
    </w:p>
    <w:p w14:paraId="5986BA55" w14:textId="77DF03DB" w:rsidR="003C69CB" w:rsidRPr="003C69CB" w:rsidRDefault="003C69CB" w:rsidP="003C69CB">
      <w:pPr>
        <w:rPr>
          <w:b/>
          <w:bCs/>
          <w:szCs w:val="20"/>
        </w:rPr>
      </w:pPr>
      <w:r w:rsidRPr="003C69CB">
        <w:rPr>
          <w:b/>
          <w:bCs/>
          <w:szCs w:val="20"/>
        </w:rPr>
        <w:t>Table 5.7 Opportunistic pathogens of concern in Australian drinking water</w:t>
      </w:r>
    </w:p>
    <w:tbl>
      <w:tblPr>
        <w:tblStyle w:val="TableGrid"/>
        <w:tblW w:w="0" w:type="auto"/>
        <w:tblLook w:val="04A0" w:firstRow="1" w:lastRow="0" w:firstColumn="1" w:lastColumn="0" w:noHBand="0" w:noVBand="1"/>
      </w:tblPr>
      <w:tblGrid>
        <w:gridCol w:w="3360"/>
        <w:gridCol w:w="3361"/>
        <w:gridCol w:w="3361"/>
      </w:tblGrid>
      <w:tr w:rsidR="00A05C44" w:rsidRPr="0083608D" w14:paraId="4232B525" w14:textId="77777777" w:rsidTr="00181054">
        <w:tc>
          <w:tcPr>
            <w:tcW w:w="3360" w:type="dxa"/>
            <w:tcBorders>
              <w:top w:val="single" w:sz="4" w:space="0" w:color="005F85" w:themeColor="accent2"/>
              <w:left w:val="nil"/>
              <w:bottom w:val="single" w:sz="4" w:space="0" w:color="005F85" w:themeColor="accent2"/>
              <w:right w:val="nil"/>
            </w:tcBorders>
            <w:shd w:val="clear" w:color="auto" w:fill="005F85" w:themeFill="accent2"/>
          </w:tcPr>
          <w:p w14:paraId="124AB93C" w14:textId="77777777" w:rsidR="00A05C44" w:rsidRPr="0083608D" w:rsidRDefault="00A05C44" w:rsidP="00F013A2">
            <w:pPr>
              <w:rPr>
                <w:szCs w:val="20"/>
              </w:rPr>
            </w:pPr>
          </w:p>
        </w:tc>
        <w:tc>
          <w:tcPr>
            <w:tcW w:w="3361" w:type="dxa"/>
            <w:tcBorders>
              <w:top w:val="single" w:sz="4" w:space="0" w:color="005F85" w:themeColor="accent2"/>
              <w:left w:val="nil"/>
              <w:bottom w:val="single" w:sz="4" w:space="0" w:color="005F85" w:themeColor="accent2"/>
              <w:right w:val="nil"/>
            </w:tcBorders>
            <w:shd w:val="clear" w:color="auto" w:fill="005F85" w:themeFill="accent2"/>
          </w:tcPr>
          <w:p w14:paraId="57B0FCAD" w14:textId="0952CBCE" w:rsidR="00A05C44" w:rsidRPr="0083608D" w:rsidRDefault="00A05C44" w:rsidP="00F013A2">
            <w:pPr>
              <w:rPr>
                <w:color w:val="FFFFFF" w:themeColor="background1"/>
                <w:szCs w:val="20"/>
              </w:rPr>
            </w:pPr>
            <w:r w:rsidRPr="0083608D">
              <w:rPr>
                <w:color w:val="FFFFFF" w:themeColor="background1"/>
                <w:szCs w:val="20"/>
              </w:rPr>
              <w:t>Disease</w:t>
            </w:r>
          </w:p>
        </w:tc>
        <w:tc>
          <w:tcPr>
            <w:tcW w:w="3361" w:type="dxa"/>
            <w:tcBorders>
              <w:top w:val="single" w:sz="4" w:space="0" w:color="005F85" w:themeColor="accent2"/>
              <w:left w:val="nil"/>
              <w:bottom w:val="single" w:sz="4" w:space="0" w:color="005F85" w:themeColor="accent2"/>
              <w:right w:val="nil"/>
            </w:tcBorders>
            <w:shd w:val="clear" w:color="auto" w:fill="005F85" w:themeFill="accent2"/>
          </w:tcPr>
          <w:p w14:paraId="3BDA566F" w14:textId="7A4609E9" w:rsidR="00A05C44" w:rsidRPr="0083608D" w:rsidRDefault="00A05C44" w:rsidP="00F013A2">
            <w:pPr>
              <w:rPr>
                <w:color w:val="FFFFFF" w:themeColor="background1"/>
                <w:szCs w:val="20"/>
              </w:rPr>
            </w:pPr>
            <w:r w:rsidRPr="0083608D">
              <w:rPr>
                <w:color w:val="FFFFFF" w:themeColor="background1"/>
                <w:szCs w:val="20"/>
              </w:rPr>
              <w:t>Exposure pathway</w:t>
            </w:r>
          </w:p>
        </w:tc>
      </w:tr>
      <w:tr w:rsidR="00A05C44" w:rsidRPr="0083608D" w14:paraId="22CCD344" w14:textId="77777777" w:rsidTr="00181054">
        <w:tc>
          <w:tcPr>
            <w:tcW w:w="3360" w:type="dxa"/>
            <w:tcBorders>
              <w:top w:val="single" w:sz="4" w:space="0" w:color="005F85" w:themeColor="accent2"/>
              <w:left w:val="nil"/>
              <w:bottom w:val="single" w:sz="4" w:space="0" w:color="005F85" w:themeColor="accent2"/>
              <w:right w:val="nil"/>
            </w:tcBorders>
            <w:shd w:val="clear" w:color="auto" w:fill="C7E2ED" w:themeFill="background2"/>
          </w:tcPr>
          <w:p w14:paraId="2E5C1799" w14:textId="537D6A83" w:rsidR="00A05C44" w:rsidRPr="0083608D" w:rsidRDefault="00A05C44" w:rsidP="00F013A2">
            <w:pPr>
              <w:rPr>
                <w:b/>
                <w:bCs/>
                <w:szCs w:val="20"/>
              </w:rPr>
            </w:pPr>
            <w:r w:rsidRPr="0083608D">
              <w:rPr>
                <w:b/>
                <w:bCs/>
                <w:szCs w:val="20"/>
              </w:rPr>
              <w:t>Bacteria</w:t>
            </w:r>
          </w:p>
        </w:tc>
        <w:tc>
          <w:tcPr>
            <w:tcW w:w="3361" w:type="dxa"/>
            <w:tcBorders>
              <w:top w:val="single" w:sz="4" w:space="0" w:color="005F85" w:themeColor="accent2"/>
              <w:left w:val="nil"/>
              <w:bottom w:val="single" w:sz="4" w:space="0" w:color="005F85" w:themeColor="accent2"/>
              <w:right w:val="nil"/>
            </w:tcBorders>
            <w:shd w:val="clear" w:color="auto" w:fill="C7E2ED" w:themeFill="background2"/>
          </w:tcPr>
          <w:p w14:paraId="1E02032E" w14:textId="3A091A38" w:rsidR="00A05C44" w:rsidRPr="0083608D" w:rsidRDefault="00A05C44" w:rsidP="00F013A2">
            <w:pPr>
              <w:rPr>
                <w:szCs w:val="20"/>
              </w:rPr>
            </w:pPr>
          </w:p>
        </w:tc>
        <w:tc>
          <w:tcPr>
            <w:tcW w:w="3361" w:type="dxa"/>
            <w:tcBorders>
              <w:top w:val="single" w:sz="4" w:space="0" w:color="005F85" w:themeColor="accent2"/>
              <w:left w:val="nil"/>
              <w:bottom w:val="single" w:sz="4" w:space="0" w:color="005F85" w:themeColor="accent2"/>
              <w:right w:val="nil"/>
            </w:tcBorders>
            <w:shd w:val="clear" w:color="auto" w:fill="C7E2ED" w:themeFill="background2"/>
          </w:tcPr>
          <w:p w14:paraId="4E40B0D6" w14:textId="77777777" w:rsidR="00A05C44" w:rsidRPr="0083608D" w:rsidRDefault="00A05C44" w:rsidP="00F013A2">
            <w:pPr>
              <w:rPr>
                <w:szCs w:val="20"/>
              </w:rPr>
            </w:pPr>
          </w:p>
        </w:tc>
      </w:tr>
      <w:tr w:rsidR="00322F3E" w:rsidRPr="0083608D" w14:paraId="7AF5DBF9" w14:textId="77777777" w:rsidTr="00FC1B15">
        <w:tc>
          <w:tcPr>
            <w:tcW w:w="3360" w:type="dxa"/>
            <w:tcBorders>
              <w:top w:val="single" w:sz="4" w:space="0" w:color="005F85" w:themeColor="accent2"/>
              <w:left w:val="nil"/>
              <w:bottom w:val="single" w:sz="4" w:space="0" w:color="005F85" w:themeColor="accent2"/>
              <w:right w:val="nil"/>
            </w:tcBorders>
            <w:shd w:val="clear" w:color="auto" w:fill="FFFFFF" w:themeFill="background1"/>
          </w:tcPr>
          <w:p w14:paraId="73C2ABA3" w14:textId="3EFB0259" w:rsidR="00322F3E" w:rsidRPr="0083608D" w:rsidRDefault="00322F3E" w:rsidP="00F013A2">
            <w:pPr>
              <w:rPr>
                <w:szCs w:val="20"/>
              </w:rPr>
            </w:pPr>
            <w:r w:rsidRPr="0083608D">
              <w:rPr>
                <w:i/>
                <w:iCs/>
                <w:szCs w:val="20"/>
              </w:rPr>
              <w:t>Aeromonas</w:t>
            </w:r>
            <w:r w:rsidRPr="0083608D">
              <w:rPr>
                <w:szCs w:val="20"/>
              </w:rPr>
              <w:t xml:space="preserve"> spp.</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0E3F7A5D" w14:textId="0A3FB92E" w:rsidR="00322F3E" w:rsidRPr="0083608D" w:rsidRDefault="00322F3E" w:rsidP="00F013A2">
            <w:pPr>
              <w:rPr>
                <w:szCs w:val="20"/>
              </w:rPr>
            </w:pPr>
            <w:r w:rsidRPr="0083608D">
              <w:rPr>
                <w:szCs w:val="20"/>
              </w:rPr>
              <w:t>Systemic infections; wound infections;</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3445F5DD" w14:textId="6538FE32" w:rsidR="00322F3E" w:rsidRPr="0083608D" w:rsidRDefault="00E02AF0" w:rsidP="00F013A2">
            <w:pPr>
              <w:rPr>
                <w:szCs w:val="20"/>
              </w:rPr>
            </w:pPr>
            <w:r w:rsidRPr="0083608D">
              <w:rPr>
                <w:szCs w:val="20"/>
              </w:rPr>
              <w:t>Ingestion, dermal (open wound)</w:t>
            </w:r>
          </w:p>
        </w:tc>
      </w:tr>
      <w:tr w:rsidR="00A05C44" w:rsidRPr="0083608D" w14:paraId="4B4F2462" w14:textId="77777777" w:rsidTr="00FC1B15">
        <w:tc>
          <w:tcPr>
            <w:tcW w:w="3360" w:type="dxa"/>
            <w:tcBorders>
              <w:top w:val="single" w:sz="4" w:space="0" w:color="005F85" w:themeColor="accent2"/>
              <w:left w:val="nil"/>
              <w:bottom w:val="single" w:sz="4" w:space="0" w:color="005F85" w:themeColor="accent2"/>
              <w:right w:val="nil"/>
            </w:tcBorders>
            <w:shd w:val="clear" w:color="auto" w:fill="FFFFFF" w:themeFill="background1"/>
          </w:tcPr>
          <w:p w14:paraId="26D1A328" w14:textId="79A2F1B8" w:rsidR="00A05C44" w:rsidRPr="0083608D" w:rsidRDefault="00322F3E" w:rsidP="00F013A2">
            <w:pPr>
              <w:rPr>
                <w:szCs w:val="20"/>
              </w:rPr>
            </w:pPr>
            <w:r w:rsidRPr="0083608D">
              <w:rPr>
                <w:i/>
                <w:iCs/>
                <w:szCs w:val="20"/>
              </w:rPr>
              <w:t>Burkholderia pseudomallei</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536D0BFF" w14:textId="041B0BF7" w:rsidR="00A05C44" w:rsidRPr="0083608D" w:rsidRDefault="008F6BA5" w:rsidP="00F013A2">
            <w:pPr>
              <w:rPr>
                <w:szCs w:val="20"/>
              </w:rPr>
            </w:pPr>
            <w:r w:rsidRPr="0083608D">
              <w:rPr>
                <w:szCs w:val="20"/>
              </w:rPr>
              <w:t>Melioidosis</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19722702" w14:textId="3B064128" w:rsidR="00A05C44" w:rsidRPr="0083608D" w:rsidRDefault="00E02AF0" w:rsidP="00F013A2">
            <w:pPr>
              <w:rPr>
                <w:szCs w:val="20"/>
              </w:rPr>
            </w:pPr>
            <w:r w:rsidRPr="0083608D">
              <w:rPr>
                <w:szCs w:val="20"/>
              </w:rPr>
              <w:t>Dermal, ingestion, inhalation</w:t>
            </w:r>
          </w:p>
        </w:tc>
      </w:tr>
      <w:tr w:rsidR="00A05C44" w:rsidRPr="0083608D" w14:paraId="7BABF1A5" w14:textId="77777777" w:rsidTr="00FC1B15">
        <w:tc>
          <w:tcPr>
            <w:tcW w:w="3360" w:type="dxa"/>
            <w:tcBorders>
              <w:top w:val="single" w:sz="4" w:space="0" w:color="005F85" w:themeColor="accent2"/>
              <w:left w:val="nil"/>
              <w:bottom w:val="nil"/>
              <w:right w:val="nil"/>
            </w:tcBorders>
            <w:shd w:val="clear" w:color="auto" w:fill="FFFFFF" w:themeFill="background1"/>
          </w:tcPr>
          <w:p w14:paraId="3633A755" w14:textId="18E0D65D" w:rsidR="00A05C44" w:rsidRPr="0083608D" w:rsidRDefault="00322F3E" w:rsidP="00F013A2">
            <w:pPr>
              <w:rPr>
                <w:szCs w:val="20"/>
              </w:rPr>
            </w:pPr>
            <w:r w:rsidRPr="0083608D">
              <w:rPr>
                <w:i/>
                <w:iCs/>
                <w:szCs w:val="20"/>
              </w:rPr>
              <w:t>Legionella</w:t>
            </w:r>
            <w:r w:rsidRPr="0083608D">
              <w:rPr>
                <w:szCs w:val="20"/>
              </w:rPr>
              <w:t xml:space="preserve"> spp.</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76A738A6" w14:textId="0B3833FE" w:rsidR="00A05C44" w:rsidRPr="0083608D" w:rsidRDefault="008F6BA5" w:rsidP="00F013A2">
            <w:pPr>
              <w:rPr>
                <w:szCs w:val="20"/>
              </w:rPr>
            </w:pPr>
            <w:r w:rsidRPr="0083608D">
              <w:rPr>
                <w:szCs w:val="20"/>
              </w:rPr>
              <w:t>Legionnaires’ disease</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0835312B" w14:textId="58880404" w:rsidR="00A05C44" w:rsidRPr="0083608D" w:rsidRDefault="00E02AF0" w:rsidP="00F013A2">
            <w:pPr>
              <w:rPr>
                <w:szCs w:val="20"/>
              </w:rPr>
            </w:pPr>
            <w:r w:rsidRPr="0083608D">
              <w:rPr>
                <w:szCs w:val="20"/>
              </w:rPr>
              <w:t>Inhalation, aspiration</w:t>
            </w:r>
          </w:p>
        </w:tc>
      </w:tr>
      <w:tr w:rsidR="00A05C44" w:rsidRPr="0083608D" w14:paraId="45F7F7E5" w14:textId="77777777" w:rsidTr="00FC1B15">
        <w:tc>
          <w:tcPr>
            <w:tcW w:w="3360" w:type="dxa"/>
            <w:tcBorders>
              <w:top w:val="nil"/>
              <w:left w:val="nil"/>
              <w:bottom w:val="single" w:sz="4" w:space="0" w:color="005F85" w:themeColor="accent2"/>
              <w:right w:val="nil"/>
            </w:tcBorders>
            <w:shd w:val="clear" w:color="auto" w:fill="FFFFFF" w:themeFill="background1"/>
          </w:tcPr>
          <w:p w14:paraId="0E623B88" w14:textId="7C4FB507" w:rsidR="00A05C44" w:rsidRPr="0083608D" w:rsidRDefault="00A05C44" w:rsidP="00F013A2">
            <w:pPr>
              <w:rPr>
                <w:szCs w:val="20"/>
              </w:rPr>
            </w:pP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69929C28" w14:textId="15F9E19A" w:rsidR="00A05C44" w:rsidRPr="0083608D" w:rsidRDefault="008F6BA5" w:rsidP="00F013A2">
            <w:pPr>
              <w:rPr>
                <w:szCs w:val="20"/>
              </w:rPr>
            </w:pPr>
            <w:r w:rsidRPr="0083608D">
              <w:rPr>
                <w:szCs w:val="20"/>
              </w:rPr>
              <w:t>Pontiac fever</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387D9CDF" w14:textId="77777777" w:rsidR="00A05C44" w:rsidRPr="0083608D" w:rsidRDefault="00A05C44" w:rsidP="00F013A2">
            <w:pPr>
              <w:rPr>
                <w:szCs w:val="20"/>
              </w:rPr>
            </w:pPr>
          </w:p>
        </w:tc>
      </w:tr>
      <w:tr w:rsidR="00A05C44" w:rsidRPr="0083608D" w14:paraId="68F6BB5C" w14:textId="77777777" w:rsidTr="00FC1B15">
        <w:tc>
          <w:tcPr>
            <w:tcW w:w="3360" w:type="dxa"/>
            <w:tcBorders>
              <w:top w:val="single" w:sz="4" w:space="0" w:color="005F85" w:themeColor="accent2"/>
              <w:left w:val="nil"/>
              <w:bottom w:val="single" w:sz="4" w:space="0" w:color="005F85" w:themeColor="accent2"/>
              <w:right w:val="nil"/>
            </w:tcBorders>
            <w:shd w:val="clear" w:color="auto" w:fill="FFFFFF" w:themeFill="background1"/>
          </w:tcPr>
          <w:p w14:paraId="54EDE0B6" w14:textId="508DB698" w:rsidR="00A05C44" w:rsidRPr="0083608D" w:rsidRDefault="00A05C44" w:rsidP="00F013A2">
            <w:pPr>
              <w:rPr>
                <w:szCs w:val="20"/>
              </w:rPr>
            </w:pPr>
            <w:r w:rsidRPr="0083608D">
              <w:rPr>
                <w:szCs w:val="20"/>
              </w:rPr>
              <w:t>Mycobacteria</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44D27BC3" w14:textId="017B62DD" w:rsidR="00A05C44" w:rsidRPr="0083608D" w:rsidRDefault="008F6BA5" w:rsidP="00F013A2">
            <w:pPr>
              <w:rPr>
                <w:szCs w:val="20"/>
              </w:rPr>
            </w:pPr>
            <w:r w:rsidRPr="0083608D">
              <w:rPr>
                <w:szCs w:val="20"/>
              </w:rPr>
              <w:t>Pulmonary disease, skin ulcers, osteomyelitis and septic arthritis</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59E2B2EB" w14:textId="2704EE96" w:rsidR="00A05C44" w:rsidRPr="0083608D" w:rsidRDefault="00E02AF0" w:rsidP="00F013A2">
            <w:pPr>
              <w:rPr>
                <w:szCs w:val="20"/>
              </w:rPr>
            </w:pPr>
            <w:r w:rsidRPr="0083608D">
              <w:rPr>
                <w:szCs w:val="20"/>
              </w:rPr>
              <w:t>Inhalation, dermal, ingestion</w:t>
            </w:r>
          </w:p>
        </w:tc>
      </w:tr>
      <w:tr w:rsidR="00A05C44" w:rsidRPr="0083608D" w14:paraId="1F906967" w14:textId="77777777" w:rsidTr="00FC1B15">
        <w:tc>
          <w:tcPr>
            <w:tcW w:w="3360" w:type="dxa"/>
            <w:tcBorders>
              <w:top w:val="single" w:sz="4" w:space="0" w:color="005F85" w:themeColor="accent2"/>
              <w:left w:val="nil"/>
              <w:bottom w:val="single" w:sz="4" w:space="0" w:color="005F85" w:themeColor="accent2"/>
              <w:right w:val="nil"/>
            </w:tcBorders>
            <w:shd w:val="clear" w:color="auto" w:fill="FFFFFF" w:themeFill="background1"/>
          </w:tcPr>
          <w:p w14:paraId="409D5A17" w14:textId="163E8A18" w:rsidR="00A05C44" w:rsidRPr="0083608D" w:rsidRDefault="00A05C44" w:rsidP="00F013A2">
            <w:pPr>
              <w:rPr>
                <w:szCs w:val="20"/>
              </w:rPr>
            </w:pPr>
            <w:r w:rsidRPr="0083608D">
              <w:rPr>
                <w:i/>
                <w:iCs/>
                <w:szCs w:val="20"/>
              </w:rPr>
              <w:t>Pseudomonas aeruginosa</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6F95F533" w14:textId="21AF14BA" w:rsidR="00A05C44" w:rsidRPr="0083608D" w:rsidRDefault="00BD793C" w:rsidP="00F013A2">
            <w:pPr>
              <w:rPr>
                <w:szCs w:val="20"/>
              </w:rPr>
            </w:pPr>
            <w:r w:rsidRPr="0083608D">
              <w:rPr>
                <w:szCs w:val="20"/>
              </w:rPr>
              <w:t>Skin infections</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66ECA55A" w14:textId="77777777" w:rsidR="00A05C44" w:rsidRPr="0083608D" w:rsidRDefault="00A05C44" w:rsidP="00F013A2">
            <w:pPr>
              <w:rPr>
                <w:szCs w:val="20"/>
              </w:rPr>
            </w:pPr>
          </w:p>
        </w:tc>
      </w:tr>
      <w:tr w:rsidR="00A05C44" w:rsidRPr="0083608D" w14:paraId="288AD223" w14:textId="77777777" w:rsidTr="00D01F2B">
        <w:tc>
          <w:tcPr>
            <w:tcW w:w="3360" w:type="dxa"/>
            <w:tcBorders>
              <w:top w:val="single" w:sz="4" w:space="0" w:color="005F85" w:themeColor="accent2"/>
              <w:left w:val="nil"/>
              <w:bottom w:val="single" w:sz="4" w:space="0" w:color="005F85" w:themeColor="accent2"/>
              <w:right w:val="nil"/>
            </w:tcBorders>
            <w:shd w:val="clear" w:color="auto" w:fill="C7E2ED" w:themeFill="background2"/>
          </w:tcPr>
          <w:p w14:paraId="33832E56" w14:textId="70545900" w:rsidR="00A05C44" w:rsidRPr="0083608D" w:rsidRDefault="00A05C44" w:rsidP="00F013A2">
            <w:pPr>
              <w:rPr>
                <w:b/>
                <w:bCs/>
                <w:szCs w:val="20"/>
              </w:rPr>
            </w:pPr>
            <w:r w:rsidRPr="0083608D">
              <w:rPr>
                <w:b/>
                <w:bCs/>
                <w:szCs w:val="20"/>
              </w:rPr>
              <w:t>Protozoa</w:t>
            </w:r>
          </w:p>
        </w:tc>
        <w:tc>
          <w:tcPr>
            <w:tcW w:w="3361" w:type="dxa"/>
            <w:tcBorders>
              <w:top w:val="single" w:sz="4" w:space="0" w:color="005F85" w:themeColor="accent2"/>
              <w:left w:val="nil"/>
              <w:bottom w:val="single" w:sz="4" w:space="0" w:color="005F85" w:themeColor="accent2"/>
              <w:right w:val="nil"/>
            </w:tcBorders>
            <w:shd w:val="clear" w:color="auto" w:fill="C7E2ED" w:themeFill="background2"/>
          </w:tcPr>
          <w:p w14:paraId="4A9564D8" w14:textId="77777777" w:rsidR="00A05C44" w:rsidRPr="0083608D" w:rsidRDefault="00A05C44" w:rsidP="00F013A2">
            <w:pPr>
              <w:rPr>
                <w:szCs w:val="20"/>
              </w:rPr>
            </w:pPr>
          </w:p>
        </w:tc>
        <w:tc>
          <w:tcPr>
            <w:tcW w:w="3361" w:type="dxa"/>
            <w:tcBorders>
              <w:top w:val="single" w:sz="4" w:space="0" w:color="005F85" w:themeColor="accent2"/>
              <w:left w:val="nil"/>
              <w:bottom w:val="single" w:sz="4" w:space="0" w:color="005F85" w:themeColor="accent2"/>
              <w:right w:val="nil"/>
            </w:tcBorders>
            <w:shd w:val="clear" w:color="auto" w:fill="C7E2ED" w:themeFill="background2"/>
          </w:tcPr>
          <w:p w14:paraId="604A96DF" w14:textId="77777777" w:rsidR="00A05C44" w:rsidRPr="0083608D" w:rsidRDefault="00A05C44" w:rsidP="00F013A2">
            <w:pPr>
              <w:rPr>
                <w:szCs w:val="20"/>
              </w:rPr>
            </w:pPr>
          </w:p>
        </w:tc>
      </w:tr>
      <w:tr w:rsidR="00A05C44" w:rsidRPr="0083608D" w14:paraId="2D9212F9" w14:textId="77777777" w:rsidTr="00FC1B15">
        <w:tc>
          <w:tcPr>
            <w:tcW w:w="3360" w:type="dxa"/>
            <w:tcBorders>
              <w:top w:val="single" w:sz="4" w:space="0" w:color="005F85" w:themeColor="accent2"/>
              <w:left w:val="nil"/>
              <w:bottom w:val="single" w:sz="4" w:space="0" w:color="005F85" w:themeColor="accent2"/>
              <w:right w:val="nil"/>
            </w:tcBorders>
            <w:shd w:val="clear" w:color="auto" w:fill="FFFFFF" w:themeFill="background1"/>
          </w:tcPr>
          <w:p w14:paraId="0E7197D3" w14:textId="2FA0448B" w:rsidR="00A05C44" w:rsidRPr="0083608D" w:rsidRDefault="00A05C44" w:rsidP="00F013A2">
            <w:pPr>
              <w:rPr>
                <w:szCs w:val="20"/>
              </w:rPr>
            </w:pPr>
            <w:r w:rsidRPr="0083608D">
              <w:rPr>
                <w:i/>
                <w:iCs/>
                <w:szCs w:val="20"/>
              </w:rPr>
              <w:t>Naegleria fowleri</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36DA2BA1" w14:textId="193162FE" w:rsidR="00A05C44" w:rsidRPr="0083608D" w:rsidRDefault="00BD793C" w:rsidP="00F013A2">
            <w:pPr>
              <w:rPr>
                <w:szCs w:val="20"/>
              </w:rPr>
            </w:pPr>
            <w:r w:rsidRPr="0083608D">
              <w:rPr>
                <w:szCs w:val="20"/>
              </w:rPr>
              <w:t>Primary Amoebic Encephalitis (PAM)</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6AC89F3F" w14:textId="65C5FBCF" w:rsidR="00A05C44" w:rsidRPr="0083608D" w:rsidRDefault="00322F3E" w:rsidP="00F013A2">
            <w:pPr>
              <w:rPr>
                <w:szCs w:val="20"/>
              </w:rPr>
            </w:pPr>
            <w:r w:rsidRPr="0083608D">
              <w:rPr>
                <w:szCs w:val="20"/>
              </w:rPr>
              <w:t>Intranasal</w:t>
            </w:r>
          </w:p>
        </w:tc>
      </w:tr>
      <w:tr w:rsidR="00A05C44" w:rsidRPr="0083608D" w14:paraId="186DE1DF" w14:textId="77777777" w:rsidTr="00FC1B15">
        <w:tc>
          <w:tcPr>
            <w:tcW w:w="3360" w:type="dxa"/>
            <w:tcBorders>
              <w:top w:val="single" w:sz="4" w:space="0" w:color="005F85" w:themeColor="accent2"/>
              <w:left w:val="nil"/>
              <w:bottom w:val="single" w:sz="4" w:space="0" w:color="005F85" w:themeColor="accent2"/>
              <w:right w:val="nil"/>
            </w:tcBorders>
            <w:shd w:val="clear" w:color="auto" w:fill="FFFFFF" w:themeFill="background1"/>
          </w:tcPr>
          <w:p w14:paraId="4D995B1D" w14:textId="44EFF699" w:rsidR="00A05C44" w:rsidRPr="0083608D" w:rsidRDefault="00A05C44" w:rsidP="00F013A2">
            <w:pPr>
              <w:rPr>
                <w:i/>
                <w:iCs/>
                <w:szCs w:val="20"/>
              </w:rPr>
            </w:pPr>
            <w:r w:rsidRPr="0083608D">
              <w:rPr>
                <w:i/>
                <w:iCs/>
                <w:szCs w:val="20"/>
              </w:rPr>
              <w:t>Acanthamoeba</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0F4935FD" w14:textId="16AF71AF" w:rsidR="00A05C44" w:rsidRPr="0083608D" w:rsidRDefault="00BD793C" w:rsidP="00F013A2">
            <w:pPr>
              <w:rPr>
                <w:szCs w:val="20"/>
              </w:rPr>
            </w:pPr>
            <w:r w:rsidRPr="0083608D">
              <w:rPr>
                <w:szCs w:val="20"/>
              </w:rPr>
              <w:t>Granulomatous amoebic encephalitis (GAE), amoebic keratitis</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06A8E535" w14:textId="796D0881" w:rsidR="00A05C44" w:rsidRPr="0083608D" w:rsidRDefault="00322F3E" w:rsidP="00F013A2">
            <w:pPr>
              <w:rPr>
                <w:szCs w:val="20"/>
              </w:rPr>
            </w:pPr>
            <w:r w:rsidRPr="0083608D">
              <w:rPr>
                <w:szCs w:val="20"/>
              </w:rPr>
              <w:t>Ocular, dermal (open wound), inhalation</w:t>
            </w:r>
          </w:p>
        </w:tc>
      </w:tr>
    </w:tbl>
    <w:p w14:paraId="3182E1F6" w14:textId="77777777" w:rsidR="00BF0686" w:rsidRDefault="00BF0686" w:rsidP="00F013A2">
      <w:pPr>
        <w:rPr>
          <w:b/>
          <w:bCs/>
          <w:u w:val="single"/>
        </w:rPr>
      </w:pPr>
    </w:p>
    <w:p w14:paraId="3A61FB9E" w14:textId="77777777" w:rsidR="00BF0686" w:rsidRDefault="00BF0686" w:rsidP="00F013A2">
      <w:pPr>
        <w:rPr>
          <w:b/>
          <w:bCs/>
          <w:u w:val="single"/>
        </w:rPr>
      </w:pPr>
    </w:p>
    <w:p w14:paraId="56A4C831" w14:textId="77777777" w:rsidR="00BF0686" w:rsidRDefault="00BF0686" w:rsidP="00F013A2">
      <w:pPr>
        <w:rPr>
          <w:b/>
          <w:bCs/>
          <w:u w:val="single"/>
        </w:rPr>
      </w:pPr>
    </w:p>
    <w:p w14:paraId="59A1A50A" w14:textId="77777777" w:rsidR="00BF0686" w:rsidRDefault="00BF0686" w:rsidP="00F013A2">
      <w:pPr>
        <w:rPr>
          <w:b/>
          <w:bCs/>
          <w:u w:val="single"/>
        </w:rPr>
      </w:pPr>
    </w:p>
    <w:p w14:paraId="6468FD0E" w14:textId="77777777" w:rsidR="00BF0686" w:rsidRDefault="00BF0686" w:rsidP="00F013A2">
      <w:pPr>
        <w:rPr>
          <w:b/>
          <w:bCs/>
          <w:u w:val="single"/>
        </w:rPr>
      </w:pPr>
    </w:p>
    <w:p w14:paraId="4714BE7D" w14:textId="77777777" w:rsidR="00BF0686" w:rsidRDefault="00BF0686" w:rsidP="00F013A2">
      <w:pPr>
        <w:rPr>
          <w:b/>
          <w:bCs/>
          <w:u w:val="single"/>
        </w:rPr>
      </w:pPr>
    </w:p>
    <w:p w14:paraId="08566B40" w14:textId="77777777" w:rsidR="00BF0686" w:rsidRDefault="00BF0686" w:rsidP="00F013A2">
      <w:pPr>
        <w:rPr>
          <w:b/>
          <w:bCs/>
          <w:u w:val="single"/>
        </w:rPr>
      </w:pPr>
    </w:p>
    <w:p w14:paraId="71BD0EB6" w14:textId="77777777" w:rsidR="00BF0686" w:rsidRDefault="00BF0686" w:rsidP="00F013A2">
      <w:pPr>
        <w:rPr>
          <w:b/>
          <w:bCs/>
          <w:u w:val="single"/>
        </w:rPr>
      </w:pPr>
    </w:p>
    <w:p w14:paraId="0C7FC954" w14:textId="77777777" w:rsidR="0083608D" w:rsidRDefault="0083608D" w:rsidP="00F013A2">
      <w:pPr>
        <w:rPr>
          <w:b/>
          <w:bCs/>
          <w:u w:val="single"/>
        </w:rPr>
      </w:pPr>
    </w:p>
    <w:p w14:paraId="468215A7" w14:textId="52972BFF" w:rsidR="0092447C" w:rsidRDefault="0092447C" w:rsidP="00F013A2">
      <w:pPr>
        <w:rPr>
          <w:b/>
          <w:bCs/>
          <w:u w:val="single"/>
        </w:rPr>
      </w:pPr>
      <w:r w:rsidRPr="0092447C">
        <w:rPr>
          <w:b/>
          <w:bCs/>
          <w:u w:val="single"/>
        </w:rPr>
        <w:lastRenderedPageBreak/>
        <w:t>Proposed amendments to Table 5.7</w:t>
      </w:r>
    </w:p>
    <w:p w14:paraId="1251F62C" w14:textId="77777777" w:rsidR="009C257D" w:rsidRPr="003C69CB" w:rsidRDefault="009C257D" w:rsidP="009C257D">
      <w:pPr>
        <w:rPr>
          <w:szCs w:val="20"/>
        </w:rPr>
      </w:pPr>
      <w:r w:rsidRPr="00A17EEC">
        <w:rPr>
          <w:szCs w:val="20"/>
          <w:highlight w:val="yellow"/>
        </w:rPr>
        <w:t>The most common</w:t>
      </w:r>
      <w:r>
        <w:rPr>
          <w:szCs w:val="20"/>
        </w:rPr>
        <w:t xml:space="preserve"> </w:t>
      </w:r>
      <w:r w:rsidRPr="00A17EEC">
        <w:rPr>
          <w:strike/>
          <w:szCs w:val="20"/>
        </w:rPr>
        <w:t>O</w:t>
      </w:r>
      <w:r w:rsidRPr="00A17EEC">
        <w:rPr>
          <w:szCs w:val="20"/>
          <w:highlight w:val="yellow"/>
        </w:rPr>
        <w:t>o</w:t>
      </w:r>
      <w:r w:rsidRPr="003C69CB">
        <w:rPr>
          <w:szCs w:val="20"/>
        </w:rPr>
        <w:t>pportunistic pathogens of concern in drinking water are summarised in Table 5.7. Naegleria fowleri, Burkholderia pseudomallei and Legionella pneumophila are particularly significant. Each of these has been linked to deaths associated with exposure to contaminated drinking water.</w:t>
      </w:r>
    </w:p>
    <w:p w14:paraId="5020BC16" w14:textId="355126C3" w:rsidR="00BF0686" w:rsidRDefault="009C257D" w:rsidP="009C257D">
      <w:pPr>
        <w:rPr>
          <w:b/>
          <w:bCs/>
          <w:szCs w:val="20"/>
        </w:rPr>
      </w:pPr>
      <w:r w:rsidRPr="003C69CB">
        <w:rPr>
          <w:szCs w:val="20"/>
        </w:rPr>
        <w:t>Additional information and references on the opportunistic pathogens listed in Table 5.7 are available in the relevant Fact Sheets in Part V.</w:t>
      </w:r>
    </w:p>
    <w:p w14:paraId="33E23396" w14:textId="139608BA" w:rsidR="00310CAA" w:rsidRDefault="009C257D" w:rsidP="009C257D">
      <w:r w:rsidRPr="003C69CB">
        <w:rPr>
          <w:b/>
          <w:bCs/>
          <w:szCs w:val="20"/>
        </w:rPr>
        <w:t>Table 5.7 Opportunistic pathogens of concern in Australian drinking water</w:t>
      </w:r>
    </w:p>
    <w:tbl>
      <w:tblPr>
        <w:tblStyle w:val="TableGrid"/>
        <w:tblW w:w="0" w:type="auto"/>
        <w:tblLook w:val="04A0" w:firstRow="1" w:lastRow="0" w:firstColumn="1" w:lastColumn="0" w:noHBand="0" w:noVBand="1"/>
      </w:tblPr>
      <w:tblGrid>
        <w:gridCol w:w="3360"/>
        <w:gridCol w:w="3361"/>
        <w:gridCol w:w="3361"/>
      </w:tblGrid>
      <w:tr w:rsidR="00310CAA" w:rsidRPr="0083608D" w14:paraId="55A395D0" w14:textId="77777777" w:rsidTr="00BB4FCE">
        <w:tc>
          <w:tcPr>
            <w:tcW w:w="3360" w:type="dxa"/>
            <w:tcBorders>
              <w:top w:val="single" w:sz="4" w:space="0" w:color="005F85" w:themeColor="accent2"/>
              <w:left w:val="nil"/>
              <w:bottom w:val="single" w:sz="4" w:space="0" w:color="005F85" w:themeColor="accent2"/>
              <w:right w:val="nil"/>
            </w:tcBorders>
            <w:shd w:val="clear" w:color="auto" w:fill="005F85" w:themeFill="accent2"/>
          </w:tcPr>
          <w:p w14:paraId="7F01268B" w14:textId="77777777" w:rsidR="00310CAA" w:rsidRPr="0083608D" w:rsidRDefault="00310CAA" w:rsidP="00BB4FCE">
            <w:pPr>
              <w:rPr>
                <w:szCs w:val="20"/>
              </w:rPr>
            </w:pPr>
          </w:p>
        </w:tc>
        <w:tc>
          <w:tcPr>
            <w:tcW w:w="3361" w:type="dxa"/>
            <w:tcBorders>
              <w:top w:val="single" w:sz="4" w:space="0" w:color="005F85" w:themeColor="accent2"/>
              <w:left w:val="nil"/>
              <w:bottom w:val="single" w:sz="4" w:space="0" w:color="005F85" w:themeColor="accent2"/>
              <w:right w:val="nil"/>
            </w:tcBorders>
            <w:shd w:val="clear" w:color="auto" w:fill="005F85" w:themeFill="accent2"/>
          </w:tcPr>
          <w:p w14:paraId="6A30980E" w14:textId="77777777" w:rsidR="00310CAA" w:rsidRPr="0083608D" w:rsidRDefault="00310CAA" w:rsidP="00BB4FCE">
            <w:pPr>
              <w:rPr>
                <w:color w:val="FFFFFF" w:themeColor="background1"/>
                <w:szCs w:val="20"/>
              </w:rPr>
            </w:pPr>
            <w:r w:rsidRPr="0083608D">
              <w:rPr>
                <w:color w:val="FFFFFF" w:themeColor="background1"/>
                <w:szCs w:val="20"/>
              </w:rPr>
              <w:t>Disease</w:t>
            </w:r>
          </w:p>
        </w:tc>
        <w:tc>
          <w:tcPr>
            <w:tcW w:w="3361" w:type="dxa"/>
            <w:tcBorders>
              <w:top w:val="single" w:sz="4" w:space="0" w:color="005F85" w:themeColor="accent2"/>
              <w:left w:val="nil"/>
              <w:bottom w:val="single" w:sz="4" w:space="0" w:color="005F85" w:themeColor="accent2"/>
              <w:right w:val="nil"/>
            </w:tcBorders>
            <w:shd w:val="clear" w:color="auto" w:fill="005F85" w:themeFill="accent2"/>
          </w:tcPr>
          <w:p w14:paraId="65465123" w14:textId="4E70F462" w:rsidR="00310CAA" w:rsidRPr="0083608D" w:rsidRDefault="00310CAA" w:rsidP="00BB4FCE">
            <w:pPr>
              <w:rPr>
                <w:color w:val="FFFFFF" w:themeColor="background1"/>
                <w:szCs w:val="20"/>
              </w:rPr>
            </w:pPr>
            <w:r w:rsidRPr="0083608D">
              <w:rPr>
                <w:color w:val="auto"/>
                <w:szCs w:val="20"/>
                <w:highlight w:val="yellow"/>
              </w:rPr>
              <w:t>Typical</w:t>
            </w:r>
            <w:r w:rsidRPr="0083608D">
              <w:rPr>
                <w:color w:val="FFFFFF" w:themeColor="background1"/>
                <w:szCs w:val="20"/>
              </w:rPr>
              <w:t xml:space="preserve"> </w:t>
            </w:r>
            <w:r w:rsidRPr="0083608D">
              <w:rPr>
                <w:strike/>
                <w:color w:val="FFFFFF" w:themeColor="background1"/>
                <w:szCs w:val="20"/>
              </w:rPr>
              <w:t>E</w:t>
            </w:r>
            <w:r w:rsidRPr="0083608D">
              <w:rPr>
                <w:color w:val="auto"/>
                <w:szCs w:val="20"/>
                <w:highlight w:val="yellow"/>
              </w:rPr>
              <w:t>e</w:t>
            </w:r>
            <w:r w:rsidRPr="0083608D">
              <w:rPr>
                <w:color w:val="FFFFFF" w:themeColor="background1"/>
                <w:szCs w:val="20"/>
              </w:rPr>
              <w:t>xposure pathway</w:t>
            </w:r>
          </w:p>
        </w:tc>
      </w:tr>
      <w:tr w:rsidR="00310CAA" w:rsidRPr="0083608D" w14:paraId="3CACC871" w14:textId="77777777" w:rsidTr="00BB4FCE">
        <w:tc>
          <w:tcPr>
            <w:tcW w:w="3360" w:type="dxa"/>
            <w:tcBorders>
              <w:top w:val="single" w:sz="4" w:space="0" w:color="005F85" w:themeColor="accent2"/>
              <w:left w:val="nil"/>
              <w:bottom w:val="single" w:sz="4" w:space="0" w:color="005F85" w:themeColor="accent2"/>
              <w:right w:val="nil"/>
            </w:tcBorders>
            <w:shd w:val="clear" w:color="auto" w:fill="C7E2ED" w:themeFill="background2"/>
          </w:tcPr>
          <w:p w14:paraId="7FB72E31" w14:textId="77777777" w:rsidR="00310CAA" w:rsidRPr="0083608D" w:rsidRDefault="00310CAA" w:rsidP="00BB4FCE">
            <w:pPr>
              <w:rPr>
                <w:b/>
                <w:bCs/>
                <w:szCs w:val="20"/>
              </w:rPr>
            </w:pPr>
            <w:r w:rsidRPr="0083608D">
              <w:rPr>
                <w:b/>
                <w:bCs/>
                <w:szCs w:val="20"/>
              </w:rPr>
              <w:t>Bacteria</w:t>
            </w:r>
          </w:p>
        </w:tc>
        <w:tc>
          <w:tcPr>
            <w:tcW w:w="3361" w:type="dxa"/>
            <w:tcBorders>
              <w:top w:val="single" w:sz="4" w:space="0" w:color="005F85" w:themeColor="accent2"/>
              <w:left w:val="nil"/>
              <w:bottom w:val="single" w:sz="4" w:space="0" w:color="005F85" w:themeColor="accent2"/>
              <w:right w:val="nil"/>
            </w:tcBorders>
            <w:shd w:val="clear" w:color="auto" w:fill="C7E2ED" w:themeFill="background2"/>
          </w:tcPr>
          <w:p w14:paraId="317401A4" w14:textId="77777777" w:rsidR="00310CAA" w:rsidRPr="0083608D" w:rsidRDefault="00310CAA" w:rsidP="00BB4FCE">
            <w:pPr>
              <w:rPr>
                <w:szCs w:val="20"/>
              </w:rPr>
            </w:pPr>
          </w:p>
        </w:tc>
        <w:tc>
          <w:tcPr>
            <w:tcW w:w="3361" w:type="dxa"/>
            <w:tcBorders>
              <w:top w:val="single" w:sz="4" w:space="0" w:color="005F85" w:themeColor="accent2"/>
              <w:left w:val="nil"/>
              <w:bottom w:val="single" w:sz="4" w:space="0" w:color="005F85" w:themeColor="accent2"/>
              <w:right w:val="nil"/>
            </w:tcBorders>
            <w:shd w:val="clear" w:color="auto" w:fill="C7E2ED" w:themeFill="background2"/>
          </w:tcPr>
          <w:p w14:paraId="4A6FC386" w14:textId="77777777" w:rsidR="00310CAA" w:rsidRPr="0083608D" w:rsidRDefault="00310CAA" w:rsidP="00BB4FCE">
            <w:pPr>
              <w:rPr>
                <w:szCs w:val="20"/>
              </w:rPr>
            </w:pPr>
          </w:p>
        </w:tc>
      </w:tr>
      <w:tr w:rsidR="00310CAA" w:rsidRPr="0083608D" w14:paraId="1A7AE2AC" w14:textId="77777777" w:rsidTr="00BB4FCE">
        <w:tc>
          <w:tcPr>
            <w:tcW w:w="3360" w:type="dxa"/>
            <w:tcBorders>
              <w:top w:val="single" w:sz="4" w:space="0" w:color="005F85" w:themeColor="accent2"/>
              <w:left w:val="nil"/>
              <w:bottom w:val="single" w:sz="4" w:space="0" w:color="005F85" w:themeColor="accent2"/>
              <w:right w:val="nil"/>
            </w:tcBorders>
            <w:shd w:val="clear" w:color="auto" w:fill="FFFFFF" w:themeFill="background1"/>
          </w:tcPr>
          <w:p w14:paraId="4B926BF2" w14:textId="77777777" w:rsidR="00310CAA" w:rsidRPr="0083608D" w:rsidRDefault="00310CAA" w:rsidP="00BB4FCE">
            <w:pPr>
              <w:rPr>
                <w:szCs w:val="20"/>
              </w:rPr>
            </w:pPr>
            <w:r w:rsidRPr="0083608D">
              <w:rPr>
                <w:i/>
                <w:iCs/>
                <w:szCs w:val="20"/>
              </w:rPr>
              <w:t>Aeromonas</w:t>
            </w:r>
            <w:r w:rsidRPr="0083608D">
              <w:rPr>
                <w:szCs w:val="20"/>
              </w:rPr>
              <w:t xml:space="preserve"> spp.</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4B43F509" w14:textId="77777777" w:rsidR="00310CAA" w:rsidRPr="0083608D" w:rsidRDefault="00310CAA" w:rsidP="00BB4FCE">
            <w:pPr>
              <w:rPr>
                <w:szCs w:val="20"/>
              </w:rPr>
            </w:pPr>
            <w:r w:rsidRPr="0083608D">
              <w:rPr>
                <w:szCs w:val="20"/>
              </w:rPr>
              <w:t>Systemic infections; wound infections;</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091C371C" w14:textId="77777777" w:rsidR="00310CAA" w:rsidRPr="0083608D" w:rsidRDefault="00310CAA" w:rsidP="00BB4FCE">
            <w:pPr>
              <w:rPr>
                <w:szCs w:val="20"/>
              </w:rPr>
            </w:pPr>
            <w:r w:rsidRPr="0083608D">
              <w:rPr>
                <w:szCs w:val="20"/>
              </w:rPr>
              <w:t>Ingestion, dermal (open wound)</w:t>
            </w:r>
          </w:p>
        </w:tc>
      </w:tr>
      <w:tr w:rsidR="00310CAA" w:rsidRPr="0083608D" w14:paraId="59BF372F" w14:textId="77777777" w:rsidTr="00BB4FCE">
        <w:tc>
          <w:tcPr>
            <w:tcW w:w="3360" w:type="dxa"/>
            <w:tcBorders>
              <w:top w:val="single" w:sz="4" w:space="0" w:color="005F85" w:themeColor="accent2"/>
              <w:left w:val="nil"/>
              <w:bottom w:val="single" w:sz="4" w:space="0" w:color="005F85" w:themeColor="accent2"/>
              <w:right w:val="nil"/>
            </w:tcBorders>
            <w:shd w:val="clear" w:color="auto" w:fill="FFFFFF" w:themeFill="background1"/>
          </w:tcPr>
          <w:p w14:paraId="7756AE7B" w14:textId="77777777" w:rsidR="00310CAA" w:rsidRPr="0083608D" w:rsidRDefault="00310CAA" w:rsidP="00BB4FCE">
            <w:pPr>
              <w:rPr>
                <w:szCs w:val="20"/>
              </w:rPr>
            </w:pPr>
            <w:r w:rsidRPr="0083608D">
              <w:rPr>
                <w:i/>
                <w:iCs/>
                <w:szCs w:val="20"/>
              </w:rPr>
              <w:t>Burkholderia pseudomallei</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5370A842" w14:textId="77777777" w:rsidR="00310CAA" w:rsidRPr="0083608D" w:rsidRDefault="00310CAA" w:rsidP="00BB4FCE">
            <w:pPr>
              <w:rPr>
                <w:szCs w:val="20"/>
              </w:rPr>
            </w:pPr>
            <w:r w:rsidRPr="0083608D">
              <w:rPr>
                <w:szCs w:val="20"/>
              </w:rPr>
              <w:t>Melioidosis</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23F3C452" w14:textId="77777777" w:rsidR="00310CAA" w:rsidRPr="0083608D" w:rsidRDefault="00310CAA" w:rsidP="00BB4FCE">
            <w:pPr>
              <w:rPr>
                <w:szCs w:val="20"/>
              </w:rPr>
            </w:pPr>
            <w:r w:rsidRPr="0083608D">
              <w:rPr>
                <w:szCs w:val="20"/>
              </w:rPr>
              <w:t>Dermal, ingestion, inhalation</w:t>
            </w:r>
          </w:p>
        </w:tc>
      </w:tr>
      <w:tr w:rsidR="00310CAA" w:rsidRPr="0083608D" w14:paraId="0860595E" w14:textId="77777777" w:rsidTr="00BB4FCE">
        <w:tc>
          <w:tcPr>
            <w:tcW w:w="3360" w:type="dxa"/>
            <w:tcBorders>
              <w:top w:val="single" w:sz="4" w:space="0" w:color="005F85" w:themeColor="accent2"/>
              <w:left w:val="nil"/>
              <w:bottom w:val="nil"/>
              <w:right w:val="nil"/>
            </w:tcBorders>
            <w:shd w:val="clear" w:color="auto" w:fill="FFFFFF" w:themeFill="background1"/>
          </w:tcPr>
          <w:p w14:paraId="17B4E529" w14:textId="77777777" w:rsidR="00310CAA" w:rsidRPr="0083608D" w:rsidRDefault="00310CAA" w:rsidP="00BB4FCE">
            <w:pPr>
              <w:rPr>
                <w:szCs w:val="20"/>
              </w:rPr>
            </w:pPr>
            <w:r w:rsidRPr="0083608D">
              <w:rPr>
                <w:i/>
                <w:iCs/>
                <w:szCs w:val="20"/>
              </w:rPr>
              <w:t>Legionella</w:t>
            </w:r>
            <w:r w:rsidRPr="0083608D">
              <w:rPr>
                <w:szCs w:val="20"/>
              </w:rPr>
              <w:t xml:space="preserve"> spp.</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11C81CA1" w14:textId="77777777" w:rsidR="00310CAA" w:rsidRPr="0083608D" w:rsidRDefault="00310CAA" w:rsidP="00BB4FCE">
            <w:pPr>
              <w:rPr>
                <w:szCs w:val="20"/>
              </w:rPr>
            </w:pPr>
            <w:r w:rsidRPr="0083608D">
              <w:rPr>
                <w:szCs w:val="20"/>
              </w:rPr>
              <w:t>Legionnaires’ disease</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44FF11F2" w14:textId="77777777" w:rsidR="00310CAA" w:rsidRPr="0083608D" w:rsidRDefault="00310CAA" w:rsidP="00BB4FCE">
            <w:pPr>
              <w:rPr>
                <w:szCs w:val="20"/>
              </w:rPr>
            </w:pPr>
            <w:r w:rsidRPr="0083608D">
              <w:rPr>
                <w:szCs w:val="20"/>
              </w:rPr>
              <w:t>Inhalation, aspiration</w:t>
            </w:r>
          </w:p>
        </w:tc>
      </w:tr>
      <w:tr w:rsidR="00310CAA" w:rsidRPr="0083608D" w14:paraId="12290A39" w14:textId="77777777" w:rsidTr="00BB4FCE">
        <w:tc>
          <w:tcPr>
            <w:tcW w:w="3360" w:type="dxa"/>
            <w:tcBorders>
              <w:top w:val="nil"/>
              <w:left w:val="nil"/>
              <w:bottom w:val="single" w:sz="4" w:space="0" w:color="005F85" w:themeColor="accent2"/>
              <w:right w:val="nil"/>
            </w:tcBorders>
            <w:shd w:val="clear" w:color="auto" w:fill="FFFFFF" w:themeFill="background1"/>
          </w:tcPr>
          <w:p w14:paraId="73512690" w14:textId="77777777" w:rsidR="00310CAA" w:rsidRPr="0083608D" w:rsidRDefault="00310CAA" w:rsidP="00BB4FCE">
            <w:pPr>
              <w:rPr>
                <w:szCs w:val="20"/>
              </w:rPr>
            </w:pP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0B416418" w14:textId="77777777" w:rsidR="00310CAA" w:rsidRPr="0083608D" w:rsidRDefault="00310CAA" w:rsidP="00BB4FCE">
            <w:pPr>
              <w:rPr>
                <w:szCs w:val="20"/>
              </w:rPr>
            </w:pPr>
            <w:r w:rsidRPr="0083608D">
              <w:rPr>
                <w:szCs w:val="20"/>
              </w:rPr>
              <w:t>Pontiac fever</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66A990E8" w14:textId="77777777" w:rsidR="00310CAA" w:rsidRPr="0083608D" w:rsidRDefault="00310CAA" w:rsidP="00BB4FCE">
            <w:pPr>
              <w:rPr>
                <w:szCs w:val="20"/>
              </w:rPr>
            </w:pPr>
          </w:p>
        </w:tc>
      </w:tr>
      <w:tr w:rsidR="00310CAA" w:rsidRPr="0083608D" w14:paraId="5C88AA61" w14:textId="77777777" w:rsidTr="00BB4FCE">
        <w:tc>
          <w:tcPr>
            <w:tcW w:w="3360" w:type="dxa"/>
            <w:tcBorders>
              <w:top w:val="single" w:sz="4" w:space="0" w:color="005F85" w:themeColor="accent2"/>
              <w:left w:val="nil"/>
              <w:bottom w:val="single" w:sz="4" w:space="0" w:color="005F85" w:themeColor="accent2"/>
              <w:right w:val="nil"/>
            </w:tcBorders>
            <w:shd w:val="clear" w:color="auto" w:fill="FFFFFF" w:themeFill="background1"/>
          </w:tcPr>
          <w:p w14:paraId="4B79DC70" w14:textId="3F89C82F" w:rsidR="00310CAA" w:rsidRPr="0083608D" w:rsidRDefault="009E04F5" w:rsidP="00BB4FCE">
            <w:pPr>
              <w:rPr>
                <w:szCs w:val="20"/>
              </w:rPr>
            </w:pPr>
            <w:r w:rsidRPr="0083608D">
              <w:rPr>
                <w:szCs w:val="20"/>
                <w:highlight w:val="yellow"/>
              </w:rPr>
              <w:t>Non-tuberculous</w:t>
            </w:r>
            <w:r w:rsidRPr="0083608D">
              <w:rPr>
                <w:szCs w:val="20"/>
              </w:rPr>
              <w:t xml:space="preserve"> </w:t>
            </w:r>
            <w:r w:rsidR="00310CAA" w:rsidRPr="0083608D">
              <w:rPr>
                <w:strike/>
                <w:szCs w:val="20"/>
              </w:rPr>
              <w:t>M</w:t>
            </w:r>
            <w:r w:rsidRPr="0083608D">
              <w:rPr>
                <w:szCs w:val="20"/>
                <w:highlight w:val="yellow"/>
              </w:rPr>
              <w:t>m</w:t>
            </w:r>
            <w:r w:rsidR="00310CAA" w:rsidRPr="0083608D">
              <w:rPr>
                <w:szCs w:val="20"/>
              </w:rPr>
              <w:t>ycobacteria</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1D0A8337" w14:textId="77777777" w:rsidR="00310CAA" w:rsidRPr="0083608D" w:rsidRDefault="00310CAA" w:rsidP="00BB4FCE">
            <w:pPr>
              <w:rPr>
                <w:szCs w:val="20"/>
              </w:rPr>
            </w:pPr>
            <w:r w:rsidRPr="0083608D">
              <w:rPr>
                <w:szCs w:val="20"/>
              </w:rPr>
              <w:t>Pulmonary disease, skin ulcers, osteomyelitis and septic arthritis</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3758963E" w14:textId="77777777" w:rsidR="00310CAA" w:rsidRPr="0083608D" w:rsidRDefault="00310CAA" w:rsidP="00BB4FCE">
            <w:pPr>
              <w:rPr>
                <w:szCs w:val="20"/>
              </w:rPr>
            </w:pPr>
            <w:r w:rsidRPr="0083608D">
              <w:rPr>
                <w:szCs w:val="20"/>
              </w:rPr>
              <w:t>Inhalation, dermal, ingestion</w:t>
            </w:r>
          </w:p>
        </w:tc>
      </w:tr>
      <w:tr w:rsidR="00310CAA" w:rsidRPr="0083608D" w14:paraId="1C8E631D" w14:textId="77777777" w:rsidTr="00BB4FCE">
        <w:tc>
          <w:tcPr>
            <w:tcW w:w="3360" w:type="dxa"/>
            <w:tcBorders>
              <w:top w:val="single" w:sz="4" w:space="0" w:color="005F85" w:themeColor="accent2"/>
              <w:left w:val="nil"/>
              <w:bottom w:val="single" w:sz="4" w:space="0" w:color="005F85" w:themeColor="accent2"/>
              <w:right w:val="nil"/>
            </w:tcBorders>
            <w:shd w:val="clear" w:color="auto" w:fill="FFFFFF" w:themeFill="background1"/>
          </w:tcPr>
          <w:p w14:paraId="01FD2DA0" w14:textId="77777777" w:rsidR="00310CAA" w:rsidRPr="0083608D" w:rsidRDefault="00310CAA" w:rsidP="00BB4FCE">
            <w:pPr>
              <w:rPr>
                <w:szCs w:val="20"/>
              </w:rPr>
            </w:pPr>
            <w:r w:rsidRPr="0083608D">
              <w:rPr>
                <w:i/>
                <w:iCs/>
                <w:szCs w:val="20"/>
              </w:rPr>
              <w:t>Pseudomonas aeruginosa</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68CBF331" w14:textId="77777777" w:rsidR="00310CAA" w:rsidRPr="0083608D" w:rsidRDefault="00310CAA" w:rsidP="00BB4FCE">
            <w:pPr>
              <w:rPr>
                <w:szCs w:val="20"/>
              </w:rPr>
            </w:pPr>
            <w:r w:rsidRPr="0083608D">
              <w:rPr>
                <w:szCs w:val="20"/>
              </w:rPr>
              <w:t>Skin infections</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733D951D" w14:textId="27B28BAF" w:rsidR="00C75D30" w:rsidRPr="0083608D" w:rsidRDefault="00C75D30" w:rsidP="00BB4FCE">
            <w:pPr>
              <w:rPr>
                <w:szCs w:val="20"/>
              </w:rPr>
            </w:pPr>
            <w:r w:rsidRPr="0083608D">
              <w:rPr>
                <w:szCs w:val="20"/>
              </w:rPr>
              <w:t>Dermal (open wound)</w:t>
            </w:r>
            <w:r w:rsidRPr="0083608D">
              <w:rPr>
                <w:szCs w:val="20"/>
                <w:highlight w:val="yellow"/>
              </w:rPr>
              <w:t>, inhalation</w:t>
            </w:r>
          </w:p>
        </w:tc>
      </w:tr>
      <w:tr w:rsidR="00C42263" w:rsidRPr="0083608D" w14:paraId="4C0C0B59" w14:textId="77777777" w:rsidTr="00BB4FCE">
        <w:tc>
          <w:tcPr>
            <w:tcW w:w="3360" w:type="dxa"/>
            <w:tcBorders>
              <w:top w:val="single" w:sz="4" w:space="0" w:color="005F85" w:themeColor="accent2"/>
              <w:left w:val="nil"/>
              <w:bottom w:val="single" w:sz="4" w:space="0" w:color="005F85" w:themeColor="accent2"/>
              <w:right w:val="nil"/>
            </w:tcBorders>
            <w:shd w:val="clear" w:color="auto" w:fill="FFFFFF" w:themeFill="background1"/>
          </w:tcPr>
          <w:p w14:paraId="28D45DBB" w14:textId="4025CE0B" w:rsidR="00C42263" w:rsidRPr="0083608D" w:rsidRDefault="00C42263" w:rsidP="00BB4FCE">
            <w:pPr>
              <w:rPr>
                <w:i/>
                <w:iCs/>
                <w:szCs w:val="20"/>
                <w:highlight w:val="yellow"/>
              </w:rPr>
            </w:pPr>
            <w:r w:rsidRPr="0083608D">
              <w:rPr>
                <w:i/>
                <w:iCs/>
                <w:szCs w:val="20"/>
                <w:highlight w:val="yellow"/>
              </w:rPr>
              <w:t>Acinetobacter baumannii</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761C94FD" w14:textId="250F3062" w:rsidR="00C42263" w:rsidRPr="0083608D" w:rsidRDefault="00FB5109" w:rsidP="00BB4FCE">
            <w:pPr>
              <w:rPr>
                <w:szCs w:val="20"/>
                <w:highlight w:val="yellow"/>
              </w:rPr>
            </w:pPr>
            <w:r w:rsidRPr="0083608D">
              <w:rPr>
                <w:szCs w:val="20"/>
                <w:highlight w:val="yellow"/>
              </w:rPr>
              <w:t>Pneumonia, urinary tract infections, bloodstream infections (bacteremia), and skin and soft tissue infections</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418CA7BE" w14:textId="0CE42459" w:rsidR="00C42263" w:rsidRPr="0083608D" w:rsidRDefault="00FB5109" w:rsidP="00BB4FCE">
            <w:pPr>
              <w:rPr>
                <w:szCs w:val="20"/>
                <w:highlight w:val="yellow"/>
              </w:rPr>
            </w:pPr>
            <w:r w:rsidRPr="0083608D">
              <w:rPr>
                <w:szCs w:val="20"/>
                <w:highlight w:val="yellow"/>
              </w:rPr>
              <w:t>Dermal (open wound), inhalation</w:t>
            </w:r>
          </w:p>
        </w:tc>
      </w:tr>
      <w:tr w:rsidR="00310CAA" w:rsidRPr="0083608D" w14:paraId="434EFBC4" w14:textId="77777777" w:rsidTr="00BB4FCE">
        <w:tc>
          <w:tcPr>
            <w:tcW w:w="3360" w:type="dxa"/>
            <w:tcBorders>
              <w:top w:val="single" w:sz="4" w:space="0" w:color="005F85" w:themeColor="accent2"/>
              <w:left w:val="nil"/>
              <w:bottom w:val="single" w:sz="4" w:space="0" w:color="005F85" w:themeColor="accent2"/>
              <w:right w:val="nil"/>
            </w:tcBorders>
            <w:shd w:val="clear" w:color="auto" w:fill="C7E2ED" w:themeFill="background2"/>
          </w:tcPr>
          <w:p w14:paraId="1D7D0077" w14:textId="77777777" w:rsidR="00310CAA" w:rsidRPr="0083608D" w:rsidRDefault="00310CAA" w:rsidP="00BB4FCE">
            <w:pPr>
              <w:rPr>
                <w:b/>
                <w:bCs/>
                <w:szCs w:val="20"/>
              </w:rPr>
            </w:pPr>
            <w:r w:rsidRPr="0083608D">
              <w:rPr>
                <w:b/>
                <w:bCs/>
                <w:szCs w:val="20"/>
              </w:rPr>
              <w:t>Protozoa</w:t>
            </w:r>
          </w:p>
        </w:tc>
        <w:tc>
          <w:tcPr>
            <w:tcW w:w="3361" w:type="dxa"/>
            <w:tcBorders>
              <w:top w:val="single" w:sz="4" w:space="0" w:color="005F85" w:themeColor="accent2"/>
              <w:left w:val="nil"/>
              <w:bottom w:val="single" w:sz="4" w:space="0" w:color="005F85" w:themeColor="accent2"/>
              <w:right w:val="nil"/>
            </w:tcBorders>
            <w:shd w:val="clear" w:color="auto" w:fill="C7E2ED" w:themeFill="background2"/>
          </w:tcPr>
          <w:p w14:paraId="5F87A028" w14:textId="77777777" w:rsidR="00310CAA" w:rsidRPr="0083608D" w:rsidRDefault="00310CAA" w:rsidP="00BB4FCE">
            <w:pPr>
              <w:rPr>
                <w:szCs w:val="20"/>
              </w:rPr>
            </w:pPr>
          </w:p>
        </w:tc>
        <w:tc>
          <w:tcPr>
            <w:tcW w:w="3361" w:type="dxa"/>
            <w:tcBorders>
              <w:top w:val="single" w:sz="4" w:space="0" w:color="005F85" w:themeColor="accent2"/>
              <w:left w:val="nil"/>
              <w:bottom w:val="single" w:sz="4" w:space="0" w:color="005F85" w:themeColor="accent2"/>
              <w:right w:val="nil"/>
            </w:tcBorders>
            <w:shd w:val="clear" w:color="auto" w:fill="C7E2ED" w:themeFill="background2"/>
          </w:tcPr>
          <w:p w14:paraId="711810F2" w14:textId="77777777" w:rsidR="00310CAA" w:rsidRPr="0083608D" w:rsidRDefault="00310CAA" w:rsidP="00BB4FCE">
            <w:pPr>
              <w:rPr>
                <w:szCs w:val="20"/>
              </w:rPr>
            </w:pPr>
          </w:p>
        </w:tc>
      </w:tr>
      <w:tr w:rsidR="00310CAA" w:rsidRPr="0083608D" w14:paraId="642302AC" w14:textId="77777777" w:rsidTr="00BB4FCE">
        <w:tc>
          <w:tcPr>
            <w:tcW w:w="3360" w:type="dxa"/>
            <w:tcBorders>
              <w:top w:val="single" w:sz="4" w:space="0" w:color="005F85" w:themeColor="accent2"/>
              <w:left w:val="nil"/>
              <w:bottom w:val="single" w:sz="4" w:space="0" w:color="005F85" w:themeColor="accent2"/>
              <w:right w:val="nil"/>
            </w:tcBorders>
            <w:shd w:val="clear" w:color="auto" w:fill="FFFFFF" w:themeFill="background1"/>
          </w:tcPr>
          <w:p w14:paraId="481D5EC0" w14:textId="77777777" w:rsidR="00310CAA" w:rsidRPr="0083608D" w:rsidRDefault="00310CAA" w:rsidP="00BB4FCE">
            <w:pPr>
              <w:rPr>
                <w:szCs w:val="20"/>
              </w:rPr>
            </w:pPr>
            <w:r w:rsidRPr="0083608D">
              <w:rPr>
                <w:i/>
                <w:iCs/>
                <w:szCs w:val="20"/>
              </w:rPr>
              <w:t>Naegleria fowleri</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29C8CFB5" w14:textId="77777777" w:rsidR="00310CAA" w:rsidRPr="0083608D" w:rsidRDefault="00310CAA" w:rsidP="00BB4FCE">
            <w:pPr>
              <w:rPr>
                <w:szCs w:val="20"/>
              </w:rPr>
            </w:pPr>
            <w:r w:rsidRPr="0083608D">
              <w:rPr>
                <w:szCs w:val="20"/>
              </w:rPr>
              <w:t>Primary Amoebic Encephalitis (PAM)</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17D51212" w14:textId="77777777" w:rsidR="00310CAA" w:rsidRPr="0083608D" w:rsidRDefault="00310CAA" w:rsidP="00BB4FCE">
            <w:pPr>
              <w:rPr>
                <w:szCs w:val="20"/>
              </w:rPr>
            </w:pPr>
            <w:r w:rsidRPr="0083608D">
              <w:rPr>
                <w:szCs w:val="20"/>
              </w:rPr>
              <w:t>Intranasal</w:t>
            </w:r>
          </w:p>
        </w:tc>
      </w:tr>
      <w:tr w:rsidR="00310CAA" w:rsidRPr="0083608D" w14:paraId="445D58D8" w14:textId="77777777" w:rsidTr="00BB4FCE">
        <w:tc>
          <w:tcPr>
            <w:tcW w:w="3360" w:type="dxa"/>
            <w:tcBorders>
              <w:top w:val="single" w:sz="4" w:space="0" w:color="005F85" w:themeColor="accent2"/>
              <w:left w:val="nil"/>
              <w:bottom w:val="single" w:sz="4" w:space="0" w:color="005F85" w:themeColor="accent2"/>
              <w:right w:val="nil"/>
            </w:tcBorders>
            <w:shd w:val="clear" w:color="auto" w:fill="FFFFFF" w:themeFill="background1"/>
          </w:tcPr>
          <w:p w14:paraId="2E2A5AED" w14:textId="3B5A8611" w:rsidR="00310CAA" w:rsidRPr="0083608D" w:rsidRDefault="00310CAA" w:rsidP="00BB4FCE">
            <w:pPr>
              <w:rPr>
                <w:i/>
                <w:iCs/>
                <w:szCs w:val="20"/>
              </w:rPr>
            </w:pPr>
            <w:r w:rsidRPr="0083608D">
              <w:rPr>
                <w:i/>
                <w:iCs/>
                <w:szCs w:val="20"/>
              </w:rPr>
              <w:t>Acanthamoeba</w:t>
            </w:r>
            <w:r w:rsidR="002E46AE" w:rsidRPr="0083608D">
              <w:rPr>
                <w:i/>
                <w:iCs/>
                <w:szCs w:val="20"/>
              </w:rPr>
              <w:t xml:space="preserve"> </w:t>
            </w:r>
            <w:r w:rsidR="002E46AE" w:rsidRPr="0083608D">
              <w:rPr>
                <w:szCs w:val="20"/>
                <w:highlight w:val="yellow"/>
              </w:rPr>
              <w:t>spp.</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29EEF2CB" w14:textId="77777777" w:rsidR="00310CAA" w:rsidRPr="0083608D" w:rsidRDefault="00310CAA" w:rsidP="00BB4FCE">
            <w:pPr>
              <w:rPr>
                <w:szCs w:val="20"/>
              </w:rPr>
            </w:pPr>
            <w:r w:rsidRPr="0083608D">
              <w:rPr>
                <w:szCs w:val="20"/>
              </w:rPr>
              <w:t>Granulomatous amoebic encephalitis (GAE), amoebic keratitis</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4EE50E2B" w14:textId="77777777" w:rsidR="00310CAA" w:rsidRPr="0083608D" w:rsidRDefault="00310CAA" w:rsidP="00BB4FCE">
            <w:pPr>
              <w:rPr>
                <w:szCs w:val="20"/>
              </w:rPr>
            </w:pPr>
            <w:r w:rsidRPr="0083608D">
              <w:rPr>
                <w:szCs w:val="20"/>
              </w:rPr>
              <w:t>Ocular, dermal (open wound), inhalation</w:t>
            </w:r>
          </w:p>
        </w:tc>
      </w:tr>
      <w:tr w:rsidR="002E46AE" w:rsidRPr="0083608D" w14:paraId="23399FB2" w14:textId="77777777" w:rsidTr="00BB4FCE">
        <w:tc>
          <w:tcPr>
            <w:tcW w:w="3360" w:type="dxa"/>
            <w:tcBorders>
              <w:top w:val="single" w:sz="4" w:space="0" w:color="005F85" w:themeColor="accent2"/>
              <w:left w:val="nil"/>
              <w:bottom w:val="single" w:sz="4" w:space="0" w:color="005F85" w:themeColor="accent2"/>
              <w:right w:val="nil"/>
            </w:tcBorders>
            <w:shd w:val="clear" w:color="auto" w:fill="FFFFFF" w:themeFill="background1"/>
          </w:tcPr>
          <w:p w14:paraId="1F66450E" w14:textId="03686678" w:rsidR="002E46AE" w:rsidRPr="0083608D" w:rsidRDefault="00BF0686" w:rsidP="00BB4FCE">
            <w:pPr>
              <w:rPr>
                <w:i/>
                <w:iCs/>
                <w:szCs w:val="20"/>
                <w:highlight w:val="yellow"/>
              </w:rPr>
            </w:pPr>
            <w:r w:rsidRPr="0083608D">
              <w:rPr>
                <w:i/>
                <w:iCs/>
                <w:szCs w:val="20"/>
                <w:highlight w:val="yellow"/>
              </w:rPr>
              <w:t>Vermamoeba vermiformis</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3173EAC0" w14:textId="57E68A02" w:rsidR="002E46AE" w:rsidRPr="0083608D" w:rsidRDefault="00BF0686" w:rsidP="00BB4FCE">
            <w:pPr>
              <w:rPr>
                <w:szCs w:val="20"/>
                <w:highlight w:val="yellow"/>
              </w:rPr>
            </w:pPr>
            <w:r w:rsidRPr="0083608D">
              <w:rPr>
                <w:szCs w:val="20"/>
                <w:highlight w:val="yellow"/>
              </w:rPr>
              <w:t>Keratitis (eye infection)</w:t>
            </w:r>
          </w:p>
        </w:tc>
        <w:tc>
          <w:tcPr>
            <w:tcW w:w="3361" w:type="dxa"/>
            <w:tcBorders>
              <w:top w:val="single" w:sz="4" w:space="0" w:color="005F85" w:themeColor="accent2"/>
              <w:left w:val="nil"/>
              <w:bottom w:val="single" w:sz="4" w:space="0" w:color="005F85" w:themeColor="accent2"/>
              <w:right w:val="nil"/>
            </w:tcBorders>
            <w:shd w:val="clear" w:color="auto" w:fill="FFFFFF" w:themeFill="background1"/>
          </w:tcPr>
          <w:p w14:paraId="47019839" w14:textId="51CAA8DB" w:rsidR="002E46AE" w:rsidRPr="0083608D" w:rsidRDefault="00BF0686" w:rsidP="00BB4FCE">
            <w:pPr>
              <w:rPr>
                <w:szCs w:val="20"/>
                <w:highlight w:val="yellow"/>
              </w:rPr>
            </w:pPr>
            <w:r w:rsidRPr="0083608D">
              <w:rPr>
                <w:szCs w:val="20"/>
                <w:highlight w:val="yellow"/>
              </w:rPr>
              <w:t>Ocular</w:t>
            </w:r>
          </w:p>
        </w:tc>
      </w:tr>
    </w:tbl>
    <w:p w14:paraId="7D88AA7B" w14:textId="77777777" w:rsidR="00310CAA" w:rsidRPr="009C257D" w:rsidRDefault="00310CAA" w:rsidP="009C257D"/>
    <w:p w14:paraId="478986A1" w14:textId="7FCA2A9E" w:rsidR="00F013A2" w:rsidRDefault="00F013A2" w:rsidP="004E1E92">
      <w:pPr>
        <w:rPr>
          <w:noProof/>
        </w:rPr>
      </w:pPr>
    </w:p>
    <w:p w14:paraId="705EE0E2" w14:textId="77777777" w:rsidR="00BF0686" w:rsidRDefault="00BF0686" w:rsidP="004E1E92">
      <w:pPr>
        <w:rPr>
          <w:noProof/>
        </w:rPr>
      </w:pPr>
    </w:p>
    <w:p w14:paraId="51F0AB9B" w14:textId="77777777" w:rsidR="00BF0686" w:rsidRDefault="00BF0686" w:rsidP="004E1E92">
      <w:pPr>
        <w:rPr>
          <w:b/>
          <w:bCs/>
          <w:color w:val="auto"/>
          <w:sz w:val="26"/>
        </w:rPr>
      </w:pPr>
    </w:p>
    <w:p w14:paraId="4BF2E2CA" w14:textId="05FEE62A" w:rsidR="00063CB8" w:rsidRPr="003045F0" w:rsidRDefault="00063CB8" w:rsidP="00063CB8">
      <w:pPr>
        <w:pStyle w:val="Heading2"/>
        <w:rPr>
          <w:b/>
          <w:bCs/>
          <w:color w:val="auto"/>
          <w:sz w:val="26"/>
        </w:rPr>
      </w:pPr>
      <w:r w:rsidRPr="003045F0">
        <w:rPr>
          <w:b/>
          <w:bCs/>
          <w:color w:val="auto"/>
          <w:sz w:val="26"/>
        </w:rPr>
        <w:lastRenderedPageBreak/>
        <w:t xml:space="preserve">Appendix </w:t>
      </w:r>
      <w:r w:rsidR="00F73E2E">
        <w:rPr>
          <w:b/>
          <w:bCs/>
          <w:color w:val="auto"/>
          <w:sz w:val="26"/>
        </w:rPr>
        <w:t>C</w:t>
      </w:r>
      <w:r w:rsidRPr="003045F0">
        <w:rPr>
          <w:b/>
          <w:bCs/>
          <w:color w:val="auto"/>
          <w:sz w:val="26"/>
        </w:rPr>
        <w:t xml:space="preserve"> – </w:t>
      </w:r>
      <w:r w:rsidRPr="00BE5961">
        <w:rPr>
          <w:b/>
          <w:bCs/>
          <w:color w:val="auto"/>
          <w:sz w:val="26"/>
        </w:rPr>
        <w:t xml:space="preserve">Table 2.2 Correlations between HACCP and the Framework </w:t>
      </w:r>
    </w:p>
    <w:p w14:paraId="3FF32D89" w14:textId="16005A00" w:rsidR="00063CB8" w:rsidRPr="00332436" w:rsidRDefault="00063CB8" w:rsidP="00063CB8">
      <w:pPr>
        <w:pStyle w:val="Heading3"/>
        <w:rPr>
          <w:b/>
          <w:szCs w:val="20"/>
          <w:u w:val="single"/>
        </w:rPr>
      </w:pPr>
      <w:r w:rsidRPr="00332436">
        <w:rPr>
          <w:b/>
          <w:szCs w:val="20"/>
        </w:rPr>
        <w:t>Current Table 2.2</w:t>
      </w:r>
      <w:r w:rsidR="008F14E6" w:rsidRPr="00332436">
        <w:rPr>
          <w:b/>
          <w:szCs w:val="20"/>
        </w:rPr>
        <w:t xml:space="preserve">. Visit </w:t>
      </w:r>
      <w:hyperlink r:id="rId110" w:anchor="table-2-2" w:history="1">
        <w:r w:rsidR="008F14E6" w:rsidRPr="00332436">
          <w:rPr>
            <w:rStyle w:val="Hyperlink"/>
            <w:b/>
            <w:szCs w:val="20"/>
          </w:rPr>
          <w:t>Table 2.2</w:t>
        </w:r>
        <w:r w:rsidR="00DE34C8" w:rsidRPr="00332436">
          <w:rPr>
            <w:rStyle w:val="Hyperlink"/>
            <w:b/>
            <w:szCs w:val="20"/>
          </w:rPr>
          <w:t xml:space="preserve"> Correlations between HACCP and the Framework</w:t>
        </w:r>
      </w:hyperlink>
      <w:r w:rsidR="008F14E6" w:rsidRPr="00332436">
        <w:rPr>
          <w:b/>
          <w:szCs w:val="20"/>
        </w:rPr>
        <w:t xml:space="preserve"> of the Guidelines. </w:t>
      </w:r>
    </w:p>
    <w:tbl>
      <w:tblPr>
        <w:tblStyle w:val="TableGrid"/>
        <w:tblW w:w="10490" w:type="dxa"/>
        <w:tblInd w:w="-289" w:type="dxa"/>
        <w:tblLook w:val="04A0" w:firstRow="1" w:lastRow="0" w:firstColumn="1" w:lastColumn="0" w:noHBand="0" w:noVBand="1"/>
      </w:tblPr>
      <w:tblGrid>
        <w:gridCol w:w="4112"/>
        <w:gridCol w:w="6378"/>
      </w:tblGrid>
      <w:tr w:rsidR="00063CB8" w14:paraId="6E1C0228" w14:textId="77777777" w:rsidTr="005C582F">
        <w:tc>
          <w:tcPr>
            <w:tcW w:w="4112" w:type="dxa"/>
            <w:shd w:val="clear" w:color="auto" w:fill="C7E2ED" w:themeFill="background2"/>
          </w:tcPr>
          <w:p w14:paraId="6F26A58D" w14:textId="77777777" w:rsidR="00063CB8" w:rsidRPr="002734AF" w:rsidRDefault="00063CB8" w:rsidP="00496A0C">
            <w:pPr>
              <w:pStyle w:val="Heading4"/>
              <w:spacing w:before="120" w:line="240" w:lineRule="auto"/>
              <w:rPr>
                <w:b/>
                <w:bCs/>
                <w:i w:val="0"/>
                <w:iCs w:val="0"/>
              </w:rPr>
            </w:pPr>
            <w:r w:rsidRPr="002734AF">
              <w:rPr>
                <w:b/>
                <w:bCs/>
                <w:i w:val="0"/>
                <w:iCs w:val="0"/>
              </w:rPr>
              <w:t>HACCP</w:t>
            </w:r>
          </w:p>
        </w:tc>
        <w:tc>
          <w:tcPr>
            <w:tcW w:w="6378" w:type="dxa"/>
            <w:shd w:val="clear" w:color="auto" w:fill="C7E2ED" w:themeFill="background2"/>
          </w:tcPr>
          <w:p w14:paraId="38AA08AF" w14:textId="77777777" w:rsidR="00063CB8" w:rsidRPr="002734AF" w:rsidRDefault="00063CB8" w:rsidP="00496A0C">
            <w:pPr>
              <w:pStyle w:val="Heading4"/>
              <w:spacing w:before="120" w:line="240" w:lineRule="auto"/>
              <w:rPr>
                <w:b/>
                <w:bCs/>
                <w:i w:val="0"/>
                <w:iCs w:val="0"/>
              </w:rPr>
            </w:pPr>
            <w:r w:rsidRPr="002734AF">
              <w:rPr>
                <w:b/>
                <w:bCs/>
                <w:i w:val="0"/>
                <w:iCs w:val="0"/>
              </w:rPr>
              <w:t>Framework for Management of Drinking Water Quality</w:t>
            </w:r>
          </w:p>
        </w:tc>
      </w:tr>
      <w:tr w:rsidR="00063CB8" w14:paraId="2E1FED73" w14:textId="77777777" w:rsidTr="002218E5">
        <w:tc>
          <w:tcPr>
            <w:tcW w:w="4112" w:type="dxa"/>
          </w:tcPr>
          <w:p w14:paraId="438B978A" w14:textId="77777777" w:rsidR="00063CB8" w:rsidRDefault="00063CB8" w:rsidP="00496A0C">
            <w:pPr>
              <w:spacing w:before="60" w:line="240" w:lineRule="auto"/>
            </w:pPr>
            <w:r w:rsidRPr="002734AF">
              <w:rPr>
                <w:b/>
                <w:bCs/>
              </w:rPr>
              <w:t>1. Hazard identification and preventive measures</w:t>
            </w:r>
          </w:p>
        </w:tc>
        <w:tc>
          <w:tcPr>
            <w:tcW w:w="6378" w:type="dxa"/>
          </w:tcPr>
          <w:p w14:paraId="5D416F42" w14:textId="77777777" w:rsidR="00063CB8" w:rsidRPr="002734AF" w:rsidRDefault="00063CB8" w:rsidP="00063CB8">
            <w:pPr>
              <w:numPr>
                <w:ilvl w:val="0"/>
                <w:numId w:val="34"/>
              </w:numPr>
              <w:tabs>
                <w:tab w:val="clear" w:pos="720"/>
              </w:tabs>
              <w:spacing w:before="0" w:after="0" w:line="240" w:lineRule="auto"/>
              <w:ind w:left="324" w:hanging="306"/>
            </w:pPr>
            <w:r w:rsidRPr="002734AF">
              <w:t xml:space="preserve">Water supply system analysis, hazard identification and risk assessment (element 2) </w:t>
            </w:r>
          </w:p>
          <w:p w14:paraId="325626EC" w14:textId="77777777" w:rsidR="00063CB8" w:rsidRDefault="00063CB8" w:rsidP="00063CB8">
            <w:pPr>
              <w:numPr>
                <w:ilvl w:val="0"/>
                <w:numId w:val="34"/>
              </w:numPr>
              <w:tabs>
                <w:tab w:val="clear" w:pos="720"/>
              </w:tabs>
              <w:spacing w:before="0" w:after="0" w:line="240" w:lineRule="auto"/>
              <w:ind w:left="324" w:hanging="306"/>
            </w:pPr>
            <w:r w:rsidRPr="002734AF">
              <w:t>Preventive measures and multiple barriers (element 3)</w:t>
            </w:r>
          </w:p>
        </w:tc>
      </w:tr>
      <w:tr w:rsidR="00063CB8" w14:paraId="17544E2F" w14:textId="77777777" w:rsidTr="002218E5">
        <w:tc>
          <w:tcPr>
            <w:tcW w:w="4112" w:type="dxa"/>
          </w:tcPr>
          <w:p w14:paraId="19E513B8" w14:textId="77777777" w:rsidR="00063CB8" w:rsidRDefault="00063CB8" w:rsidP="00496A0C">
            <w:pPr>
              <w:spacing w:before="60" w:line="240" w:lineRule="auto"/>
            </w:pPr>
            <w:r w:rsidRPr="002734AF">
              <w:rPr>
                <w:b/>
                <w:bCs/>
              </w:rPr>
              <w:t>2. Critical control points</w:t>
            </w:r>
          </w:p>
        </w:tc>
        <w:tc>
          <w:tcPr>
            <w:tcW w:w="6378" w:type="dxa"/>
          </w:tcPr>
          <w:p w14:paraId="04324381" w14:textId="77777777" w:rsidR="00063CB8" w:rsidRDefault="00063CB8" w:rsidP="00063CB8">
            <w:pPr>
              <w:numPr>
                <w:ilvl w:val="0"/>
                <w:numId w:val="35"/>
              </w:numPr>
              <w:tabs>
                <w:tab w:val="clear" w:pos="720"/>
              </w:tabs>
              <w:spacing w:before="0" w:after="0" w:line="240" w:lineRule="auto"/>
              <w:ind w:left="324" w:hanging="306"/>
            </w:pPr>
            <w:r w:rsidRPr="002734AF">
              <w:t>Critical control points (element 3)</w:t>
            </w:r>
          </w:p>
        </w:tc>
      </w:tr>
      <w:tr w:rsidR="00063CB8" w14:paraId="6AC051DD" w14:textId="77777777" w:rsidTr="002218E5">
        <w:tc>
          <w:tcPr>
            <w:tcW w:w="4112" w:type="dxa"/>
          </w:tcPr>
          <w:p w14:paraId="18481BE5" w14:textId="77777777" w:rsidR="00063CB8" w:rsidRDefault="00063CB8" w:rsidP="00496A0C">
            <w:pPr>
              <w:spacing w:before="60" w:line="240" w:lineRule="auto"/>
            </w:pPr>
            <w:r w:rsidRPr="002734AF">
              <w:rPr>
                <w:b/>
                <w:bCs/>
              </w:rPr>
              <w:t>3. Critical limits</w:t>
            </w:r>
          </w:p>
        </w:tc>
        <w:tc>
          <w:tcPr>
            <w:tcW w:w="6378" w:type="dxa"/>
          </w:tcPr>
          <w:p w14:paraId="2162EA39" w14:textId="77777777" w:rsidR="00063CB8" w:rsidRDefault="00063CB8" w:rsidP="00063CB8">
            <w:pPr>
              <w:numPr>
                <w:ilvl w:val="0"/>
                <w:numId w:val="36"/>
              </w:numPr>
              <w:tabs>
                <w:tab w:val="clear" w:pos="720"/>
              </w:tabs>
              <w:spacing w:before="0" w:after="0" w:line="240" w:lineRule="auto"/>
              <w:ind w:left="324" w:hanging="306"/>
            </w:pPr>
            <w:r w:rsidRPr="002734AF">
              <w:t>Operational monitoring (element 4)</w:t>
            </w:r>
          </w:p>
        </w:tc>
      </w:tr>
      <w:tr w:rsidR="00063CB8" w14:paraId="432A2472" w14:textId="77777777" w:rsidTr="002218E5">
        <w:tc>
          <w:tcPr>
            <w:tcW w:w="4112" w:type="dxa"/>
          </w:tcPr>
          <w:p w14:paraId="6F117E39" w14:textId="77777777" w:rsidR="00063CB8" w:rsidRDefault="00063CB8" w:rsidP="00496A0C">
            <w:pPr>
              <w:spacing w:before="60" w:line="240" w:lineRule="auto"/>
            </w:pPr>
            <w:r w:rsidRPr="002734AF">
              <w:rPr>
                <w:b/>
                <w:bCs/>
              </w:rPr>
              <w:t>4. Monitoring system for each critical control point</w:t>
            </w:r>
          </w:p>
        </w:tc>
        <w:tc>
          <w:tcPr>
            <w:tcW w:w="6378" w:type="dxa"/>
          </w:tcPr>
          <w:p w14:paraId="0D2442FA" w14:textId="77777777" w:rsidR="00063CB8" w:rsidRDefault="00063CB8" w:rsidP="00063CB8">
            <w:pPr>
              <w:numPr>
                <w:ilvl w:val="0"/>
                <w:numId w:val="37"/>
              </w:numPr>
              <w:tabs>
                <w:tab w:val="clear" w:pos="720"/>
              </w:tabs>
              <w:spacing w:before="0" w:after="0" w:line="240" w:lineRule="auto"/>
              <w:ind w:left="324" w:hanging="306"/>
            </w:pPr>
            <w:r w:rsidRPr="002734AF">
              <w:t>Operational monitoring (element 4)</w:t>
            </w:r>
          </w:p>
        </w:tc>
      </w:tr>
      <w:tr w:rsidR="00063CB8" w14:paraId="1397F17E" w14:textId="77777777" w:rsidTr="002218E5">
        <w:tc>
          <w:tcPr>
            <w:tcW w:w="4112" w:type="dxa"/>
          </w:tcPr>
          <w:p w14:paraId="42C50906" w14:textId="77777777" w:rsidR="00063CB8" w:rsidRDefault="00063CB8" w:rsidP="00496A0C">
            <w:pPr>
              <w:spacing w:before="60" w:line="240" w:lineRule="auto"/>
            </w:pPr>
            <w:r w:rsidRPr="002734AF">
              <w:rPr>
                <w:b/>
                <w:bCs/>
              </w:rPr>
              <w:t>5. Corrective actions</w:t>
            </w:r>
          </w:p>
        </w:tc>
        <w:tc>
          <w:tcPr>
            <w:tcW w:w="6378" w:type="dxa"/>
          </w:tcPr>
          <w:p w14:paraId="1BF7FC54" w14:textId="77777777" w:rsidR="00063CB8" w:rsidRDefault="00063CB8" w:rsidP="00063CB8">
            <w:pPr>
              <w:numPr>
                <w:ilvl w:val="0"/>
                <w:numId w:val="38"/>
              </w:numPr>
              <w:tabs>
                <w:tab w:val="clear" w:pos="720"/>
              </w:tabs>
              <w:spacing w:before="0" w:after="0" w:line="240" w:lineRule="auto"/>
              <w:ind w:left="324" w:hanging="306"/>
            </w:pPr>
            <w:r w:rsidRPr="002734AF">
              <w:t>Corrective action (elements 4 and 5)</w:t>
            </w:r>
          </w:p>
        </w:tc>
      </w:tr>
      <w:tr w:rsidR="00063CB8" w14:paraId="7B3AC6BC" w14:textId="77777777" w:rsidTr="002218E5">
        <w:tc>
          <w:tcPr>
            <w:tcW w:w="4112" w:type="dxa"/>
          </w:tcPr>
          <w:p w14:paraId="4718337C" w14:textId="77777777" w:rsidR="00063CB8" w:rsidRDefault="00063CB8" w:rsidP="00496A0C">
            <w:pPr>
              <w:spacing w:before="60" w:line="240" w:lineRule="auto"/>
            </w:pPr>
            <w:r w:rsidRPr="002734AF">
              <w:rPr>
                <w:b/>
                <w:bCs/>
              </w:rPr>
              <w:t>6. Verification / validation</w:t>
            </w:r>
          </w:p>
        </w:tc>
        <w:tc>
          <w:tcPr>
            <w:tcW w:w="6378" w:type="dxa"/>
          </w:tcPr>
          <w:p w14:paraId="067BE52E" w14:textId="77777777" w:rsidR="00063CB8" w:rsidRPr="002734AF" w:rsidRDefault="00063CB8" w:rsidP="00063CB8">
            <w:pPr>
              <w:numPr>
                <w:ilvl w:val="0"/>
                <w:numId w:val="39"/>
              </w:numPr>
              <w:tabs>
                <w:tab w:val="clear" w:pos="720"/>
              </w:tabs>
              <w:spacing w:before="0" w:after="0" w:line="240" w:lineRule="auto"/>
              <w:ind w:left="324" w:hanging="306"/>
            </w:pPr>
            <w:r w:rsidRPr="002734AF">
              <w:t xml:space="preserve">Equipment capability and maintenance (element 4) </w:t>
            </w:r>
          </w:p>
          <w:p w14:paraId="5A13D3FA" w14:textId="77777777" w:rsidR="00063CB8" w:rsidRPr="002734AF" w:rsidRDefault="00063CB8" w:rsidP="00063CB8">
            <w:pPr>
              <w:numPr>
                <w:ilvl w:val="0"/>
                <w:numId w:val="39"/>
              </w:numPr>
              <w:tabs>
                <w:tab w:val="clear" w:pos="720"/>
              </w:tabs>
              <w:spacing w:before="0" w:after="0" w:line="240" w:lineRule="auto"/>
              <w:ind w:left="324" w:hanging="306"/>
            </w:pPr>
            <w:r w:rsidRPr="002734AF">
              <w:t>Drinking water quality monitoring, consumer satisfaction (element 5)</w:t>
            </w:r>
          </w:p>
          <w:p w14:paraId="45B7F57D" w14:textId="77777777" w:rsidR="00063CB8" w:rsidRPr="002734AF" w:rsidRDefault="00063CB8" w:rsidP="00063CB8">
            <w:pPr>
              <w:numPr>
                <w:ilvl w:val="0"/>
                <w:numId w:val="39"/>
              </w:numPr>
              <w:tabs>
                <w:tab w:val="clear" w:pos="720"/>
              </w:tabs>
              <w:spacing w:before="0" w:after="0" w:line="240" w:lineRule="auto"/>
              <w:ind w:left="324" w:hanging="306"/>
            </w:pPr>
            <w:r w:rsidRPr="002734AF">
              <w:t xml:space="preserve">Validation of processes, design of equipment (element 9) </w:t>
            </w:r>
          </w:p>
          <w:p w14:paraId="3D5183D1" w14:textId="77777777" w:rsidR="00063CB8" w:rsidRDefault="00063CB8" w:rsidP="00063CB8">
            <w:pPr>
              <w:numPr>
                <w:ilvl w:val="0"/>
                <w:numId w:val="39"/>
              </w:numPr>
              <w:tabs>
                <w:tab w:val="clear" w:pos="720"/>
              </w:tabs>
              <w:spacing w:before="0" w:after="0" w:line="240" w:lineRule="auto"/>
              <w:ind w:left="324" w:hanging="306"/>
            </w:pPr>
            <w:r w:rsidRPr="002734AF">
              <w:t xml:space="preserve">Audit of drinking water quality management (element 11) </w:t>
            </w:r>
          </w:p>
        </w:tc>
      </w:tr>
      <w:tr w:rsidR="00063CB8" w14:paraId="0CD7A40D" w14:textId="77777777" w:rsidTr="002218E5">
        <w:tc>
          <w:tcPr>
            <w:tcW w:w="4112" w:type="dxa"/>
          </w:tcPr>
          <w:p w14:paraId="18E70406" w14:textId="77777777" w:rsidR="00063CB8" w:rsidRDefault="00063CB8" w:rsidP="00496A0C">
            <w:pPr>
              <w:spacing w:before="60" w:line="240" w:lineRule="auto"/>
            </w:pPr>
            <w:r w:rsidRPr="002734AF">
              <w:rPr>
                <w:b/>
                <w:bCs/>
              </w:rPr>
              <w:t>7. Documentation and record keeping</w:t>
            </w:r>
          </w:p>
        </w:tc>
        <w:tc>
          <w:tcPr>
            <w:tcW w:w="6378" w:type="dxa"/>
          </w:tcPr>
          <w:p w14:paraId="7192190B" w14:textId="77777777" w:rsidR="00063CB8" w:rsidRDefault="00063CB8" w:rsidP="00063CB8">
            <w:pPr>
              <w:pStyle w:val="ListParagraph"/>
              <w:numPr>
                <w:ilvl w:val="0"/>
                <w:numId w:val="40"/>
              </w:numPr>
              <w:spacing w:before="0" w:after="0" w:line="240" w:lineRule="auto"/>
              <w:ind w:left="324" w:hanging="306"/>
              <w:contextualSpacing/>
            </w:pPr>
            <w:r w:rsidRPr="002734AF">
              <w:t>Management of documentation and records (element 10)</w:t>
            </w:r>
          </w:p>
        </w:tc>
      </w:tr>
    </w:tbl>
    <w:p w14:paraId="47BD2D50" w14:textId="77777777" w:rsidR="00063CB8" w:rsidRDefault="00063CB8" w:rsidP="00063CB8">
      <w:pPr>
        <w:pStyle w:val="NoSpacing"/>
      </w:pPr>
    </w:p>
    <w:p w14:paraId="3F801E72" w14:textId="77777777" w:rsidR="00063CB8" w:rsidRPr="00AE70F8" w:rsidRDefault="00063CB8" w:rsidP="00063CB8">
      <w:pPr>
        <w:pStyle w:val="Heading3"/>
        <w:rPr>
          <w:b/>
          <w:bCs/>
          <w:sz w:val="24"/>
          <w:u w:val="single"/>
        </w:rPr>
      </w:pPr>
      <w:r w:rsidRPr="00AE70F8">
        <w:rPr>
          <w:b/>
          <w:bCs/>
          <w:sz w:val="24"/>
          <w:u w:val="single"/>
        </w:rPr>
        <w:t xml:space="preserve">Proposed </w:t>
      </w:r>
      <w:r>
        <w:rPr>
          <w:b/>
          <w:bCs/>
          <w:sz w:val="24"/>
          <w:u w:val="single"/>
        </w:rPr>
        <w:t>T</w:t>
      </w:r>
      <w:r w:rsidRPr="00AE70F8">
        <w:rPr>
          <w:b/>
          <w:bCs/>
          <w:sz w:val="24"/>
          <w:u w:val="single"/>
        </w:rPr>
        <w:t>able</w:t>
      </w:r>
      <w:r>
        <w:rPr>
          <w:b/>
          <w:bCs/>
          <w:sz w:val="24"/>
          <w:u w:val="single"/>
        </w:rPr>
        <w:t xml:space="preserve"> 2.2</w:t>
      </w:r>
    </w:p>
    <w:tbl>
      <w:tblPr>
        <w:tblStyle w:val="TableGrid"/>
        <w:tblW w:w="10490" w:type="dxa"/>
        <w:tblInd w:w="-289" w:type="dxa"/>
        <w:tblLook w:val="04A0" w:firstRow="1" w:lastRow="0" w:firstColumn="1" w:lastColumn="0" w:noHBand="0" w:noVBand="1"/>
      </w:tblPr>
      <w:tblGrid>
        <w:gridCol w:w="4112"/>
        <w:gridCol w:w="6378"/>
      </w:tblGrid>
      <w:tr w:rsidR="00063CB8" w14:paraId="080AA3DF" w14:textId="77777777" w:rsidTr="005C582F">
        <w:trPr>
          <w:tblHeader/>
        </w:trPr>
        <w:tc>
          <w:tcPr>
            <w:tcW w:w="4112" w:type="dxa"/>
            <w:shd w:val="clear" w:color="auto" w:fill="C7E2ED" w:themeFill="background2"/>
          </w:tcPr>
          <w:p w14:paraId="311CC0B9" w14:textId="77777777" w:rsidR="00063CB8" w:rsidRPr="002734AF" w:rsidRDefault="00063CB8" w:rsidP="00496A0C">
            <w:pPr>
              <w:pStyle w:val="Heading4"/>
              <w:spacing w:before="120" w:line="240" w:lineRule="auto"/>
              <w:rPr>
                <w:b/>
                <w:bCs/>
                <w:i w:val="0"/>
                <w:iCs w:val="0"/>
              </w:rPr>
            </w:pPr>
            <w:r w:rsidRPr="002734AF">
              <w:rPr>
                <w:b/>
                <w:bCs/>
                <w:i w:val="0"/>
                <w:iCs w:val="0"/>
              </w:rPr>
              <w:t>HACCP</w:t>
            </w:r>
          </w:p>
        </w:tc>
        <w:tc>
          <w:tcPr>
            <w:tcW w:w="6378" w:type="dxa"/>
            <w:shd w:val="clear" w:color="auto" w:fill="C7E2ED" w:themeFill="background2"/>
          </w:tcPr>
          <w:p w14:paraId="371A53B9" w14:textId="77777777" w:rsidR="00063CB8" w:rsidRPr="002734AF" w:rsidRDefault="00063CB8" w:rsidP="00496A0C">
            <w:pPr>
              <w:pStyle w:val="Heading4"/>
              <w:spacing w:before="120" w:line="240" w:lineRule="auto"/>
              <w:rPr>
                <w:b/>
                <w:bCs/>
                <w:i w:val="0"/>
                <w:iCs w:val="0"/>
              </w:rPr>
            </w:pPr>
            <w:r w:rsidRPr="002734AF">
              <w:rPr>
                <w:b/>
                <w:bCs/>
                <w:i w:val="0"/>
                <w:iCs w:val="0"/>
              </w:rPr>
              <w:t>Framework for Management of Drinking Water Quality</w:t>
            </w:r>
          </w:p>
        </w:tc>
      </w:tr>
      <w:tr w:rsidR="00063CB8" w14:paraId="68619D31" w14:textId="77777777" w:rsidTr="002218E5">
        <w:tc>
          <w:tcPr>
            <w:tcW w:w="4112" w:type="dxa"/>
          </w:tcPr>
          <w:p w14:paraId="1B3D5650" w14:textId="77777777" w:rsidR="00063CB8" w:rsidRPr="002734AF" w:rsidRDefault="00063CB8" w:rsidP="00496A0C">
            <w:pPr>
              <w:spacing w:before="60" w:line="240" w:lineRule="auto"/>
            </w:pPr>
            <w:r w:rsidRPr="002734AF">
              <w:rPr>
                <w:b/>
                <w:bCs/>
              </w:rPr>
              <w:t>1. Hazard identification and preventive measures</w:t>
            </w:r>
          </w:p>
          <w:p w14:paraId="1B250CA9" w14:textId="77777777" w:rsidR="00063CB8" w:rsidRDefault="00063CB8" w:rsidP="00496A0C">
            <w:pPr>
              <w:spacing w:before="60" w:line="240" w:lineRule="auto"/>
            </w:pPr>
          </w:p>
        </w:tc>
        <w:tc>
          <w:tcPr>
            <w:tcW w:w="6378" w:type="dxa"/>
          </w:tcPr>
          <w:p w14:paraId="776381D0" w14:textId="77777777" w:rsidR="00063CB8" w:rsidRPr="009E4A46" w:rsidRDefault="00063CB8" w:rsidP="00063CB8">
            <w:pPr>
              <w:numPr>
                <w:ilvl w:val="0"/>
                <w:numId w:val="34"/>
              </w:numPr>
              <w:tabs>
                <w:tab w:val="clear" w:pos="720"/>
              </w:tabs>
              <w:spacing w:before="0" w:after="0" w:line="240" w:lineRule="auto"/>
              <w:ind w:left="324" w:hanging="306"/>
              <w:rPr>
                <w:b/>
                <w:bCs/>
                <w:highlight w:val="yellow"/>
              </w:rPr>
            </w:pPr>
            <w:r w:rsidRPr="009E4A46">
              <w:rPr>
                <w:b/>
                <w:bCs/>
                <w:highlight w:val="yellow"/>
              </w:rPr>
              <w:t>Regulatory and formal requirements (element 1)</w:t>
            </w:r>
          </w:p>
          <w:p w14:paraId="3F780146" w14:textId="77777777" w:rsidR="00063CB8" w:rsidRPr="002734AF" w:rsidRDefault="00063CB8" w:rsidP="00063CB8">
            <w:pPr>
              <w:numPr>
                <w:ilvl w:val="0"/>
                <w:numId w:val="34"/>
              </w:numPr>
              <w:tabs>
                <w:tab w:val="clear" w:pos="720"/>
              </w:tabs>
              <w:spacing w:before="0" w:after="0" w:line="240" w:lineRule="auto"/>
              <w:ind w:left="324" w:hanging="306"/>
            </w:pPr>
            <w:r w:rsidRPr="002734AF">
              <w:t xml:space="preserve">Water supply system analysis, hazard identification and risk assessment (element 2) </w:t>
            </w:r>
          </w:p>
          <w:p w14:paraId="79D5A5E1" w14:textId="77777777" w:rsidR="00063CB8" w:rsidRDefault="00063CB8" w:rsidP="00063CB8">
            <w:pPr>
              <w:numPr>
                <w:ilvl w:val="0"/>
                <w:numId w:val="34"/>
              </w:numPr>
              <w:tabs>
                <w:tab w:val="clear" w:pos="720"/>
              </w:tabs>
              <w:spacing w:before="0" w:after="0" w:line="240" w:lineRule="auto"/>
              <w:ind w:left="324" w:hanging="306"/>
            </w:pPr>
            <w:r w:rsidRPr="002734AF">
              <w:t>Preventive measures and multiple barriers (element 3)</w:t>
            </w:r>
          </w:p>
          <w:p w14:paraId="1449A592" w14:textId="77777777" w:rsidR="00063CB8" w:rsidRPr="00D407B7" w:rsidRDefault="00063CB8" w:rsidP="00063CB8">
            <w:pPr>
              <w:numPr>
                <w:ilvl w:val="0"/>
                <w:numId w:val="34"/>
              </w:numPr>
              <w:tabs>
                <w:tab w:val="clear" w:pos="720"/>
              </w:tabs>
              <w:spacing w:before="0" w:after="0" w:line="240" w:lineRule="auto"/>
              <w:ind w:left="324" w:hanging="306"/>
              <w:rPr>
                <w:b/>
                <w:bCs/>
              </w:rPr>
            </w:pPr>
            <w:r w:rsidRPr="00D407B7">
              <w:rPr>
                <w:b/>
                <w:bCs/>
                <w:highlight w:val="yellow"/>
              </w:rPr>
              <w:t>Employee training (element 7)</w:t>
            </w:r>
          </w:p>
        </w:tc>
      </w:tr>
      <w:tr w:rsidR="00063CB8" w14:paraId="5E62F740" w14:textId="77777777" w:rsidTr="002218E5">
        <w:tc>
          <w:tcPr>
            <w:tcW w:w="4112" w:type="dxa"/>
          </w:tcPr>
          <w:p w14:paraId="03D841C3" w14:textId="77777777" w:rsidR="00063CB8" w:rsidRDefault="00063CB8" w:rsidP="00496A0C">
            <w:pPr>
              <w:spacing w:before="60" w:line="240" w:lineRule="auto"/>
            </w:pPr>
            <w:r w:rsidRPr="002734AF">
              <w:rPr>
                <w:b/>
                <w:bCs/>
              </w:rPr>
              <w:t>2. Critical control points</w:t>
            </w:r>
          </w:p>
        </w:tc>
        <w:tc>
          <w:tcPr>
            <w:tcW w:w="6378" w:type="dxa"/>
          </w:tcPr>
          <w:p w14:paraId="1A5F8AF7" w14:textId="77777777" w:rsidR="00063CB8" w:rsidRDefault="00063CB8" w:rsidP="00063CB8">
            <w:pPr>
              <w:numPr>
                <w:ilvl w:val="0"/>
                <w:numId w:val="35"/>
              </w:numPr>
              <w:tabs>
                <w:tab w:val="clear" w:pos="720"/>
              </w:tabs>
              <w:spacing w:before="0" w:after="0" w:line="240" w:lineRule="auto"/>
              <w:ind w:left="324" w:hanging="306"/>
            </w:pPr>
            <w:r w:rsidRPr="002734AF">
              <w:t>Critical control points (element 3)</w:t>
            </w:r>
          </w:p>
        </w:tc>
      </w:tr>
      <w:tr w:rsidR="00063CB8" w14:paraId="150582F3" w14:textId="77777777" w:rsidTr="002218E5">
        <w:tc>
          <w:tcPr>
            <w:tcW w:w="4112" w:type="dxa"/>
          </w:tcPr>
          <w:p w14:paraId="15B44412" w14:textId="77777777" w:rsidR="00063CB8" w:rsidRDefault="00063CB8" w:rsidP="00496A0C">
            <w:pPr>
              <w:spacing w:before="60" w:line="240" w:lineRule="auto"/>
            </w:pPr>
            <w:r w:rsidRPr="002734AF">
              <w:rPr>
                <w:b/>
                <w:bCs/>
              </w:rPr>
              <w:t>3. Critical limits</w:t>
            </w:r>
          </w:p>
        </w:tc>
        <w:tc>
          <w:tcPr>
            <w:tcW w:w="6378" w:type="dxa"/>
          </w:tcPr>
          <w:p w14:paraId="3FA416A5" w14:textId="77777777" w:rsidR="00063CB8" w:rsidRDefault="00063CB8" w:rsidP="00063CB8">
            <w:pPr>
              <w:numPr>
                <w:ilvl w:val="0"/>
                <w:numId w:val="36"/>
              </w:numPr>
              <w:tabs>
                <w:tab w:val="clear" w:pos="720"/>
              </w:tabs>
              <w:spacing w:before="0" w:after="0" w:line="240" w:lineRule="auto"/>
              <w:ind w:left="324" w:hanging="306"/>
            </w:pPr>
            <w:r w:rsidRPr="002734AF">
              <w:t>Operational monitoring (element 4)</w:t>
            </w:r>
          </w:p>
        </w:tc>
      </w:tr>
      <w:tr w:rsidR="00063CB8" w14:paraId="13FF4C5D" w14:textId="77777777" w:rsidTr="002218E5">
        <w:tc>
          <w:tcPr>
            <w:tcW w:w="4112" w:type="dxa"/>
          </w:tcPr>
          <w:p w14:paraId="0F7D50F0" w14:textId="77777777" w:rsidR="00063CB8" w:rsidRDefault="00063CB8" w:rsidP="00496A0C">
            <w:pPr>
              <w:spacing w:before="60" w:line="240" w:lineRule="auto"/>
            </w:pPr>
            <w:r w:rsidRPr="002734AF">
              <w:rPr>
                <w:b/>
                <w:bCs/>
              </w:rPr>
              <w:t>4. Monitoring system for each critical control point</w:t>
            </w:r>
          </w:p>
        </w:tc>
        <w:tc>
          <w:tcPr>
            <w:tcW w:w="6378" w:type="dxa"/>
          </w:tcPr>
          <w:p w14:paraId="5596C48E" w14:textId="77777777" w:rsidR="00063CB8" w:rsidRDefault="00063CB8" w:rsidP="00063CB8">
            <w:pPr>
              <w:numPr>
                <w:ilvl w:val="0"/>
                <w:numId w:val="37"/>
              </w:numPr>
              <w:tabs>
                <w:tab w:val="clear" w:pos="720"/>
              </w:tabs>
              <w:spacing w:before="0" w:after="0" w:line="240" w:lineRule="auto"/>
              <w:ind w:left="324" w:hanging="306"/>
            </w:pPr>
            <w:r w:rsidRPr="002734AF">
              <w:t>Operational monitoring (element 4)</w:t>
            </w:r>
          </w:p>
        </w:tc>
      </w:tr>
      <w:tr w:rsidR="00063CB8" w14:paraId="2AAC2632" w14:textId="77777777" w:rsidTr="002218E5">
        <w:tc>
          <w:tcPr>
            <w:tcW w:w="4112" w:type="dxa"/>
          </w:tcPr>
          <w:p w14:paraId="442137EB" w14:textId="77777777" w:rsidR="00063CB8" w:rsidRDefault="00063CB8" w:rsidP="00496A0C">
            <w:pPr>
              <w:spacing w:before="60" w:line="240" w:lineRule="auto"/>
            </w:pPr>
            <w:r w:rsidRPr="002734AF">
              <w:rPr>
                <w:b/>
                <w:bCs/>
              </w:rPr>
              <w:t>5. Corrective actions</w:t>
            </w:r>
          </w:p>
        </w:tc>
        <w:tc>
          <w:tcPr>
            <w:tcW w:w="6378" w:type="dxa"/>
          </w:tcPr>
          <w:p w14:paraId="496B0BAF" w14:textId="77777777" w:rsidR="00063CB8" w:rsidRDefault="00063CB8" w:rsidP="00063CB8">
            <w:pPr>
              <w:numPr>
                <w:ilvl w:val="0"/>
                <w:numId w:val="38"/>
              </w:numPr>
              <w:tabs>
                <w:tab w:val="clear" w:pos="720"/>
              </w:tabs>
              <w:spacing w:before="0" w:after="0" w:line="240" w:lineRule="auto"/>
              <w:ind w:left="324" w:hanging="306"/>
            </w:pPr>
            <w:r w:rsidRPr="002734AF">
              <w:t>Corrective action (elements 4 and 5)</w:t>
            </w:r>
          </w:p>
        </w:tc>
      </w:tr>
      <w:tr w:rsidR="00063CB8" w14:paraId="1C0F1D87" w14:textId="77777777" w:rsidTr="002218E5">
        <w:tc>
          <w:tcPr>
            <w:tcW w:w="4112" w:type="dxa"/>
          </w:tcPr>
          <w:p w14:paraId="29421C0A" w14:textId="77777777" w:rsidR="00063CB8" w:rsidRDefault="00063CB8" w:rsidP="00496A0C">
            <w:pPr>
              <w:spacing w:before="60" w:line="240" w:lineRule="auto"/>
            </w:pPr>
            <w:r w:rsidRPr="002734AF">
              <w:rPr>
                <w:b/>
                <w:bCs/>
              </w:rPr>
              <w:t>6. Verification / validation</w:t>
            </w:r>
          </w:p>
        </w:tc>
        <w:tc>
          <w:tcPr>
            <w:tcW w:w="6378" w:type="dxa"/>
          </w:tcPr>
          <w:p w14:paraId="683A773C" w14:textId="77777777" w:rsidR="00063CB8" w:rsidRPr="002734AF" w:rsidRDefault="00063CB8" w:rsidP="00063CB8">
            <w:pPr>
              <w:numPr>
                <w:ilvl w:val="0"/>
                <w:numId w:val="39"/>
              </w:numPr>
              <w:tabs>
                <w:tab w:val="clear" w:pos="720"/>
              </w:tabs>
              <w:spacing w:before="0" w:after="0" w:line="240" w:lineRule="auto"/>
              <w:ind w:left="324" w:hanging="306"/>
            </w:pPr>
            <w:r w:rsidRPr="002734AF">
              <w:t xml:space="preserve">Equipment capability and maintenance (element 4) </w:t>
            </w:r>
          </w:p>
          <w:p w14:paraId="25FD1D34" w14:textId="77777777" w:rsidR="00063CB8" w:rsidRPr="002734AF" w:rsidRDefault="00063CB8" w:rsidP="00063CB8">
            <w:pPr>
              <w:numPr>
                <w:ilvl w:val="0"/>
                <w:numId w:val="39"/>
              </w:numPr>
              <w:tabs>
                <w:tab w:val="clear" w:pos="720"/>
              </w:tabs>
              <w:spacing w:before="0" w:after="0" w:line="240" w:lineRule="auto"/>
              <w:ind w:left="324" w:hanging="306"/>
            </w:pPr>
            <w:r w:rsidRPr="002734AF">
              <w:t>Drinking water quality monitoring, consumer satisfaction (element 5)</w:t>
            </w:r>
          </w:p>
          <w:p w14:paraId="7A5616A6" w14:textId="77777777" w:rsidR="00063CB8" w:rsidRPr="002734AF" w:rsidRDefault="00063CB8" w:rsidP="00063CB8">
            <w:pPr>
              <w:numPr>
                <w:ilvl w:val="0"/>
                <w:numId w:val="39"/>
              </w:numPr>
              <w:tabs>
                <w:tab w:val="clear" w:pos="720"/>
              </w:tabs>
              <w:spacing w:before="0" w:after="0" w:line="240" w:lineRule="auto"/>
              <w:ind w:left="324" w:hanging="306"/>
            </w:pPr>
            <w:r w:rsidRPr="002734AF">
              <w:t xml:space="preserve">Validation of processes, design of equipment (element 9) </w:t>
            </w:r>
          </w:p>
          <w:p w14:paraId="53AFD870" w14:textId="77777777" w:rsidR="00063CB8" w:rsidRDefault="00063CB8" w:rsidP="00063CB8">
            <w:pPr>
              <w:numPr>
                <w:ilvl w:val="0"/>
                <w:numId w:val="39"/>
              </w:numPr>
              <w:tabs>
                <w:tab w:val="clear" w:pos="720"/>
              </w:tabs>
              <w:spacing w:before="0" w:after="0" w:line="240" w:lineRule="auto"/>
              <w:ind w:left="324" w:hanging="306"/>
            </w:pPr>
            <w:r w:rsidRPr="002734AF">
              <w:t xml:space="preserve">Audit of drinking water quality management (element 11) </w:t>
            </w:r>
          </w:p>
        </w:tc>
      </w:tr>
      <w:tr w:rsidR="00063CB8" w14:paraId="61D6EEAC" w14:textId="77777777" w:rsidTr="002218E5">
        <w:tc>
          <w:tcPr>
            <w:tcW w:w="4112" w:type="dxa"/>
          </w:tcPr>
          <w:p w14:paraId="0AEC798C" w14:textId="77777777" w:rsidR="00063CB8" w:rsidRDefault="00063CB8" w:rsidP="00496A0C">
            <w:pPr>
              <w:spacing w:before="60" w:line="240" w:lineRule="auto"/>
            </w:pPr>
            <w:r w:rsidRPr="002734AF">
              <w:rPr>
                <w:b/>
                <w:bCs/>
              </w:rPr>
              <w:t>7. Documentation and record keeping</w:t>
            </w:r>
          </w:p>
        </w:tc>
        <w:tc>
          <w:tcPr>
            <w:tcW w:w="6378" w:type="dxa"/>
          </w:tcPr>
          <w:p w14:paraId="2CFF977F" w14:textId="77777777" w:rsidR="00063CB8" w:rsidRDefault="00063CB8" w:rsidP="00063CB8">
            <w:pPr>
              <w:pStyle w:val="ListParagraph"/>
              <w:numPr>
                <w:ilvl w:val="0"/>
                <w:numId w:val="40"/>
              </w:numPr>
              <w:spacing w:before="0" w:after="0" w:line="240" w:lineRule="auto"/>
              <w:ind w:left="324" w:hanging="306"/>
              <w:contextualSpacing/>
            </w:pPr>
            <w:r w:rsidRPr="002734AF">
              <w:t>Management of documentation and records (element 10)</w:t>
            </w:r>
          </w:p>
          <w:p w14:paraId="6463C058" w14:textId="77777777" w:rsidR="00063CB8" w:rsidRPr="006962CE" w:rsidRDefault="00063CB8" w:rsidP="00063CB8">
            <w:pPr>
              <w:pStyle w:val="ListParagraph"/>
              <w:numPr>
                <w:ilvl w:val="0"/>
                <w:numId w:val="40"/>
              </w:numPr>
              <w:spacing w:before="0" w:after="0" w:line="240" w:lineRule="auto"/>
              <w:ind w:left="324" w:hanging="306"/>
              <w:contextualSpacing/>
              <w:rPr>
                <w:b/>
                <w:bCs/>
              </w:rPr>
            </w:pPr>
            <w:r w:rsidRPr="006962CE">
              <w:rPr>
                <w:b/>
                <w:bCs/>
                <w:highlight w:val="yellow"/>
              </w:rPr>
              <w:t>Review by senior executive (element 12)</w:t>
            </w:r>
          </w:p>
        </w:tc>
      </w:tr>
    </w:tbl>
    <w:p w14:paraId="0D8F1C3F" w14:textId="77777777" w:rsidR="00063CB8" w:rsidRDefault="00063CB8" w:rsidP="00063CB8">
      <w:r>
        <w:br w:type="page"/>
      </w:r>
    </w:p>
    <w:p w14:paraId="463B559B" w14:textId="4154FE3D" w:rsidR="00063CB8" w:rsidRPr="00AE70F8" w:rsidRDefault="00063CB8" w:rsidP="00063CB8">
      <w:pPr>
        <w:pStyle w:val="Heading2"/>
        <w:ind w:right="-306"/>
        <w:rPr>
          <w:b/>
          <w:bCs/>
          <w:color w:val="auto"/>
          <w:sz w:val="26"/>
        </w:rPr>
      </w:pPr>
      <w:r w:rsidRPr="00AE70F8">
        <w:rPr>
          <w:b/>
          <w:bCs/>
          <w:color w:val="auto"/>
          <w:sz w:val="26"/>
        </w:rPr>
        <w:lastRenderedPageBreak/>
        <w:t xml:space="preserve">Appendix </w:t>
      </w:r>
      <w:r w:rsidR="00F73E2E">
        <w:rPr>
          <w:b/>
          <w:bCs/>
          <w:color w:val="auto"/>
          <w:sz w:val="26"/>
        </w:rPr>
        <w:t>D</w:t>
      </w:r>
      <w:r w:rsidRPr="00AE70F8">
        <w:rPr>
          <w:b/>
          <w:bCs/>
          <w:color w:val="auto"/>
          <w:sz w:val="26"/>
        </w:rPr>
        <w:t xml:space="preserve"> – </w:t>
      </w:r>
      <w:r w:rsidRPr="00AE70F8">
        <w:rPr>
          <w:color w:val="auto"/>
          <w:sz w:val="26"/>
        </w:rPr>
        <w:t xml:space="preserve">Table 2.3 Correlations between ISO 9001 and the Framework </w:t>
      </w:r>
    </w:p>
    <w:p w14:paraId="6D500867" w14:textId="56598088" w:rsidR="00063CB8" w:rsidRDefault="00063CB8" w:rsidP="00063CB8">
      <w:pPr>
        <w:pStyle w:val="Heading3"/>
        <w:rPr>
          <w:b/>
          <w:bCs/>
          <w:szCs w:val="20"/>
        </w:rPr>
      </w:pPr>
      <w:r w:rsidRPr="00332436">
        <w:rPr>
          <w:bCs/>
          <w:szCs w:val="20"/>
        </w:rPr>
        <w:t>Current Table 2.3</w:t>
      </w:r>
      <w:r w:rsidR="00332436" w:rsidRPr="00332436">
        <w:rPr>
          <w:szCs w:val="20"/>
        </w:rPr>
        <w:t xml:space="preserve">. Visit </w:t>
      </w:r>
      <w:hyperlink r:id="rId111" w:anchor="table-2-3" w:history="1">
        <w:r w:rsidR="00332436" w:rsidRPr="00B07D51">
          <w:rPr>
            <w:rStyle w:val="Hyperlink"/>
            <w:szCs w:val="20"/>
          </w:rPr>
          <w:t xml:space="preserve">Table 2.3 </w:t>
        </w:r>
        <w:r w:rsidR="00332436" w:rsidRPr="00B07D51">
          <w:rPr>
            <w:rStyle w:val="Hyperlink"/>
            <w:b/>
            <w:bCs/>
            <w:szCs w:val="20"/>
          </w:rPr>
          <w:t>Correlations between ISO 9001 and the Framework</w:t>
        </w:r>
      </w:hyperlink>
      <w:r w:rsidR="00332436" w:rsidRPr="00332436">
        <w:rPr>
          <w:b/>
          <w:bCs/>
          <w:szCs w:val="20"/>
        </w:rPr>
        <w:t xml:space="preserve"> of the Guidelines.</w:t>
      </w:r>
    </w:p>
    <w:p w14:paraId="75735237" w14:textId="26E0B804" w:rsidR="009C6820" w:rsidRPr="00CE6770" w:rsidRDefault="009C6820" w:rsidP="009C6820">
      <w:r>
        <w:t>Note: [</w:t>
      </w:r>
      <w:r w:rsidRPr="0094203B">
        <w:rPr>
          <w:i/>
          <w:iCs/>
        </w:rPr>
        <w:t>text in brackets</w:t>
      </w:r>
      <w:r>
        <w:t xml:space="preserve">] has been included in Table 2.3 to improve accessibility in this document </w:t>
      </w:r>
      <w:r w:rsidRPr="0094203B">
        <w:rPr>
          <w:u w:val="single"/>
        </w:rPr>
        <w:t>only</w:t>
      </w:r>
      <w:r>
        <w:t xml:space="preserve">. These edits will not be included in the proposed updated version of Table 2.3 within the </w:t>
      </w:r>
      <w:r w:rsidRPr="0094203B">
        <w:rPr>
          <w:i/>
          <w:iCs/>
        </w:rPr>
        <w:t>Australian Drinking Water Guidelines</w:t>
      </w:r>
      <w:r>
        <w:t xml:space="preserve">.  </w:t>
      </w:r>
    </w:p>
    <w:tbl>
      <w:tblPr>
        <w:tblStyle w:val="TableGrid"/>
        <w:tblW w:w="0" w:type="auto"/>
        <w:tblLook w:val="04A0" w:firstRow="1" w:lastRow="0" w:firstColumn="1" w:lastColumn="0" w:noHBand="0" w:noVBand="1"/>
      </w:tblPr>
      <w:tblGrid>
        <w:gridCol w:w="4732"/>
        <w:gridCol w:w="4733"/>
      </w:tblGrid>
      <w:tr w:rsidR="00063CB8" w:rsidRPr="00AE348C" w14:paraId="16341954" w14:textId="77777777" w:rsidTr="005C582F">
        <w:trPr>
          <w:trHeight w:val="300"/>
          <w:tblHeader/>
        </w:trPr>
        <w:tc>
          <w:tcPr>
            <w:tcW w:w="4732" w:type="dxa"/>
            <w:shd w:val="clear" w:color="auto" w:fill="C7E2ED" w:themeFill="background2"/>
          </w:tcPr>
          <w:p w14:paraId="325F433E" w14:textId="77777777" w:rsidR="00063CB8" w:rsidRPr="005C582F" w:rsidRDefault="00063CB8" w:rsidP="00496A0C">
            <w:pPr>
              <w:rPr>
                <w:color w:val="auto"/>
              </w:rPr>
            </w:pPr>
            <w:r w:rsidRPr="005C582F">
              <w:rPr>
                <w:b/>
                <w:bCs/>
                <w:color w:val="auto"/>
              </w:rPr>
              <w:t>ISO 9001</w:t>
            </w:r>
          </w:p>
        </w:tc>
        <w:tc>
          <w:tcPr>
            <w:tcW w:w="4733" w:type="dxa"/>
            <w:shd w:val="clear" w:color="auto" w:fill="C7E2ED" w:themeFill="background2"/>
          </w:tcPr>
          <w:p w14:paraId="0BA363B0" w14:textId="77777777" w:rsidR="00063CB8" w:rsidRPr="005C582F" w:rsidRDefault="00063CB8" w:rsidP="00496A0C">
            <w:pPr>
              <w:rPr>
                <w:color w:val="auto"/>
              </w:rPr>
            </w:pPr>
            <w:r w:rsidRPr="005C582F">
              <w:rPr>
                <w:b/>
                <w:bCs/>
                <w:color w:val="auto"/>
              </w:rPr>
              <w:t>Framework for Management of Drinking Water Quality</w:t>
            </w:r>
          </w:p>
        </w:tc>
      </w:tr>
      <w:tr w:rsidR="00063CB8" w:rsidRPr="00AE348C" w14:paraId="0B049806" w14:textId="77777777" w:rsidTr="00496A0C">
        <w:trPr>
          <w:trHeight w:val="300"/>
        </w:trPr>
        <w:tc>
          <w:tcPr>
            <w:tcW w:w="4732" w:type="dxa"/>
            <w:hideMark/>
          </w:tcPr>
          <w:p w14:paraId="67BC5C71" w14:textId="77777777" w:rsidR="00063CB8" w:rsidRPr="00CE0800" w:rsidRDefault="00063CB8" w:rsidP="00496A0C">
            <w:pPr>
              <w:rPr>
                <w:b/>
                <w:bCs/>
              </w:rPr>
            </w:pPr>
            <w:r w:rsidRPr="00CE0800">
              <w:rPr>
                <w:b/>
                <w:bCs/>
              </w:rPr>
              <w:t>Quality management system</w:t>
            </w:r>
          </w:p>
        </w:tc>
        <w:tc>
          <w:tcPr>
            <w:tcW w:w="4733" w:type="dxa"/>
            <w:hideMark/>
          </w:tcPr>
          <w:p w14:paraId="40334C58" w14:textId="17B0CCB7" w:rsidR="00063CB8" w:rsidRPr="00AE348C" w:rsidRDefault="002E5DAA" w:rsidP="00496A0C">
            <w:r w:rsidRPr="008D15F3">
              <w:rPr>
                <w:b/>
                <w:bCs/>
                <w:i/>
                <w:iCs/>
              </w:rPr>
              <w:t>[Intentionally blank]</w:t>
            </w:r>
          </w:p>
        </w:tc>
      </w:tr>
      <w:tr w:rsidR="00063CB8" w:rsidRPr="00AE348C" w14:paraId="2D918B56" w14:textId="77777777" w:rsidTr="00496A0C">
        <w:trPr>
          <w:trHeight w:val="300"/>
        </w:trPr>
        <w:tc>
          <w:tcPr>
            <w:tcW w:w="4732" w:type="dxa"/>
          </w:tcPr>
          <w:p w14:paraId="4A48DFAB" w14:textId="77777777" w:rsidR="00063CB8" w:rsidRPr="00AE348C" w:rsidRDefault="00063CB8" w:rsidP="00496A0C">
            <w:r w:rsidRPr="00AE348C">
              <w:t>General requirements</w:t>
            </w:r>
          </w:p>
        </w:tc>
        <w:tc>
          <w:tcPr>
            <w:tcW w:w="4733" w:type="dxa"/>
          </w:tcPr>
          <w:p w14:paraId="68B97384" w14:textId="77777777" w:rsidR="00063CB8" w:rsidRPr="00AE348C" w:rsidRDefault="00063CB8" w:rsidP="00063CB8">
            <w:pPr>
              <w:pStyle w:val="ListParagraph"/>
              <w:numPr>
                <w:ilvl w:val="0"/>
                <w:numId w:val="41"/>
              </w:numPr>
              <w:spacing w:before="0" w:after="0" w:line="240" w:lineRule="auto"/>
              <w:ind w:left="396"/>
              <w:contextualSpacing/>
            </w:pPr>
            <w:r w:rsidRPr="00AE348C">
              <w:t>See Section 2.5 Applying the Framework</w:t>
            </w:r>
          </w:p>
        </w:tc>
      </w:tr>
      <w:tr w:rsidR="00063CB8" w:rsidRPr="00AE348C" w14:paraId="27A04D0B" w14:textId="77777777" w:rsidTr="00496A0C">
        <w:trPr>
          <w:trHeight w:val="300"/>
        </w:trPr>
        <w:tc>
          <w:tcPr>
            <w:tcW w:w="4732" w:type="dxa"/>
            <w:hideMark/>
          </w:tcPr>
          <w:p w14:paraId="439B29CC" w14:textId="77777777" w:rsidR="00063CB8" w:rsidRPr="00AE348C" w:rsidRDefault="00063CB8" w:rsidP="00496A0C">
            <w:r w:rsidRPr="00AE348C">
              <w:t>Documentation requirements</w:t>
            </w:r>
          </w:p>
        </w:tc>
        <w:tc>
          <w:tcPr>
            <w:tcW w:w="4733" w:type="dxa"/>
            <w:hideMark/>
          </w:tcPr>
          <w:p w14:paraId="329F62DB" w14:textId="77777777" w:rsidR="00063CB8" w:rsidRPr="00AE348C" w:rsidRDefault="00063CB8" w:rsidP="00063CB8">
            <w:pPr>
              <w:pStyle w:val="ListParagraph"/>
              <w:numPr>
                <w:ilvl w:val="0"/>
                <w:numId w:val="41"/>
              </w:numPr>
              <w:spacing w:before="0" w:after="0" w:line="240" w:lineRule="auto"/>
              <w:ind w:left="396"/>
              <w:contextualSpacing/>
            </w:pPr>
            <w:r w:rsidRPr="00AE348C">
              <w:t>Management of documentation and records (</w:t>
            </w:r>
            <w:r>
              <w:t>e</w:t>
            </w:r>
            <w:r w:rsidRPr="00AE348C">
              <w:t>lement 10)</w:t>
            </w:r>
          </w:p>
        </w:tc>
      </w:tr>
      <w:tr w:rsidR="00063CB8" w:rsidRPr="00AE348C" w14:paraId="1E003B47" w14:textId="77777777" w:rsidTr="00496A0C">
        <w:trPr>
          <w:trHeight w:val="900"/>
        </w:trPr>
        <w:tc>
          <w:tcPr>
            <w:tcW w:w="4732" w:type="dxa"/>
            <w:hideMark/>
          </w:tcPr>
          <w:p w14:paraId="4BB85E89" w14:textId="77777777" w:rsidR="00063CB8" w:rsidRPr="00AE348C" w:rsidRDefault="00063CB8" w:rsidP="00496A0C">
            <w:r w:rsidRPr="00AE348C">
              <w:t>Management responsibility</w:t>
            </w:r>
          </w:p>
        </w:tc>
        <w:tc>
          <w:tcPr>
            <w:tcW w:w="4733" w:type="dxa"/>
            <w:hideMark/>
          </w:tcPr>
          <w:p w14:paraId="7B0F88CE" w14:textId="74AA44A5" w:rsidR="00063CB8" w:rsidRPr="00AE348C" w:rsidRDefault="002E5DAA" w:rsidP="00496A0C">
            <w:r w:rsidRPr="008D15F3">
              <w:rPr>
                <w:b/>
                <w:bCs/>
                <w:i/>
                <w:iCs/>
              </w:rPr>
              <w:t>[Intentionally blank]</w:t>
            </w:r>
          </w:p>
        </w:tc>
      </w:tr>
      <w:tr w:rsidR="00063CB8" w:rsidRPr="00AE348C" w14:paraId="0757DF57" w14:textId="77777777" w:rsidTr="00496A0C">
        <w:trPr>
          <w:trHeight w:val="600"/>
        </w:trPr>
        <w:tc>
          <w:tcPr>
            <w:tcW w:w="4732" w:type="dxa"/>
          </w:tcPr>
          <w:p w14:paraId="09EED0C3" w14:textId="77777777" w:rsidR="00063CB8" w:rsidRPr="008A73B4" w:rsidRDefault="00063CB8" w:rsidP="00496A0C">
            <w:pPr>
              <w:rPr>
                <w:b/>
                <w:bCs/>
              </w:rPr>
            </w:pPr>
            <w:r w:rsidRPr="008A73B4">
              <w:rPr>
                <w:b/>
                <w:bCs/>
              </w:rPr>
              <w:t>Management commitment</w:t>
            </w:r>
          </w:p>
        </w:tc>
        <w:tc>
          <w:tcPr>
            <w:tcW w:w="4733" w:type="dxa"/>
          </w:tcPr>
          <w:p w14:paraId="29CB84A2" w14:textId="77777777" w:rsidR="00063CB8" w:rsidRDefault="00063CB8" w:rsidP="00063CB8">
            <w:pPr>
              <w:pStyle w:val="ListParagraph"/>
              <w:numPr>
                <w:ilvl w:val="0"/>
                <w:numId w:val="41"/>
              </w:numPr>
              <w:spacing w:before="0" w:after="0" w:line="240" w:lineRule="auto"/>
              <w:ind w:left="396"/>
              <w:contextualSpacing/>
            </w:pPr>
            <w:r w:rsidRPr="00AE348C">
              <w:t>Drinking water quality policy</w:t>
            </w:r>
            <w:r>
              <w:t>,</w:t>
            </w:r>
            <w:r w:rsidRPr="00AE348C">
              <w:t xml:space="preserve"> </w:t>
            </w:r>
            <w:r>
              <w:t>r</w:t>
            </w:r>
            <w:r w:rsidRPr="00AE348C">
              <w:t>egulatory and formal requirements (</w:t>
            </w:r>
            <w:r>
              <w:t>e</w:t>
            </w:r>
            <w:r w:rsidRPr="00AE348C">
              <w:t>lement 1)</w:t>
            </w:r>
          </w:p>
          <w:p w14:paraId="7FAC12BD" w14:textId="77777777" w:rsidR="00063CB8" w:rsidRPr="00AE348C" w:rsidRDefault="00063CB8" w:rsidP="00063CB8">
            <w:pPr>
              <w:pStyle w:val="ListParagraph"/>
              <w:numPr>
                <w:ilvl w:val="0"/>
                <w:numId w:val="41"/>
              </w:numPr>
              <w:spacing w:before="0" w:after="0" w:line="240" w:lineRule="auto"/>
              <w:ind w:left="396"/>
              <w:contextualSpacing/>
            </w:pPr>
            <w:r w:rsidRPr="00AE348C">
              <w:t>Review by senior executive</w:t>
            </w:r>
            <w:r>
              <w:t>,</w:t>
            </w:r>
            <w:r w:rsidRPr="00AE348C">
              <w:t xml:space="preserve"> </w:t>
            </w:r>
            <w:r>
              <w:t>d</w:t>
            </w:r>
            <w:r w:rsidRPr="00AE348C">
              <w:t>rinking water quality management improvement plan (</w:t>
            </w:r>
            <w:r>
              <w:t>e</w:t>
            </w:r>
            <w:r w:rsidRPr="00AE348C">
              <w:t>lement 12)</w:t>
            </w:r>
          </w:p>
        </w:tc>
      </w:tr>
      <w:tr w:rsidR="00063CB8" w:rsidRPr="00AE348C" w14:paraId="15C84D4E" w14:textId="77777777" w:rsidTr="00496A0C">
        <w:trPr>
          <w:trHeight w:val="600"/>
        </w:trPr>
        <w:tc>
          <w:tcPr>
            <w:tcW w:w="4732" w:type="dxa"/>
            <w:hideMark/>
          </w:tcPr>
          <w:p w14:paraId="511FB7B0" w14:textId="77777777" w:rsidR="00063CB8" w:rsidRPr="00AE348C" w:rsidRDefault="00063CB8" w:rsidP="00496A0C">
            <w:r w:rsidRPr="00AE348C">
              <w:t>Customer focus</w:t>
            </w:r>
          </w:p>
        </w:tc>
        <w:tc>
          <w:tcPr>
            <w:tcW w:w="4733" w:type="dxa"/>
            <w:hideMark/>
          </w:tcPr>
          <w:p w14:paraId="48D6C5C9" w14:textId="77777777" w:rsidR="00063CB8" w:rsidRDefault="00063CB8" w:rsidP="00063CB8">
            <w:pPr>
              <w:pStyle w:val="ListParagraph"/>
              <w:numPr>
                <w:ilvl w:val="0"/>
                <w:numId w:val="42"/>
              </w:numPr>
              <w:spacing w:before="0" w:after="0" w:line="240" w:lineRule="auto"/>
              <w:ind w:left="396"/>
              <w:contextualSpacing/>
            </w:pPr>
            <w:r w:rsidRPr="00AE348C">
              <w:t>Regulatory and formal requirements (</w:t>
            </w:r>
            <w:r>
              <w:t>e</w:t>
            </w:r>
            <w:r w:rsidRPr="00AE348C">
              <w:t xml:space="preserve">lement 1) </w:t>
            </w:r>
          </w:p>
          <w:p w14:paraId="726E8A9B" w14:textId="77777777" w:rsidR="00063CB8" w:rsidRPr="00AE348C" w:rsidRDefault="00063CB8" w:rsidP="00063CB8">
            <w:pPr>
              <w:pStyle w:val="ListParagraph"/>
              <w:numPr>
                <w:ilvl w:val="0"/>
                <w:numId w:val="42"/>
              </w:numPr>
              <w:spacing w:before="0" w:after="0" w:line="240" w:lineRule="auto"/>
              <w:ind w:left="396"/>
              <w:contextualSpacing/>
            </w:pPr>
            <w:r w:rsidRPr="00AE348C">
              <w:t>Community consultation (</w:t>
            </w:r>
            <w:r>
              <w:t>e</w:t>
            </w:r>
            <w:r w:rsidRPr="00AE348C">
              <w:t>lement 8)</w:t>
            </w:r>
          </w:p>
        </w:tc>
      </w:tr>
      <w:tr w:rsidR="00063CB8" w:rsidRPr="00AE348C" w14:paraId="11D2C900" w14:textId="77777777" w:rsidTr="00496A0C">
        <w:trPr>
          <w:trHeight w:val="300"/>
        </w:trPr>
        <w:tc>
          <w:tcPr>
            <w:tcW w:w="4732" w:type="dxa"/>
            <w:hideMark/>
          </w:tcPr>
          <w:p w14:paraId="404A5984" w14:textId="77777777" w:rsidR="00063CB8" w:rsidRPr="00AE348C" w:rsidRDefault="00063CB8" w:rsidP="00496A0C">
            <w:r w:rsidRPr="00AE348C">
              <w:t>Quality policy</w:t>
            </w:r>
          </w:p>
        </w:tc>
        <w:tc>
          <w:tcPr>
            <w:tcW w:w="4733" w:type="dxa"/>
            <w:hideMark/>
          </w:tcPr>
          <w:p w14:paraId="7F58EEEC" w14:textId="77777777" w:rsidR="00063CB8" w:rsidRPr="00AE348C" w:rsidRDefault="00063CB8" w:rsidP="00063CB8">
            <w:pPr>
              <w:pStyle w:val="ListParagraph"/>
              <w:numPr>
                <w:ilvl w:val="0"/>
                <w:numId w:val="43"/>
              </w:numPr>
              <w:spacing w:before="0" w:after="0" w:line="240" w:lineRule="auto"/>
              <w:ind w:left="396"/>
              <w:contextualSpacing/>
            </w:pPr>
            <w:r w:rsidRPr="00AE348C">
              <w:t>Drinking water quality policy (</w:t>
            </w:r>
            <w:r>
              <w:t>e</w:t>
            </w:r>
            <w:r w:rsidRPr="00AE348C">
              <w:t>lement 1)</w:t>
            </w:r>
          </w:p>
        </w:tc>
      </w:tr>
      <w:tr w:rsidR="00063CB8" w:rsidRPr="00AE348C" w14:paraId="6A9D1938" w14:textId="77777777" w:rsidTr="00496A0C">
        <w:trPr>
          <w:trHeight w:val="600"/>
        </w:trPr>
        <w:tc>
          <w:tcPr>
            <w:tcW w:w="4732" w:type="dxa"/>
            <w:hideMark/>
          </w:tcPr>
          <w:p w14:paraId="5E75C2D0" w14:textId="77777777" w:rsidR="00063CB8" w:rsidRPr="00AE348C" w:rsidRDefault="00063CB8" w:rsidP="00496A0C">
            <w:r w:rsidRPr="00AE348C">
              <w:t>Planning</w:t>
            </w:r>
          </w:p>
        </w:tc>
        <w:tc>
          <w:tcPr>
            <w:tcW w:w="4733" w:type="dxa"/>
            <w:hideMark/>
          </w:tcPr>
          <w:p w14:paraId="66BFA025" w14:textId="77777777" w:rsidR="00063CB8" w:rsidRDefault="00063CB8" w:rsidP="00063CB8">
            <w:pPr>
              <w:pStyle w:val="ListParagraph"/>
              <w:numPr>
                <w:ilvl w:val="0"/>
                <w:numId w:val="43"/>
              </w:numPr>
              <w:spacing w:before="0" w:after="0" w:line="240" w:lineRule="auto"/>
              <w:ind w:left="396"/>
              <w:contextualSpacing/>
            </w:pPr>
            <w:r w:rsidRPr="00AE348C">
              <w:t>Regulatory and formal requirements (</w:t>
            </w:r>
            <w:r>
              <w:t>e</w:t>
            </w:r>
            <w:r w:rsidRPr="00AE348C">
              <w:t>lement 1)</w:t>
            </w:r>
          </w:p>
          <w:p w14:paraId="606F8B93" w14:textId="77777777" w:rsidR="00063CB8" w:rsidRDefault="00063CB8" w:rsidP="00063CB8">
            <w:pPr>
              <w:pStyle w:val="ListParagraph"/>
              <w:numPr>
                <w:ilvl w:val="0"/>
                <w:numId w:val="43"/>
              </w:numPr>
              <w:spacing w:before="0" w:after="0" w:line="240" w:lineRule="auto"/>
              <w:ind w:left="396"/>
              <w:contextualSpacing/>
            </w:pPr>
            <w:r w:rsidRPr="00AE348C">
              <w:t>Operational monitoring (</w:t>
            </w:r>
            <w:r>
              <w:t>e</w:t>
            </w:r>
            <w:r w:rsidRPr="00AE348C">
              <w:t xml:space="preserve">lement 4) </w:t>
            </w:r>
          </w:p>
          <w:p w14:paraId="324A61F7" w14:textId="77777777" w:rsidR="00063CB8" w:rsidRPr="00AE348C" w:rsidRDefault="00063CB8" w:rsidP="00063CB8">
            <w:pPr>
              <w:pStyle w:val="ListParagraph"/>
              <w:numPr>
                <w:ilvl w:val="0"/>
                <w:numId w:val="43"/>
              </w:numPr>
              <w:spacing w:before="0" w:after="0" w:line="240" w:lineRule="auto"/>
              <w:ind w:left="396"/>
              <w:contextualSpacing/>
            </w:pPr>
            <w:r w:rsidRPr="00AE348C">
              <w:t>Drinking water quality monitoring (</w:t>
            </w:r>
            <w:r>
              <w:t>e</w:t>
            </w:r>
            <w:r w:rsidRPr="00AE348C">
              <w:t>lement 5)</w:t>
            </w:r>
          </w:p>
        </w:tc>
      </w:tr>
      <w:tr w:rsidR="00063CB8" w:rsidRPr="00AE348C" w14:paraId="2AF92CCE" w14:textId="77777777" w:rsidTr="00496A0C">
        <w:trPr>
          <w:trHeight w:val="600"/>
        </w:trPr>
        <w:tc>
          <w:tcPr>
            <w:tcW w:w="4732" w:type="dxa"/>
            <w:hideMark/>
          </w:tcPr>
          <w:p w14:paraId="27DD670A" w14:textId="77777777" w:rsidR="00063CB8" w:rsidRPr="00AE348C" w:rsidRDefault="00063CB8" w:rsidP="00496A0C">
            <w:r w:rsidRPr="00AE348C">
              <w:t>Responsibility, authority and communication</w:t>
            </w:r>
          </w:p>
        </w:tc>
        <w:tc>
          <w:tcPr>
            <w:tcW w:w="4733" w:type="dxa"/>
            <w:hideMark/>
          </w:tcPr>
          <w:p w14:paraId="73C6C179" w14:textId="77777777" w:rsidR="00063CB8" w:rsidRPr="00AE348C" w:rsidRDefault="00063CB8" w:rsidP="00063CB8">
            <w:pPr>
              <w:pStyle w:val="ListParagraph"/>
              <w:numPr>
                <w:ilvl w:val="0"/>
                <w:numId w:val="43"/>
              </w:numPr>
              <w:spacing w:before="0" w:after="0" w:line="240" w:lineRule="auto"/>
              <w:ind w:left="396"/>
              <w:contextualSpacing/>
            </w:pPr>
            <w:r w:rsidRPr="00AE348C">
              <w:t>See Section 2.5 Applying the Framework</w:t>
            </w:r>
          </w:p>
        </w:tc>
      </w:tr>
      <w:tr w:rsidR="00063CB8" w:rsidRPr="00AE348C" w14:paraId="7E84E13E" w14:textId="77777777" w:rsidTr="00496A0C">
        <w:trPr>
          <w:trHeight w:val="900"/>
        </w:trPr>
        <w:tc>
          <w:tcPr>
            <w:tcW w:w="4732" w:type="dxa"/>
            <w:hideMark/>
          </w:tcPr>
          <w:p w14:paraId="34389967" w14:textId="77777777" w:rsidR="00063CB8" w:rsidRPr="00AE348C" w:rsidRDefault="00063CB8" w:rsidP="00496A0C">
            <w:r w:rsidRPr="00AE348C">
              <w:t>Management review</w:t>
            </w:r>
          </w:p>
        </w:tc>
        <w:tc>
          <w:tcPr>
            <w:tcW w:w="4733" w:type="dxa"/>
            <w:hideMark/>
          </w:tcPr>
          <w:p w14:paraId="7A61D197" w14:textId="77777777" w:rsidR="00063CB8" w:rsidRDefault="00063CB8" w:rsidP="00063CB8">
            <w:pPr>
              <w:pStyle w:val="ListParagraph"/>
              <w:numPr>
                <w:ilvl w:val="0"/>
                <w:numId w:val="43"/>
              </w:numPr>
              <w:spacing w:before="0" w:after="0" w:line="240" w:lineRule="auto"/>
              <w:ind w:left="402"/>
              <w:contextualSpacing/>
            </w:pPr>
            <w:r w:rsidRPr="00AE348C">
              <w:t>Long-term evaluation of results</w:t>
            </w:r>
            <w:r>
              <w:t>,</w:t>
            </w:r>
            <w:r w:rsidRPr="00AE348C">
              <w:t xml:space="preserve"> </w:t>
            </w:r>
            <w:r>
              <w:t>a</w:t>
            </w:r>
            <w:r w:rsidRPr="00AE348C">
              <w:t>udit of drinking water quality management (</w:t>
            </w:r>
            <w:r>
              <w:t>e</w:t>
            </w:r>
            <w:r w:rsidRPr="00AE348C">
              <w:t>lement 11)</w:t>
            </w:r>
          </w:p>
          <w:p w14:paraId="15B29182" w14:textId="77777777" w:rsidR="00063CB8" w:rsidRPr="00AE348C" w:rsidRDefault="00063CB8" w:rsidP="00063CB8">
            <w:pPr>
              <w:pStyle w:val="ListParagraph"/>
              <w:numPr>
                <w:ilvl w:val="0"/>
                <w:numId w:val="43"/>
              </w:numPr>
              <w:spacing w:before="0" w:after="0" w:line="240" w:lineRule="auto"/>
              <w:ind w:left="402"/>
              <w:contextualSpacing/>
            </w:pPr>
            <w:r w:rsidRPr="00AE348C">
              <w:t>Review by senior executive</w:t>
            </w:r>
            <w:r>
              <w:t>,</w:t>
            </w:r>
            <w:r w:rsidRPr="00AE348C">
              <w:t xml:space="preserve"> </w:t>
            </w:r>
            <w:r>
              <w:t>d</w:t>
            </w:r>
            <w:r w:rsidRPr="00AE348C">
              <w:t>rinking water quality management improvement plan (</w:t>
            </w:r>
            <w:r>
              <w:t>e</w:t>
            </w:r>
            <w:r w:rsidRPr="00AE348C">
              <w:t>lement 12)</w:t>
            </w:r>
          </w:p>
        </w:tc>
      </w:tr>
      <w:tr w:rsidR="00063CB8" w:rsidRPr="00AE348C" w14:paraId="13D55520" w14:textId="77777777" w:rsidTr="00496A0C">
        <w:trPr>
          <w:trHeight w:val="600"/>
        </w:trPr>
        <w:tc>
          <w:tcPr>
            <w:tcW w:w="4732" w:type="dxa"/>
            <w:hideMark/>
          </w:tcPr>
          <w:p w14:paraId="4AC2107E" w14:textId="77777777" w:rsidR="00063CB8" w:rsidRPr="00CE0800" w:rsidRDefault="00063CB8" w:rsidP="00496A0C">
            <w:pPr>
              <w:rPr>
                <w:b/>
                <w:bCs/>
              </w:rPr>
            </w:pPr>
            <w:r w:rsidRPr="00CE0800">
              <w:rPr>
                <w:b/>
                <w:bCs/>
              </w:rPr>
              <w:t>Resource management</w:t>
            </w:r>
          </w:p>
        </w:tc>
        <w:tc>
          <w:tcPr>
            <w:tcW w:w="4733" w:type="dxa"/>
            <w:hideMark/>
          </w:tcPr>
          <w:p w14:paraId="11FF8D1D" w14:textId="431868AD" w:rsidR="00063CB8" w:rsidRPr="00AE348C" w:rsidRDefault="002E5DAA" w:rsidP="00496A0C">
            <w:r w:rsidRPr="008D15F3">
              <w:rPr>
                <w:b/>
                <w:bCs/>
                <w:i/>
                <w:iCs/>
              </w:rPr>
              <w:t>[Intentionally blank]</w:t>
            </w:r>
          </w:p>
        </w:tc>
      </w:tr>
      <w:tr w:rsidR="00063CB8" w:rsidRPr="00AE348C" w14:paraId="21D24841" w14:textId="77777777" w:rsidTr="00496A0C">
        <w:trPr>
          <w:trHeight w:val="300"/>
        </w:trPr>
        <w:tc>
          <w:tcPr>
            <w:tcW w:w="4732" w:type="dxa"/>
          </w:tcPr>
          <w:p w14:paraId="7A2F59F4" w14:textId="77777777" w:rsidR="00063CB8" w:rsidRPr="00AE348C" w:rsidRDefault="00063CB8" w:rsidP="00496A0C">
            <w:r w:rsidRPr="00AE348C">
              <w:t>Provision of resources; Drinking water quality management improvement plan (Element 12)</w:t>
            </w:r>
          </w:p>
        </w:tc>
        <w:tc>
          <w:tcPr>
            <w:tcW w:w="4733" w:type="dxa"/>
          </w:tcPr>
          <w:p w14:paraId="059AE1BA" w14:textId="77777777" w:rsidR="00063CB8" w:rsidRPr="00AE348C" w:rsidRDefault="00063CB8" w:rsidP="00063CB8">
            <w:pPr>
              <w:pStyle w:val="ListParagraph"/>
              <w:numPr>
                <w:ilvl w:val="0"/>
                <w:numId w:val="45"/>
              </w:numPr>
              <w:spacing w:before="0" w:after="0" w:line="240" w:lineRule="auto"/>
              <w:ind w:left="402"/>
              <w:contextualSpacing/>
            </w:pPr>
            <w:r w:rsidRPr="0002063B">
              <w:t>Drinking water quality management improvement plan (element 12)</w:t>
            </w:r>
          </w:p>
        </w:tc>
      </w:tr>
      <w:tr w:rsidR="00063CB8" w:rsidRPr="00AE348C" w14:paraId="00B596C0" w14:textId="77777777" w:rsidTr="00496A0C">
        <w:trPr>
          <w:trHeight w:val="300"/>
        </w:trPr>
        <w:tc>
          <w:tcPr>
            <w:tcW w:w="4732" w:type="dxa"/>
            <w:hideMark/>
          </w:tcPr>
          <w:p w14:paraId="1B2ABB7C" w14:textId="77777777" w:rsidR="00063CB8" w:rsidRPr="00AE348C" w:rsidRDefault="00063CB8" w:rsidP="00496A0C">
            <w:r w:rsidRPr="00AE348C">
              <w:t>Human resources</w:t>
            </w:r>
          </w:p>
        </w:tc>
        <w:tc>
          <w:tcPr>
            <w:tcW w:w="4733" w:type="dxa"/>
          </w:tcPr>
          <w:p w14:paraId="51673DAA" w14:textId="77777777" w:rsidR="00063CB8" w:rsidRPr="00AE348C" w:rsidRDefault="00063CB8" w:rsidP="00063CB8">
            <w:pPr>
              <w:pStyle w:val="ListParagraph"/>
              <w:numPr>
                <w:ilvl w:val="0"/>
                <w:numId w:val="45"/>
              </w:numPr>
              <w:spacing w:before="0" w:after="0" w:line="240" w:lineRule="auto"/>
              <w:ind w:left="402"/>
              <w:contextualSpacing/>
            </w:pPr>
            <w:r w:rsidRPr="00BF50BD">
              <w:t>Employee awareness and involvement, employee training (element 7)</w:t>
            </w:r>
          </w:p>
        </w:tc>
      </w:tr>
      <w:tr w:rsidR="00063CB8" w:rsidRPr="00AE348C" w14:paraId="003494D2" w14:textId="77777777" w:rsidTr="00496A0C">
        <w:trPr>
          <w:trHeight w:val="600"/>
        </w:trPr>
        <w:tc>
          <w:tcPr>
            <w:tcW w:w="4732" w:type="dxa"/>
            <w:hideMark/>
          </w:tcPr>
          <w:p w14:paraId="5164FE1E" w14:textId="77777777" w:rsidR="00063CB8" w:rsidRPr="00AE348C" w:rsidRDefault="00063CB8" w:rsidP="00496A0C">
            <w:r w:rsidRPr="00AE348C">
              <w:t>Infrastructure</w:t>
            </w:r>
          </w:p>
        </w:tc>
        <w:tc>
          <w:tcPr>
            <w:tcW w:w="4733" w:type="dxa"/>
          </w:tcPr>
          <w:p w14:paraId="2A75B1D9" w14:textId="77777777" w:rsidR="00063CB8" w:rsidRPr="00AE348C" w:rsidRDefault="00063CB8" w:rsidP="00063CB8">
            <w:pPr>
              <w:pStyle w:val="ListParagraph"/>
              <w:numPr>
                <w:ilvl w:val="0"/>
                <w:numId w:val="45"/>
              </w:numPr>
              <w:spacing w:before="0" w:after="0" w:line="240" w:lineRule="auto"/>
              <w:ind w:left="402"/>
              <w:contextualSpacing/>
            </w:pPr>
            <w:r w:rsidRPr="00BF50BD">
              <w:t>Equipment capability and maintenance (element 4) Design of equipment (element 9)</w:t>
            </w:r>
          </w:p>
        </w:tc>
      </w:tr>
      <w:tr w:rsidR="00063CB8" w:rsidRPr="00AE348C" w14:paraId="1E2B7681" w14:textId="77777777" w:rsidTr="00496A0C">
        <w:trPr>
          <w:trHeight w:val="300"/>
        </w:trPr>
        <w:tc>
          <w:tcPr>
            <w:tcW w:w="4732" w:type="dxa"/>
            <w:hideMark/>
          </w:tcPr>
          <w:p w14:paraId="7C3DFE99" w14:textId="77777777" w:rsidR="00063CB8" w:rsidRPr="00AE348C" w:rsidRDefault="00063CB8" w:rsidP="00496A0C">
            <w:r w:rsidRPr="00AE348C">
              <w:lastRenderedPageBreak/>
              <w:t>Work environment</w:t>
            </w:r>
          </w:p>
        </w:tc>
        <w:tc>
          <w:tcPr>
            <w:tcW w:w="4733" w:type="dxa"/>
          </w:tcPr>
          <w:p w14:paraId="715D2A44" w14:textId="1A747CB5" w:rsidR="00063CB8" w:rsidRPr="00AE348C" w:rsidRDefault="002E5DAA" w:rsidP="00496A0C">
            <w:pPr>
              <w:rPr>
                <w:i/>
                <w:iCs/>
              </w:rPr>
            </w:pPr>
            <w:r w:rsidRPr="008D15F3">
              <w:rPr>
                <w:b/>
                <w:bCs/>
                <w:i/>
                <w:iCs/>
              </w:rPr>
              <w:t>[Intentionally blank]</w:t>
            </w:r>
          </w:p>
        </w:tc>
      </w:tr>
      <w:tr w:rsidR="00063CB8" w:rsidRPr="00AE348C" w14:paraId="00992DC2" w14:textId="77777777" w:rsidTr="00496A0C">
        <w:trPr>
          <w:trHeight w:val="600"/>
        </w:trPr>
        <w:tc>
          <w:tcPr>
            <w:tcW w:w="4732" w:type="dxa"/>
            <w:hideMark/>
          </w:tcPr>
          <w:p w14:paraId="046DF9D3" w14:textId="77777777" w:rsidR="00063CB8" w:rsidRPr="0002063B" w:rsidRDefault="00063CB8" w:rsidP="00496A0C">
            <w:pPr>
              <w:rPr>
                <w:b/>
                <w:bCs/>
              </w:rPr>
            </w:pPr>
            <w:r w:rsidRPr="0002063B">
              <w:rPr>
                <w:b/>
                <w:bCs/>
              </w:rPr>
              <w:t>Product realisation</w:t>
            </w:r>
          </w:p>
        </w:tc>
        <w:tc>
          <w:tcPr>
            <w:tcW w:w="4733" w:type="dxa"/>
          </w:tcPr>
          <w:p w14:paraId="0A15C7A8" w14:textId="01E0E6A7" w:rsidR="00063CB8" w:rsidRPr="00AE348C" w:rsidRDefault="002E5DAA" w:rsidP="00496A0C">
            <w:r w:rsidRPr="008D15F3">
              <w:rPr>
                <w:b/>
                <w:bCs/>
                <w:i/>
                <w:iCs/>
              </w:rPr>
              <w:t>[Intentionally blank]</w:t>
            </w:r>
          </w:p>
        </w:tc>
      </w:tr>
      <w:tr w:rsidR="00063CB8" w:rsidRPr="00AE348C" w14:paraId="5A4016B9" w14:textId="77777777" w:rsidTr="00496A0C">
        <w:trPr>
          <w:trHeight w:val="600"/>
        </w:trPr>
        <w:tc>
          <w:tcPr>
            <w:tcW w:w="4732" w:type="dxa"/>
            <w:hideMark/>
          </w:tcPr>
          <w:p w14:paraId="0F7D2806" w14:textId="77777777" w:rsidR="00063CB8" w:rsidRPr="00AE348C" w:rsidRDefault="00063CB8" w:rsidP="00496A0C">
            <w:r>
              <w:t>Planning of realisation processes</w:t>
            </w:r>
          </w:p>
        </w:tc>
        <w:tc>
          <w:tcPr>
            <w:tcW w:w="4733" w:type="dxa"/>
          </w:tcPr>
          <w:p w14:paraId="4F7518AA" w14:textId="77777777" w:rsidR="00063CB8" w:rsidRPr="00AE348C" w:rsidRDefault="00063CB8" w:rsidP="00063CB8">
            <w:pPr>
              <w:pStyle w:val="ListParagraph"/>
              <w:numPr>
                <w:ilvl w:val="0"/>
                <w:numId w:val="44"/>
              </w:numPr>
              <w:spacing w:before="0" w:after="0" w:line="240" w:lineRule="auto"/>
              <w:ind w:left="402"/>
              <w:contextualSpacing/>
            </w:pPr>
            <w:r w:rsidRPr="00C710FD">
              <w:t>Preventive measures and multiple barriers, critical control points (element 3)</w:t>
            </w:r>
          </w:p>
        </w:tc>
      </w:tr>
      <w:tr w:rsidR="00063CB8" w:rsidRPr="00AE348C" w14:paraId="418F1BCD" w14:textId="77777777" w:rsidTr="00496A0C">
        <w:trPr>
          <w:trHeight w:val="600"/>
        </w:trPr>
        <w:tc>
          <w:tcPr>
            <w:tcW w:w="4732" w:type="dxa"/>
          </w:tcPr>
          <w:p w14:paraId="67B49B02" w14:textId="77777777" w:rsidR="00063CB8" w:rsidRPr="00AE348C" w:rsidRDefault="00063CB8" w:rsidP="00496A0C">
            <w:r w:rsidRPr="00AE348C">
              <w:t>Customer-related processes</w:t>
            </w:r>
          </w:p>
        </w:tc>
        <w:tc>
          <w:tcPr>
            <w:tcW w:w="4733" w:type="dxa"/>
          </w:tcPr>
          <w:p w14:paraId="16AB99D5" w14:textId="77777777" w:rsidR="00063CB8" w:rsidRDefault="00063CB8" w:rsidP="00063CB8">
            <w:pPr>
              <w:pStyle w:val="ListParagraph"/>
              <w:numPr>
                <w:ilvl w:val="0"/>
                <w:numId w:val="44"/>
              </w:numPr>
              <w:spacing w:before="0" w:after="0" w:line="240" w:lineRule="auto"/>
              <w:ind w:left="402"/>
              <w:contextualSpacing/>
            </w:pPr>
            <w:r>
              <w:t>Community consultation, communication (element 8)</w:t>
            </w:r>
          </w:p>
          <w:p w14:paraId="50394EC1" w14:textId="77777777" w:rsidR="00063CB8" w:rsidRPr="00AE348C" w:rsidRDefault="00063CB8" w:rsidP="00063CB8">
            <w:pPr>
              <w:pStyle w:val="ListParagraph"/>
              <w:numPr>
                <w:ilvl w:val="0"/>
                <w:numId w:val="44"/>
              </w:numPr>
              <w:spacing w:before="0" w:after="0" w:line="240" w:lineRule="auto"/>
              <w:ind w:left="402"/>
              <w:contextualSpacing/>
            </w:pPr>
            <w:r>
              <w:t>Regulatory and formal requirements (element 1)</w:t>
            </w:r>
          </w:p>
        </w:tc>
      </w:tr>
      <w:tr w:rsidR="00063CB8" w:rsidRPr="00AE348C" w14:paraId="5F52C6F5" w14:textId="77777777" w:rsidTr="00496A0C">
        <w:trPr>
          <w:trHeight w:val="600"/>
        </w:trPr>
        <w:tc>
          <w:tcPr>
            <w:tcW w:w="4732" w:type="dxa"/>
            <w:hideMark/>
          </w:tcPr>
          <w:p w14:paraId="2A2A7193" w14:textId="77777777" w:rsidR="00063CB8" w:rsidRPr="00AE348C" w:rsidRDefault="00063CB8" w:rsidP="00496A0C">
            <w:r w:rsidRPr="00AE348C">
              <w:t>Design and development</w:t>
            </w:r>
          </w:p>
        </w:tc>
        <w:tc>
          <w:tcPr>
            <w:tcW w:w="4733" w:type="dxa"/>
          </w:tcPr>
          <w:p w14:paraId="3953CFAC" w14:textId="77777777" w:rsidR="00063CB8" w:rsidRPr="00AE348C" w:rsidRDefault="00063CB8" w:rsidP="00063CB8">
            <w:pPr>
              <w:pStyle w:val="ListParagraph"/>
              <w:numPr>
                <w:ilvl w:val="0"/>
                <w:numId w:val="44"/>
              </w:numPr>
              <w:spacing w:before="0" w:after="0" w:line="240" w:lineRule="auto"/>
              <w:ind w:left="402"/>
              <w:contextualSpacing/>
            </w:pPr>
            <w:r w:rsidRPr="000A4E86">
              <w:t>Investigative studies and research monitoring, validation of processes, design of equipment (element 9)</w:t>
            </w:r>
          </w:p>
        </w:tc>
      </w:tr>
      <w:tr w:rsidR="00063CB8" w:rsidRPr="00AE348C" w14:paraId="591D82C3" w14:textId="77777777" w:rsidTr="00496A0C">
        <w:trPr>
          <w:trHeight w:val="300"/>
        </w:trPr>
        <w:tc>
          <w:tcPr>
            <w:tcW w:w="4732" w:type="dxa"/>
            <w:hideMark/>
          </w:tcPr>
          <w:p w14:paraId="05A79E2B" w14:textId="77777777" w:rsidR="00063CB8" w:rsidRPr="00AE348C" w:rsidRDefault="00063CB8" w:rsidP="00496A0C">
            <w:r w:rsidRPr="00AE348C">
              <w:t>Purchasing</w:t>
            </w:r>
          </w:p>
        </w:tc>
        <w:tc>
          <w:tcPr>
            <w:tcW w:w="4733" w:type="dxa"/>
          </w:tcPr>
          <w:p w14:paraId="0A6B8016" w14:textId="77777777" w:rsidR="00063CB8" w:rsidRPr="00AE348C" w:rsidRDefault="00063CB8" w:rsidP="00063CB8">
            <w:pPr>
              <w:pStyle w:val="ListParagraph"/>
              <w:numPr>
                <w:ilvl w:val="0"/>
                <w:numId w:val="44"/>
              </w:numPr>
              <w:spacing w:before="0" w:after="0" w:line="240" w:lineRule="auto"/>
              <w:ind w:left="402"/>
              <w:contextualSpacing/>
            </w:pPr>
            <w:r w:rsidRPr="00BD1D68">
              <w:t>Materials and chemicals (element 4)</w:t>
            </w:r>
          </w:p>
        </w:tc>
      </w:tr>
      <w:tr w:rsidR="00063CB8" w:rsidRPr="00AE348C" w14:paraId="4E57ABE7" w14:textId="77777777" w:rsidTr="00496A0C">
        <w:trPr>
          <w:trHeight w:val="900"/>
        </w:trPr>
        <w:tc>
          <w:tcPr>
            <w:tcW w:w="4732" w:type="dxa"/>
            <w:hideMark/>
          </w:tcPr>
          <w:p w14:paraId="5C2E6A93" w14:textId="77777777" w:rsidR="00063CB8" w:rsidRPr="00AE348C" w:rsidRDefault="00063CB8" w:rsidP="00496A0C">
            <w:r w:rsidRPr="00AE348C">
              <w:t>Production and service provision</w:t>
            </w:r>
          </w:p>
        </w:tc>
        <w:tc>
          <w:tcPr>
            <w:tcW w:w="4733" w:type="dxa"/>
          </w:tcPr>
          <w:p w14:paraId="7BBB6D47" w14:textId="77777777" w:rsidR="00063CB8" w:rsidRPr="00BD1D68" w:rsidRDefault="00063CB8" w:rsidP="00063CB8">
            <w:pPr>
              <w:pStyle w:val="ListParagraph"/>
              <w:numPr>
                <w:ilvl w:val="0"/>
                <w:numId w:val="44"/>
              </w:numPr>
              <w:spacing w:before="0" w:after="0" w:line="240" w:lineRule="auto"/>
              <w:ind w:left="402"/>
              <w:contextualSpacing/>
            </w:pPr>
            <w:r w:rsidRPr="00BD1D68">
              <w:t xml:space="preserve">Operational procedures, operational monitoring, corrective action, equipment capability and maintenance (element 4) </w:t>
            </w:r>
          </w:p>
          <w:p w14:paraId="605C41DD" w14:textId="77777777" w:rsidR="00063CB8" w:rsidRPr="00AE348C" w:rsidRDefault="00063CB8" w:rsidP="00063CB8">
            <w:pPr>
              <w:pStyle w:val="ListParagraph"/>
              <w:numPr>
                <w:ilvl w:val="0"/>
                <w:numId w:val="44"/>
              </w:numPr>
              <w:spacing w:before="0" w:after="0" w:line="240" w:lineRule="auto"/>
              <w:ind w:left="402"/>
              <w:contextualSpacing/>
            </w:pPr>
            <w:r w:rsidRPr="00BD1D68">
              <w:t>Validation of processes (element 9)</w:t>
            </w:r>
          </w:p>
        </w:tc>
      </w:tr>
      <w:tr w:rsidR="00063CB8" w:rsidRPr="00AE348C" w14:paraId="1E6362DE" w14:textId="77777777" w:rsidTr="00496A0C">
        <w:trPr>
          <w:trHeight w:val="600"/>
        </w:trPr>
        <w:tc>
          <w:tcPr>
            <w:tcW w:w="4732" w:type="dxa"/>
            <w:hideMark/>
          </w:tcPr>
          <w:p w14:paraId="146A96FC" w14:textId="77777777" w:rsidR="00063CB8" w:rsidRPr="00AE348C" w:rsidRDefault="00063CB8" w:rsidP="00496A0C">
            <w:r w:rsidRPr="00AE348C">
              <w:t>Control of measuring and monitoring devices</w:t>
            </w:r>
          </w:p>
        </w:tc>
        <w:tc>
          <w:tcPr>
            <w:tcW w:w="4733" w:type="dxa"/>
          </w:tcPr>
          <w:p w14:paraId="582F01C2" w14:textId="77777777" w:rsidR="00063CB8" w:rsidRPr="00AE348C" w:rsidRDefault="00063CB8" w:rsidP="00063CB8">
            <w:pPr>
              <w:pStyle w:val="ListParagraph"/>
              <w:numPr>
                <w:ilvl w:val="0"/>
                <w:numId w:val="44"/>
              </w:numPr>
              <w:spacing w:before="0" w:after="0" w:line="240" w:lineRule="auto"/>
              <w:ind w:left="402"/>
              <w:contextualSpacing/>
            </w:pPr>
            <w:r w:rsidRPr="00DB3351">
              <w:t>Equipment capability and maintenance (element 4)</w:t>
            </w:r>
          </w:p>
        </w:tc>
      </w:tr>
      <w:tr w:rsidR="00063CB8" w:rsidRPr="00AE348C" w14:paraId="1DCEC754" w14:textId="77777777" w:rsidTr="00496A0C">
        <w:trPr>
          <w:trHeight w:val="900"/>
        </w:trPr>
        <w:tc>
          <w:tcPr>
            <w:tcW w:w="4732" w:type="dxa"/>
            <w:hideMark/>
          </w:tcPr>
          <w:p w14:paraId="65D4ADFF" w14:textId="77777777" w:rsidR="00063CB8" w:rsidRPr="0002063B" w:rsidRDefault="00063CB8" w:rsidP="00496A0C">
            <w:pPr>
              <w:rPr>
                <w:b/>
                <w:bCs/>
              </w:rPr>
            </w:pPr>
            <w:r w:rsidRPr="0002063B">
              <w:rPr>
                <w:b/>
                <w:bCs/>
              </w:rPr>
              <w:t>Measurement, analysis and improvement</w:t>
            </w:r>
          </w:p>
        </w:tc>
        <w:tc>
          <w:tcPr>
            <w:tcW w:w="4733" w:type="dxa"/>
          </w:tcPr>
          <w:p w14:paraId="2B23F730" w14:textId="2BFD3F4E" w:rsidR="00063CB8" w:rsidRPr="00AE348C" w:rsidRDefault="002E5DAA" w:rsidP="00496A0C">
            <w:r w:rsidRPr="008D15F3">
              <w:rPr>
                <w:b/>
                <w:bCs/>
                <w:i/>
                <w:iCs/>
              </w:rPr>
              <w:t>[Intentionally blank]</w:t>
            </w:r>
          </w:p>
        </w:tc>
      </w:tr>
      <w:tr w:rsidR="00063CB8" w:rsidRPr="00AE348C" w14:paraId="64CFF5D3" w14:textId="77777777" w:rsidTr="00496A0C">
        <w:trPr>
          <w:trHeight w:val="600"/>
        </w:trPr>
        <w:tc>
          <w:tcPr>
            <w:tcW w:w="4732" w:type="dxa"/>
          </w:tcPr>
          <w:p w14:paraId="20C1A1A8" w14:textId="77777777" w:rsidR="00063CB8" w:rsidRPr="00AE348C" w:rsidRDefault="00063CB8" w:rsidP="00496A0C">
            <w:r>
              <w:t>General</w:t>
            </w:r>
          </w:p>
        </w:tc>
        <w:tc>
          <w:tcPr>
            <w:tcW w:w="4733" w:type="dxa"/>
          </w:tcPr>
          <w:p w14:paraId="3F637017" w14:textId="2D725461" w:rsidR="00063CB8" w:rsidRPr="00AE348C" w:rsidRDefault="002E5DAA" w:rsidP="00496A0C">
            <w:r w:rsidRPr="008D15F3">
              <w:rPr>
                <w:b/>
                <w:bCs/>
                <w:i/>
                <w:iCs/>
              </w:rPr>
              <w:t>[Intentionally blank]</w:t>
            </w:r>
          </w:p>
        </w:tc>
      </w:tr>
      <w:tr w:rsidR="00063CB8" w:rsidRPr="00AE348C" w14:paraId="0124F040" w14:textId="77777777" w:rsidTr="00496A0C">
        <w:trPr>
          <w:trHeight w:val="600"/>
        </w:trPr>
        <w:tc>
          <w:tcPr>
            <w:tcW w:w="4732" w:type="dxa"/>
          </w:tcPr>
          <w:p w14:paraId="191686D5" w14:textId="77777777" w:rsidR="00063CB8" w:rsidRPr="00AE348C" w:rsidRDefault="00063CB8" w:rsidP="00496A0C">
            <w:r w:rsidRPr="0028459F">
              <w:t>Monitoring and measurement</w:t>
            </w:r>
          </w:p>
        </w:tc>
        <w:tc>
          <w:tcPr>
            <w:tcW w:w="4733" w:type="dxa"/>
          </w:tcPr>
          <w:p w14:paraId="103F516E" w14:textId="77777777" w:rsidR="00063CB8" w:rsidRPr="00843076" w:rsidRDefault="00063CB8" w:rsidP="00063CB8">
            <w:pPr>
              <w:pStyle w:val="ListParagraph"/>
              <w:numPr>
                <w:ilvl w:val="0"/>
                <w:numId w:val="44"/>
              </w:numPr>
              <w:spacing w:before="0" w:after="0" w:line="240" w:lineRule="auto"/>
              <w:ind w:left="402"/>
              <w:contextualSpacing/>
            </w:pPr>
            <w:r w:rsidRPr="00843076">
              <w:t>Operational monitoring (element 4)</w:t>
            </w:r>
          </w:p>
          <w:p w14:paraId="68239757" w14:textId="77777777" w:rsidR="00063CB8" w:rsidRPr="00843076" w:rsidRDefault="00063CB8" w:rsidP="00063CB8">
            <w:pPr>
              <w:pStyle w:val="ListParagraph"/>
              <w:numPr>
                <w:ilvl w:val="0"/>
                <w:numId w:val="44"/>
              </w:numPr>
              <w:spacing w:before="0" w:after="0" w:line="240" w:lineRule="auto"/>
              <w:ind w:left="402"/>
              <w:contextualSpacing/>
            </w:pPr>
            <w:r w:rsidRPr="00843076">
              <w:t>Drinking water quality monitoring, consumer satisfaction (element 5)</w:t>
            </w:r>
          </w:p>
          <w:p w14:paraId="3871CF27" w14:textId="77777777" w:rsidR="00063CB8" w:rsidRPr="00AE348C" w:rsidRDefault="00063CB8" w:rsidP="00063CB8">
            <w:pPr>
              <w:pStyle w:val="ListParagraph"/>
              <w:numPr>
                <w:ilvl w:val="0"/>
                <w:numId w:val="44"/>
              </w:numPr>
              <w:spacing w:before="0" w:after="0" w:line="240" w:lineRule="auto"/>
              <w:ind w:left="402"/>
              <w:contextualSpacing/>
            </w:pPr>
            <w:r w:rsidRPr="00843076">
              <w:t>Audit of drinking water quality management (element 11)</w:t>
            </w:r>
          </w:p>
        </w:tc>
      </w:tr>
      <w:tr w:rsidR="00063CB8" w:rsidRPr="00AE348C" w14:paraId="35C2F9A0" w14:textId="77777777" w:rsidTr="00496A0C">
        <w:trPr>
          <w:trHeight w:val="600"/>
        </w:trPr>
        <w:tc>
          <w:tcPr>
            <w:tcW w:w="4732" w:type="dxa"/>
          </w:tcPr>
          <w:p w14:paraId="01217C01" w14:textId="77777777" w:rsidR="00063CB8" w:rsidRPr="00AE348C" w:rsidRDefault="00063CB8" w:rsidP="00496A0C">
            <w:r w:rsidRPr="0028459F">
              <w:t>Control of nonconforming product</w:t>
            </w:r>
          </w:p>
        </w:tc>
        <w:tc>
          <w:tcPr>
            <w:tcW w:w="4733" w:type="dxa"/>
          </w:tcPr>
          <w:p w14:paraId="7C9EE10B" w14:textId="77777777" w:rsidR="00063CB8" w:rsidRPr="00110D2E" w:rsidRDefault="00063CB8" w:rsidP="00063CB8">
            <w:pPr>
              <w:pStyle w:val="ListParagraph"/>
              <w:numPr>
                <w:ilvl w:val="0"/>
                <w:numId w:val="44"/>
              </w:numPr>
              <w:spacing w:before="0" w:after="0" w:line="240" w:lineRule="auto"/>
              <w:ind w:left="402"/>
              <w:contextualSpacing/>
            </w:pPr>
            <w:r w:rsidRPr="00110D2E">
              <w:t xml:space="preserve">Corrective action (elements 4 and 5) </w:t>
            </w:r>
          </w:p>
          <w:p w14:paraId="762C4E8D" w14:textId="77777777" w:rsidR="00063CB8" w:rsidRPr="00110D2E" w:rsidRDefault="00063CB8" w:rsidP="00063CB8">
            <w:pPr>
              <w:pStyle w:val="ListParagraph"/>
              <w:numPr>
                <w:ilvl w:val="0"/>
                <w:numId w:val="44"/>
              </w:numPr>
              <w:spacing w:before="0" w:after="0" w:line="240" w:lineRule="auto"/>
              <w:ind w:left="402"/>
              <w:contextualSpacing/>
            </w:pPr>
            <w:r w:rsidRPr="00110D2E">
              <w:t>Incident and emergency response protocols (element 6)</w:t>
            </w:r>
          </w:p>
          <w:p w14:paraId="1CCE69F1" w14:textId="77777777" w:rsidR="00063CB8" w:rsidRPr="00AE348C" w:rsidRDefault="00063CB8" w:rsidP="00063CB8">
            <w:pPr>
              <w:pStyle w:val="ListParagraph"/>
              <w:numPr>
                <w:ilvl w:val="0"/>
                <w:numId w:val="44"/>
              </w:numPr>
              <w:spacing w:before="0" w:after="0" w:line="240" w:lineRule="auto"/>
              <w:ind w:left="402"/>
              <w:contextualSpacing/>
            </w:pPr>
            <w:r w:rsidRPr="00110D2E">
              <w:t>Reporting (element 10)</w:t>
            </w:r>
          </w:p>
        </w:tc>
      </w:tr>
      <w:tr w:rsidR="00063CB8" w:rsidRPr="00AE348C" w14:paraId="62756911" w14:textId="77777777" w:rsidTr="00496A0C">
        <w:trPr>
          <w:trHeight w:val="600"/>
        </w:trPr>
        <w:tc>
          <w:tcPr>
            <w:tcW w:w="4732" w:type="dxa"/>
          </w:tcPr>
          <w:p w14:paraId="13EF3603" w14:textId="77777777" w:rsidR="00063CB8" w:rsidRPr="00AE348C" w:rsidRDefault="00063CB8" w:rsidP="00496A0C">
            <w:r w:rsidRPr="0070618F">
              <w:t>Analysis of data</w:t>
            </w:r>
          </w:p>
        </w:tc>
        <w:tc>
          <w:tcPr>
            <w:tcW w:w="4733" w:type="dxa"/>
          </w:tcPr>
          <w:p w14:paraId="5AF7BE1F" w14:textId="77777777" w:rsidR="00063CB8" w:rsidRPr="00110D2E" w:rsidRDefault="00063CB8" w:rsidP="00063CB8">
            <w:pPr>
              <w:pStyle w:val="ListParagraph"/>
              <w:numPr>
                <w:ilvl w:val="0"/>
                <w:numId w:val="44"/>
              </w:numPr>
              <w:spacing w:before="0" w:after="0" w:line="240" w:lineRule="auto"/>
              <w:ind w:left="402"/>
              <w:contextualSpacing/>
            </w:pPr>
            <w:r w:rsidRPr="00110D2E">
              <w:t>Operational monitoring (element 4)</w:t>
            </w:r>
          </w:p>
          <w:p w14:paraId="6D458B78" w14:textId="77777777" w:rsidR="00063CB8" w:rsidRPr="00110D2E" w:rsidRDefault="00063CB8" w:rsidP="00063CB8">
            <w:pPr>
              <w:pStyle w:val="ListParagraph"/>
              <w:numPr>
                <w:ilvl w:val="0"/>
                <w:numId w:val="44"/>
              </w:numPr>
              <w:spacing w:before="0" w:after="0" w:line="240" w:lineRule="auto"/>
              <w:ind w:left="402"/>
              <w:contextualSpacing/>
            </w:pPr>
            <w:r w:rsidRPr="00110D2E">
              <w:t xml:space="preserve">Short-term evaluation of results (element 5) </w:t>
            </w:r>
          </w:p>
          <w:p w14:paraId="20045D20" w14:textId="77777777" w:rsidR="00063CB8" w:rsidRPr="00AE348C" w:rsidRDefault="00063CB8" w:rsidP="00063CB8">
            <w:pPr>
              <w:pStyle w:val="ListParagraph"/>
              <w:numPr>
                <w:ilvl w:val="0"/>
                <w:numId w:val="44"/>
              </w:numPr>
              <w:spacing w:before="0" w:after="0" w:line="240" w:lineRule="auto"/>
              <w:ind w:left="402"/>
              <w:contextualSpacing/>
            </w:pPr>
            <w:r w:rsidRPr="00110D2E">
              <w:t>Long-term evaluation of results (element 11)</w:t>
            </w:r>
          </w:p>
        </w:tc>
      </w:tr>
      <w:tr w:rsidR="00063CB8" w:rsidRPr="00AE348C" w14:paraId="3363CD54" w14:textId="77777777" w:rsidTr="00496A0C">
        <w:trPr>
          <w:trHeight w:val="600"/>
        </w:trPr>
        <w:tc>
          <w:tcPr>
            <w:tcW w:w="4732" w:type="dxa"/>
          </w:tcPr>
          <w:p w14:paraId="4D4CA637" w14:textId="77777777" w:rsidR="00063CB8" w:rsidRPr="00AE348C" w:rsidRDefault="00063CB8" w:rsidP="00496A0C">
            <w:r w:rsidRPr="0070618F">
              <w:t>Improvement</w:t>
            </w:r>
          </w:p>
        </w:tc>
        <w:tc>
          <w:tcPr>
            <w:tcW w:w="4733" w:type="dxa"/>
          </w:tcPr>
          <w:p w14:paraId="10915B2F" w14:textId="77777777" w:rsidR="00063CB8" w:rsidRPr="00AE348C" w:rsidRDefault="00063CB8" w:rsidP="00063CB8">
            <w:pPr>
              <w:pStyle w:val="ListParagraph"/>
              <w:numPr>
                <w:ilvl w:val="0"/>
                <w:numId w:val="44"/>
              </w:numPr>
              <w:spacing w:before="0" w:after="0" w:line="240" w:lineRule="auto"/>
              <w:ind w:left="402"/>
              <w:contextualSpacing/>
            </w:pPr>
            <w:r w:rsidRPr="00332888">
              <w:t>Review by senior executive, drinking water quality management improvement plan (element 12)</w:t>
            </w:r>
          </w:p>
        </w:tc>
      </w:tr>
    </w:tbl>
    <w:p w14:paraId="16C8CC49" w14:textId="77777777" w:rsidR="00063CB8" w:rsidRPr="00084F68" w:rsidRDefault="00063CB8" w:rsidP="00063CB8"/>
    <w:p w14:paraId="3051CBE9" w14:textId="77777777" w:rsidR="00063CB8" w:rsidRDefault="00063CB8" w:rsidP="00063CB8">
      <w:r>
        <w:br w:type="page"/>
      </w:r>
    </w:p>
    <w:p w14:paraId="4D0876BF" w14:textId="4268CA4C" w:rsidR="00063CB8" w:rsidRDefault="00EB36E6" w:rsidP="00063CB8">
      <w:pPr>
        <w:pStyle w:val="Heading3"/>
        <w:rPr>
          <w:b/>
          <w:bCs/>
          <w:sz w:val="24"/>
          <w:u w:val="single"/>
        </w:rPr>
      </w:pPr>
      <w:r>
        <w:rPr>
          <w:b/>
          <w:bCs/>
          <w:sz w:val="24"/>
          <w:u w:val="single"/>
        </w:rPr>
        <w:lastRenderedPageBreak/>
        <w:t xml:space="preserve">Appendix D - </w:t>
      </w:r>
      <w:r w:rsidR="00063CB8" w:rsidRPr="00AE70F8">
        <w:rPr>
          <w:b/>
          <w:bCs/>
          <w:sz w:val="24"/>
          <w:u w:val="single"/>
        </w:rPr>
        <w:t xml:space="preserve">Proposed </w:t>
      </w:r>
      <w:r w:rsidR="00063CB8">
        <w:rPr>
          <w:b/>
          <w:bCs/>
          <w:sz w:val="24"/>
          <w:u w:val="single"/>
        </w:rPr>
        <w:t>T</w:t>
      </w:r>
      <w:r w:rsidR="00063CB8" w:rsidRPr="00AE70F8">
        <w:rPr>
          <w:b/>
          <w:bCs/>
          <w:sz w:val="24"/>
          <w:u w:val="single"/>
        </w:rPr>
        <w:t>able</w:t>
      </w:r>
      <w:r w:rsidR="00063CB8">
        <w:rPr>
          <w:b/>
          <w:bCs/>
          <w:sz w:val="24"/>
          <w:u w:val="single"/>
        </w:rPr>
        <w:t xml:space="preserve"> 2.3</w:t>
      </w:r>
    </w:p>
    <w:p w14:paraId="4B9DD3C1" w14:textId="77777777" w:rsidR="002E5DAA" w:rsidRPr="00CE6770" w:rsidRDefault="002E5DAA" w:rsidP="002E5DAA">
      <w:r>
        <w:t>Note: [</w:t>
      </w:r>
      <w:r w:rsidRPr="0094203B">
        <w:rPr>
          <w:i/>
          <w:iCs/>
        </w:rPr>
        <w:t>text in brackets</w:t>
      </w:r>
      <w:r>
        <w:t xml:space="preserve">] has been included in Table 2.3 to improve accessibility in this document </w:t>
      </w:r>
      <w:r w:rsidRPr="0094203B">
        <w:rPr>
          <w:u w:val="single"/>
        </w:rPr>
        <w:t>only</w:t>
      </w:r>
      <w:r>
        <w:t xml:space="preserve">. These edits will not be included in the proposed updated version of Table 2.3 within the </w:t>
      </w:r>
      <w:r w:rsidRPr="0094203B">
        <w:rPr>
          <w:i/>
          <w:iCs/>
        </w:rPr>
        <w:t>Australian Drinking Water Guidelines</w:t>
      </w:r>
      <w:r>
        <w:t xml:space="preserve">.  </w:t>
      </w:r>
    </w:p>
    <w:tbl>
      <w:tblPr>
        <w:tblStyle w:val="TableGrid"/>
        <w:tblW w:w="9465" w:type="dxa"/>
        <w:tblLook w:val="04A0" w:firstRow="1" w:lastRow="0" w:firstColumn="1" w:lastColumn="0" w:noHBand="0" w:noVBand="1"/>
      </w:tblPr>
      <w:tblGrid>
        <w:gridCol w:w="4732"/>
        <w:gridCol w:w="4733"/>
      </w:tblGrid>
      <w:tr w:rsidR="00063CB8" w:rsidRPr="009E742B" w14:paraId="7C976A8C" w14:textId="77777777" w:rsidTr="005C582F">
        <w:trPr>
          <w:trHeight w:val="780"/>
          <w:tblHeader/>
        </w:trPr>
        <w:tc>
          <w:tcPr>
            <w:tcW w:w="4732" w:type="dxa"/>
            <w:shd w:val="clear" w:color="auto" w:fill="C7E2ED" w:themeFill="background2"/>
            <w:hideMark/>
          </w:tcPr>
          <w:p w14:paraId="58C053B4" w14:textId="77777777" w:rsidR="00063CB8" w:rsidRPr="005C582F" w:rsidRDefault="00063CB8" w:rsidP="00496A0C">
            <w:pPr>
              <w:textAlignment w:val="baseline"/>
              <w:rPr>
                <w:rFonts w:eastAsia="Times New Roman" w:cs="Segoe UI"/>
                <w:color w:val="auto"/>
                <w:szCs w:val="20"/>
                <w:highlight w:val="yellow"/>
                <w:lang w:eastAsia="en-AU"/>
              </w:rPr>
            </w:pPr>
            <w:r w:rsidRPr="005C582F">
              <w:rPr>
                <w:rFonts w:eastAsia="Times New Roman" w:cs="Segoe UI"/>
                <w:b/>
                <w:bCs/>
                <w:color w:val="auto"/>
                <w:szCs w:val="20"/>
                <w:highlight w:val="yellow"/>
                <w:lang w:eastAsia="en-AU"/>
              </w:rPr>
              <w:t>AS/NZS ISO 9001:2016</w:t>
            </w:r>
            <w:r w:rsidRPr="005C582F">
              <w:rPr>
                <w:rFonts w:eastAsia="Times New Roman" w:cs="Segoe UI"/>
                <w:color w:val="auto"/>
                <w:szCs w:val="20"/>
                <w:highlight w:val="yellow"/>
                <w:lang w:eastAsia="en-AU"/>
              </w:rPr>
              <w:t> </w:t>
            </w:r>
          </w:p>
        </w:tc>
        <w:tc>
          <w:tcPr>
            <w:tcW w:w="4733" w:type="dxa"/>
            <w:shd w:val="clear" w:color="auto" w:fill="C7E2ED" w:themeFill="background2"/>
            <w:hideMark/>
          </w:tcPr>
          <w:p w14:paraId="655803D2" w14:textId="77777777" w:rsidR="00063CB8" w:rsidRPr="005C582F" w:rsidRDefault="00063CB8" w:rsidP="00496A0C">
            <w:pPr>
              <w:textAlignment w:val="baseline"/>
              <w:rPr>
                <w:rFonts w:eastAsia="Times New Roman" w:cs="Segoe UI"/>
                <w:color w:val="auto"/>
                <w:szCs w:val="20"/>
                <w:highlight w:val="yellow"/>
                <w:lang w:eastAsia="en-AU"/>
              </w:rPr>
            </w:pPr>
            <w:r w:rsidRPr="005C582F">
              <w:rPr>
                <w:rFonts w:eastAsia="Times New Roman" w:cs="Segoe UI"/>
                <w:b/>
                <w:bCs/>
                <w:color w:val="auto"/>
                <w:szCs w:val="20"/>
                <w:lang w:eastAsia="en-AU"/>
              </w:rPr>
              <w:t>Framework for Management of Drinking Water Quality</w:t>
            </w:r>
            <w:r w:rsidRPr="005C582F">
              <w:rPr>
                <w:rFonts w:eastAsia="Times New Roman" w:cs="Segoe UI"/>
                <w:color w:val="auto"/>
                <w:szCs w:val="20"/>
                <w:lang w:eastAsia="en-AU"/>
              </w:rPr>
              <w:t> </w:t>
            </w:r>
          </w:p>
        </w:tc>
      </w:tr>
      <w:tr w:rsidR="00063CB8" w:rsidRPr="009E742B" w14:paraId="0023E4F9" w14:textId="77777777" w:rsidTr="00496A0C">
        <w:trPr>
          <w:trHeight w:val="555"/>
        </w:trPr>
        <w:tc>
          <w:tcPr>
            <w:tcW w:w="4732" w:type="dxa"/>
            <w:hideMark/>
          </w:tcPr>
          <w:p w14:paraId="57DF8634"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b/>
                <w:bCs/>
                <w:szCs w:val="20"/>
                <w:highlight w:val="yellow"/>
                <w:lang w:eastAsia="en-AU"/>
              </w:rPr>
              <w:t>Context of the organization (Clause 4)</w:t>
            </w:r>
            <w:r w:rsidRPr="009E742B">
              <w:rPr>
                <w:rFonts w:eastAsia="Times New Roman" w:cs="Segoe UI"/>
                <w:szCs w:val="20"/>
                <w:highlight w:val="yellow"/>
                <w:lang w:eastAsia="en-AU"/>
              </w:rPr>
              <w:t> </w:t>
            </w:r>
          </w:p>
        </w:tc>
        <w:tc>
          <w:tcPr>
            <w:tcW w:w="4733" w:type="dxa"/>
            <w:hideMark/>
          </w:tcPr>
          <w:p w14:paraId="352C50C8" w14:textId="3190CECC"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 </w:t>
            </w:r>
            <w:r w:rsidR="002E5DAA" w:rsidRPr="008D15F3">
              <w:rPr>
                <w:b/>
                <w:bCs/>
                <w:i/>
                <w:iCs/>
              </w:rPr>
              <w:t>[Intentionally blank]</w:t>
            </w:r>
          </w:p>
        </w:tc>
      </w:tr>
      <w:tr w:rsidR="00063CB8" w:rsidRPr="009E742B" w14:paraId="0204FBBB" w14:textId="77777777" w:rsidTr="00496A0C">
        <w:trPr>
          <w:trHeight w:val="300"/>
        </w:trPr>
        <w:tc>
          <w:tcPr>
            <w:tcW w:w="4732" w:type="dxa"/>
            <w:hideMark/>
          </w:tcPr>
          <w:p w14:paraId="7C13CF8A"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Understanding the organisation and its context </w:t>
            </w:r>
          </w:p>
        </w:tc>
        <w:tc>
          <w:tcPr>
            <w:tcW w:w="4733" w:type="dxa"/>
          </w:tcPr>
          <w:p w14:paraId="1F0DCBFC" w14:textId="77777777" w:rsidR="00063CB8" w:rsidRPr="009E742B" w:rsidRDefault="00063CB8" w:rsidP="00063CB8">
            <w:pPr>
              <w:pStyle w:val="ListParagraph"/>
              <w:numPr>
                <w:ilvl w:val="0"/>
                <w:numId w:val="44"/>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 xml:space="preserve">Drinking water quality policy (element 1) </w:t>
            </w:r>
          </w:p>
          <w:p w14:paraId="6F574528" w14:textId="77777777" w:rsidR="00063CB8" w:rsidRPr="009E742B" w:rsidRDefault="00063CB8" w:rsidP="00063CB8">
            <w:pPr>
              <w:pStyle w:val="ListParagraph"/>
              <w:numPr>
                <w:ilvl w:val="0"/>
                <w:numId w:val="44"/>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 xml:space="preserve">Regulatory and formal requirements (element 1)  </w:t>
            </w:r>
          </w:p>
        </w:tc>
      </w:tr>
      <w:tr w:rsidR="00063CB8" w:rsidRPr="009E742B" w14:paraId="5EFCA3F5" w14:textId="77777777" w:rsidTr="00496A0C">
        <w:trPr>
          <w:trHeight w:val="300"/>
        </w:trPr>
        <w:tc>
          <w:tcPr>
            <w:tcW w:w="4732" w:type="dxa"/>
            <w:hideMark/>
          </w:tcPr>
          <w:p w14:paraId="1439F380"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Understanding the needs and expectations of interested parties </w:t>
            </w:r>
          </w:p>
        </w:tc>
        <w:tc>
          <w:tcPr>
            <w:tcW w:w="4733" w:type="dxa"/>
          </w:tcPr>
          <w:p w14:paraId="0E3F42AF" w14:textId="77777777" w:rsidR="00063CB8" w:rsidRPr="009E742B" w:rsidRDefault="00063CB8" w:rsidP="00063CB8">
            <w:pPr>
              <w:pStyle w:val="ListParagraph"/>
              <w:numPr>
                <w:ilvl w:val="0"/>
                <w:numId w:val="44"/>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 xml:space="preserve">Engaging stakeholders (element 1) </w:t>
            </w:r>
          </w:p>
          <w:p w14:paraId="2BEDDB23" w14:textId="77777777" w:rsidR="00063CB8" w:rsidRPr="009E742B" w:rsidRDefault="00063CB8" w:rsidP="00063CB8">
            <w:pPr>
              <w:pStyle w:val="ListParagraph"/>
              <w:numPr>
                <w:ilvl w:val="0"/>
                <w:numId w:val="44"/>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Community consultation (element 8)</w:t>
            </w:r>
          </w:p>
        </w:tc>
      </w:tr>
      <w:tr w:rsidR="00063CB8" w:rsidRPr="009E742B" w14:paraId="5B84BDB3" w14:textId="77777777" w:rsidTr="00496A0C">
        <w:trPr>
          <w:trHeight w:val="300"/>
        </w:trPr>
        <w:tc>
          <w:tcPr>
            <w:tcW w:w="4732" w:type="dxa"/>
            <w:hideMark/>
          </w:tcPr>
          <w:p w14:paraId="1D2ACA78"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Determining the scope of the quality management system </w:t>
            </w:r>
          </w:p>
        </w:tc>
        <w:tc>
          <w:tcPr>
            <w:tcW w:w="4733" w:type="dxa"/>
          </w:tcPr>
          <w:p w14:paraId="0DA6169E" w14:textId="77777777" w:rsidR="00063CB8" w:rsidRPr="009E742B" w:rsidRDefault="00063CB8" w:rsidP="00063CB8">
            <w:pPr>
              <w:pStyle w:val="ListParagraph"/>
              <w:numPr>
                <w:ilvl w:val="0"/>
                <w:numId w:val="44"/>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 xml:space="preserve">Drinking water quality policy (element 1) </w:t>
            </w:r>
          </w:p>
          <w:p w14:paraId="37BE67A4" w14:textId="77777777" w:rsidR="00063CB8" w:rsidRPr="009E742B" w:rsidRDefault="00063CB8" w:rsidP="00063CB8">
            <w:pPr>
              <w:pStyle w:val="ListParagraph"/>
              <w:numPr>
                <w:ilvl w:val="0"/>
                <w:numId w:val="44"/>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 xml:space="preserve">Regulatory and formal requirements (element 1) </w:t>
            </w:r>
          </w:p>
          <w:p w14:paraId="1E9AD9EB" w14:textId="77777777" w:rsidR="00063CB8" w:rsidRPr="009E742B" w:rsidRDefault="00063CB8" w:rsidP="00063CB8">
            <w:pPr>
              <w:pStyle w:val="ListParagraph"/>
              <w:numPr>
                <w:ilvl w:val="0"/>
                <w:numId w:val="44"/>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 xml:space="preserve">Hazard identification and risk assessment (element 2) </w:t>
            </w:r>
          </w:p>
          <w:p w14:paraId="35A6CFF5" w14:textId="77777777" w:rsidR="00063CB8" w:rsidRPr="009E742B" w:rsidRDefault="00063CB8" w:rsidP="00063CB8">
            <w:pPr>
              <w:pStyle w:val="ListParagraph"/>
              <w:numPr>
                <w:ilvl w:val="0"/>
                <w:numId w:val="44"/>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 xml:space="preserve">Community consultation (element 8) </w:t>
            </w:r>
          </w:p>
        </w:tc>
      </w:tr>
      <w:tr w:rsidR="00063CB8" w:rsidRPr="009E742B" w14:paraId="555C1E31" w14:textId="77777777" w:rsidTr="00496A0C">
        <w:trPr>
          <w:trHeight w:val="300"/>
        </w:trPr>
        <w:tc>
          <w:tcPr>
            <w:tcW w:w="4732" w:type="dxa"/>
            <w:hideMark/>
          </w:tcPr>
          <w:p w14:paraId="0E6E51C0"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Quality management system and its processes </w:t>
            </w:r>
          </w:p>
        </w:tc>
        <w:tc>
          <w:tcPr>
            <w:tcW w:w="4733" w:type="dxa"/>
            <w:hideMark/>
          </w:tcPr>
          <w:p w14:paraId="3942DE6F" w14:textId="161BCAD5" w:rsidR="00063CB8" w:rsidRPr="009E742B" w:rsidRDefault="00063CB8" w:rsidP="00496A0C">
            <w:pPr>
              <w:ind w:left="112"/>
              <w:textAlignment w:val="baseline"/>
              <w:rPr>
                <w:rFonts w:eastAsia="Times New Roman" w:cs="Segoe UI"/>
                <w:szCs w:val="20"/>
                <w:highlight w:val="yellow"/>
                <w:lang w:eastAsia="en-AU"/>
              </w:rPr>
            </w:pPr>
            <w:r w:rsidRPr="009E742B">
              <w:rPr>
                <w:rFonts w:eastAsia="Times New Roman" w:cs="Segoe UI"/>
                <w:szCs w:val="20"/>
                <w:highlight w:val="yellow"/>
                <w:lang w:eastAsia="en-AU"/>
              </w:rPr>
              <w:t> </w:t>
            </w:r>
            <w:r w:rsidR="002E5DAA" w:rsidRPr="008D15F3">
              <w:rPr>
                <w:b/>
                <w:bCs/>
                <w:i/>
                <w:iCs/>
              </w:rPr>
              <w:t>[Intentionally blank]</w:t>
            </w:r>
          </w:p>
        </w:tc>
      </w:tr>
      <w:tr w:rsidR="00063CB8" w:rsidRPr="009E742B" w14:paraId="6D7C1BAC" w14:textId="77777777" w:rsidTr="00496A0C">
        <w:trPr>
          <w:trHeight w:val="555"/>
        </w:trPr>
        <w:tc>
          <w:tcPr>
            <w:tcW w:w="4732" w:type="dxa"/>
            <w:hideMark/>
          </w:tcPr>
          <w:p w14:paraId="49FF1DC9"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b/>
                <w:bCs/>
                <w:szCs w:val="20"/>
                <w:highlight w:val="yellow"/>
                <w:lang w:eastAsia="en-AU"/>
              </w:rPr>
              <w:t>Leadership (Clause 5)</w:t>
            </w:r>
            <w:r w:rsidRPr="009E742B">
              <w:rPr>
                <w:rFonts w:eastAsia="Times New Roman" w:cs="Segoe UI"/>
                <w:szCs w:val="20"/>
                <w:highlight w:val="yellow"/>
                <w:lang w:eastAsia="en-AU"/>
              </w:rPr>
              <w:t> </w:t>
            </w:r>
          </w:p>
        </w:tc>
        <w:tc>
          <w:tcPr>
            <w:tcW w:w="4733" w:type="dxa"/>
            <w:hideMark/>
          </w:tcPr>
          <w:p w14:paraId="5B2675A5" w14:textId="43410CB2" w:rsidR="00063CB8" w:rsidRPr="009E742B" w:rsidRDefault="00063CB8" w:rsidP="00496A0C">
            <w:pPr>
              <w:ind w:left="112"/>
              <w:textAlignment w:val="baseline"/>
              <w:rPr>
                <w:rFonts w:eastAsia="Times New Roman" w:cs="Segoe UI"/>
                <w:szCs w:val="20"/>
                <w:highlight w:val="yellow"/>
                <w:lang w:eastAsia="en-AU"/>
              </w:rPr>
            </w:pPr>
            <w:r w:rsidRPr="009E742B">
              <w:rPr>
                <w:rFonts w:eastAsia="Times New Roman" w:cs="Segoe UI"/>
                <w:szCs w:val="20"/>
                <w:highlight w:val="yellow"/>
                <w:lang w:eastAsia="en-AU"/>
              </w:rPr>
              <w:t> </w:t>
            </w:r>
            <w:r w:rsidR="002E5DAA" w:rsidRPr="008D15F3">
              <w:rPr>
                <w:b/>
                <w:bCs/>
                <w:i/>
                <w:iCs/>
              </w:rPr>
              <w:t>[Intentionally blank]</w:t>
            </w:r>
          </w:p>
        </w:tc>
      </w:tr>
      <w:tr w:rsidR="00063CB8" w:rsidRPr="009E742B" w14:paraId="1A2075E8" w14:textId="77777777" w:rsidTr="00496A0C">
        <w:trPr>
          <w:trHeight w:val="300"/>
        </w:trPr>
        <w:tc>
          <w:tcPr>
            <w:tcW w:w="4732" w:type="dxa"/>
            <w:hideMark/>
          </w:tcPr>
          <w:p w14:paraId="4D3E826E"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Leadership and commitment </w:t>
            </w:r>
          </w:p>
        </w:tc>
        <w:tc>
          <w:tcPr>
            <w:tcW w:w="4733" w:type="dxa"/>
            <w:hideMark/>
          </w:tcPr>
          <w:p w14:paraId="721E93FE" w14:textId="77777777" w:rsidR="00063CB8" w:rsidRPr="009E742B" w:rsidRDefault="00063CB8" w:rsidP="00063CB8">
            <w:pPr>
              <w:pStyle w:val="ListParagraph"/>
              <w:numPr>
                <w:ilvl w:val="0"/>
                <w:numId w:val="46"/>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Review by senior executive (element 12) </w:t>
            </w:r>
          </w:p>
        </w:tc>
      </w:tr>
      <w:tr w:rsidR="00063CB8" w:rsidRPr="009E742B" w14:paraId="1C8EE4F5" w14:textId="77777777" w:rsidTr="00496A0C">
        <w:trPr>
          <w:trHeight w:val="300"/>
        </w:trPr>
        <w:tc>
          <w:tcPr>
            <w:tcW w:w="4732" w:type="dxa"/>
            <w:hideMark/>
          </w:tcPr>
          <w:p w14:paraId="6A57F7DB"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Establishing and communicating the quality policy </w:t>
            </w:r>
          </w:p>
        </w:tc>
        <w:tc>
          <w:tcPr>
            <w:tcW w:w="4733" w:type="dxa"/>
            <w:hideMark/>
          </w:tcPr>
          <w:p w14:paraId="4BCC7DB3" w14:textId="77777777" w:rsidR="00063CB8" w:rsidRPr="009E742B" w:rsidRDefault="00063CB8" w:rsidP="00063CB8">
            <w:pPr>
              <w:pStyle w:val="ListParagraph"/>
              <w:numPr>
                <w:ilvl w:val="0"/>
                <w:numId w:val="46"/>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Employee awareness and training (element 7) </w:t>
            </w:r>
          </w:p>
          <w:p w14:paraId="7EFF2081" w14:textId="77777777" w:rsidR="00063CB8" w:rsidRPr="009E742B" w:rsidRDefault="00063CB8" w:rsidP="00063CB8">
            <w:pPr>
              <w:pStyle w:val="ListParagraph"/>
              <w:numPr>
                <w:ilvl w:val="0"/>
                <w:numId w:val="46"/>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Community involvement and awareness (element 8) </w:t>
            </w:r>
          </w:p>
        </w:tc>
      </w:tr>
      <w:tr w:rsidR="00063CB8" w:rsidRPr="009E742B" w14:paraId="1858F157" w14:textId="77777777" w:rsidTr="00496A0C">
        <w:trPr>
          <w:trHeight w:val="300"/>
        </w:trPr>
        <w:tc>
          <w:tcPr>
            <w:tcW w:w="4732" w:type="dxa"/>
            <w:hideMark/>
          </w:tcPr>
          <w:p w14:paraId="30F25AA7"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Organisational roles, responsibilities and authorities </w:t>
            </w:r>
          </w:p>
        </w:tc>
        <w:tc>
          <w:tcPr>
            <w:tcW w:w="4733" w:type="dxa"/>
            <w:hideMark/>
          </w:tcPr>
          <w:p w14:paraId="5C8C95BA" w14:textId="244F043B" w:rsidR="00063CB8" w:rsidRPr="009E742B" w:rsidRDefault="002E5DAA" w:rsidP="00496A0C">
            <w:pPr>
              <w:textAlignment w:val="baseline"/>
              <w:rPr>
                <w:rFonts w:eastAsia="Times New Roman" w:cs="Segoe UI"/>
                <w:szCs w:val="20"/>
                <w:highlight w:val="yellow"/>
                <w:lang w:eastAsia="en-AU"/>
              </w:rPr>
            </w:pPr>
            <w:r>
              <w:rPr>
                <w:b/>
                <w:bCs/>
                <w:i/>
                <w:iCs/>
              </w:rPr>
              <w:t xml:space="preserve">   </w:t>
            </w:r>
            <w:r w:rsidRPr="008D15F3">
              <w:rPr>
                <w:b/>
                <w:bCs/>
                <w:i/>
                <w:iCs/>
              </w:rPr>
              <w:t>[Intentionally blank]</w:t>
            </w:r>
          </w:p>
        </w:tc>
      </w:tr>
      <w:tr w:rsidR="00063CB8" w:rsidRPr="009E742B" w14:paraId="1C4E65B3" w14:textId="77777777" w:rsidTr="00496A0C">
        <w:trPr>
          <w:trHeight w:val="555"/>
        </w:trPr>
        <w:tc>
          <w:tcPr>
            <w:tcW w:w="4732" w:type="dxa"/>
            <w:hideMark/>
          </w:tcPr>
          <w:p w14:paraId="272F583F"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b/>
                <w:bCs/>
                <w:szCs w:val="20"/>
                <w:highlight w:val="yellow"/>
                <w:lang w:eastAsia="en-AU"/>
              </w:rPr>
              <w:t>Planning (Clause 6)</w:t>
            </w:r>
            <w:r w:rsidRPr="009E742B">
              <w:rPr>
                <w:rFonts w:eastAsia="Times New Roman" w:cs="Segoe UI"/>
                <w:szCs w:val="20"/>
                <w:highlight w:val="yellow"/>
                <w:lang w:eastAsia="en-AU"/>
              </w:rPr>
              <w:t> </w:t>
            </w:r>
          </w:p>
        </w:tc>
        <w:tc>
          <w:tcPr>
            <w:tcW w:w="4733" w:type="dxa"/>
            <w:hideMark/>
          </w:tcPr>
          <w:p w14:paraId="5E5920DB" w14:textId="2FFBF81D" w:rsidR="00063CB8" w:rsidRPr="009E742B" w:rsidRDefault="00063CB8" w:rsidP="00496A0C">
            <w:pPr>
              <w:ind w:left="112"/>
              <w:textAlignment w:val="baseline"/>
              <w:rPr>
                <w:rFonts w:eastAsia="Times New Roman" w:cs="Segoe UI"/>
                <w:szCs w:val="20"/>
                <w:highlight w:val="yellow"/>
                <w:lang w:eastAsia="en-AU"/>
              </w:rPr>
            </w:pPr>
            <w:r w:rsidRPr="009E742B">
              <w:rPr>
                <w:rFonts w:eastAsia="Times New Roman" w:cs="Segoe UI"/>
                <w:szCs w:val="20"/>
                <w:highlight w:val="yellow"/>
                <w:lang w:eastAsia="en-AU"/>
              </w:rPr>
              <w:t> </w:t>
            </w:r>
            <w:r w:rsidR="002E5DAA" w:rsidRPr="008D15F3">
              <w:rPr>
                <w:b/>
                <w:bCs/>
                <w:i/>
                <w:iCs/>
              </w:rPr>
              <w:t>[Intentionally blank]</w:t>
            </w:r>
          </w:p>
        </w:tc>
      </w:tr>
      <w:tr w:rsidR="00063CB8" w:rsidRPr="009E742B" w14:paraId="01505BC4" w14:textId="77777777" w:rsidTr="00496A0C">
        <w:trPr>
          <w:trHeight w:val="300"/>
        </w:trPr>
        <w:tc>
          <w:tcPr>
            <w:tcW w:w="4732" w:type="dxa"/>
            <w:hideMark/>
          </w:tcPr>
          <w:p w14:paraId="06A04C56"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Actions to address risks and opportunities </w:t>
            </w:r>
          </w:p>
        </w:tc>
        <w:tc>
          <w:tcPr>
            <w:tcW w:w="4733" w:type="dxa"/>
            <w:hideMark/>
          </w:tcPr>
          <w:p w14:paraId="4E9D3D95"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Water supply system analysis; assessment of water quality data; hazard identification and risk assessment (element 2) </w:t>
            </w:r>
          </w:p>
        </w:tc>
      </w:tr>
      <w:tr w:rsidR="00063CB8" w:rsidRPr="009E742B" w14:paraId="422CC6EC" w14:textId="77777777" w:rsidTr="00496A0C">
        <w:trPr>
          <w:trHeight w:val="300"/>
        </w:trPr>
        <w:tc>
          <w:tcPr>
            <w:tcW w:w="4732" w:type="dxa"/>
            <w:hideMark/>
          </w:tcPr>
          <w:p w14:paraId="02DD317E"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Quality objectives and planning to achieve them  </w:t>
            </w:r>
          </w:p>
        </w:tc>
        <w:tc>
          <w:tcPr>
            <w:tcW w:w="4733" w:type="dxa"/>
            <w:hideMark/>
          </w:tcPr>
          <w:p w14:paraId="7AC06698"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Preventive measures and multiple barriers; critical control points (element 3) </w:t>
            </w:r>
          </w:p>
        </w:tc>
      </w:tr>
      <w:tr w:rsidR="00063CB8" w:rsidRPr="009E742B" w14:paraId="4897C9E0" w14:textId="77777777" w:rsidTr="00496A0C">
        <w:trPr>
          <w:trHeight w:val="300"/>
        </w:trPr>
        <w:tc>
          <w:tcPr>
            <w:tcW w:w="4732" w:type="dxa"/>
            <w:hideMark/>
          </w:tcPr>
          <w:p w14:paraId="4AD8140A"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Planning of changes </w:t>
            </w:r>
          </w:p>
        </w:tc>
        <w:tc>
          <w:tcPr>
            <w:tcW w:w="4733" w:type="dxa"/>
            <w:hideMark/>
          </w:tcPr>
          <w:p w14:paraId="5E85A856"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Incident and emergency response protocols (element 6) </w:t>
            </w:r>
          </w:p>
        </w:tc>
      </w:tr>
      <w:tr w:rsidR="00063CB8" w:rsidRPr="009E742B" w14:paraId="127F89FE" w14:textId="77777777" w:rsidTr="00496A0C">
        <w:trPr>
          <w:trHeight w:val="555"/>
        </w:trPr>
        <w:tc>
          <w:tcPr>
            <w:tcW w:w="4732" w:type="dxa"/>
            <w:hideMark/>
          </w:tcPr>
          <w:p w14:paraId="02288007"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b/>
                <w:bCs/>
                <w:szCs w:val="20"/>
                <w:highlight w:val="yellow"/>
                <w:lang w:eastAsia="en-AU"/>
              </w:rPr>
              <w:t>Support (Clause 7)</w:t>
            </w:r>
            <w:r w:rsidRPr="009E742B">
              <w:rPr>
                <w:rFonts w:eastAsia="Times New Roman" w:cs="Segoe UI"/>
                <w:szCs w:val="20"/>
                <w:highlight w:val="yellow"/>
                <w:lang w:eastAsia="en-AU"/>
              </w:rPr>
              <w:t> </w:t>
            </w:r>
          </w:p>
        </w:tc>
        <w:tc>
          <w:tcPr>
            <w:tcW w:w="4733" w:type="dxa"/>
            <w:hideMark/>
          </w:tcPr>
          <w:p w14:paraId="66C4445D" w14:textId="7A7685E7" w:rsidR="00063CB8" w:rsidRPr="009E742B" w:rsidRDefault="00063CB8" w:rsidP="00496A0C">
            <w:pPr>
              <w:ind w:left="112"/>
              <w:textAlignment w:val="baseline"/>
              <w:rPr>
                <w:rFonts w:eastAsia="Times New Roman" w:cs="Segoe UI"/>
                <w:szCs w:val="20"/>
                <w:highlight w:val="yellow"/>
                <w:lang w:eastAsia="en-AU"/>
              </w:rPr>
            </w:pPr>
            <w:r w:rsidRPr="009E742B">
              <w:rPr>
                <w:rFonts w:eastAsia="Times New Roman" w:cs="Segoe UI"/>
                <w:szCs w:val="20"/>
                <w:highlight w:val="yellow"/>
                <w:lang w:eastAsia="en-AU"/>
              </w:rPr>
              <w:t> </w:t>
            </w:r>
            <w:r w:rsidR="002E5DAA" w:rsidRPr="008D15F3">
              <w:rPr>
                <w:b/>
                <w:bCs/>
                <w:i/>
                <w:iCs/>
              </w:rPr>
              <w:t>[Intentionally blank]</w:t>
            </w:r>
          </w:p>
        </w:tc>
      </w:tr>
      <w:tr w:rsidR="00063CB8" w:rsidRPr="009E742B" w14:paraId="36505D9E" w14:textId="77777777" w:rsidTr="00496A0C">
        <w:trPr>
          <w:trHeight w:val="300"/>
        </w:trPr>
        <w:tc>
          <w:tcPr>
            <w:tcW w:w="4732" w:type="dxa"/>
            <w:hideMark/>
          </w:tcPr>
          <w:p w14:paraId="41DD9676"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Resources </w:t>
            </w:r>
          </w:p>
        </w:tc>
        <w:tc>
          <w:tcPr>
            <w:tcW w:w="4733" w:type="dxa"/>
            <w:hideMark/>
          </w:tcPr>
          <w:p w14:paraId="6CE207C1"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Drinking water quality management improvement plan (element 12) </w:t>
            </w:r>
          </w:p>
        </w:tc>
      </w:tr>
      <w:tr w:rsidR="00063CB8" w:rsidRPr="009E742B" w14:paraId="2126BF43" w14:textId="77777777" w:rsidTr="00496A0C">
        <w:trPr>
          <w:trHeight w:val="300"/>
        </w:trPr>
        <w:tc>
          <w:tcPr>
            <w:tcW w:w="4732" w:type="dxa"/>
            <w:hideMark/>
          </w:tcPr>
          <w:p w14:paraId="44243C75"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Awareness </w:t>
            </w:r>
          </w:p>
          <w:p w14:paraId="3D3027F9"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Competence </w:t>
            </w:r>
          </w:p>
        </w:tc>
        <w:tc>
          <w:tcPr>
            <w:tcW w:w="4733" w:type="dxa"/>
            <w:hideMark/>
          </w:tcPr>
          <w:p w14:paraId="7B7A62A1"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Employee awareness and involvement; employee training (element 7) </w:t>
            </w:r>
          </w:p>
        </w:tc>
      </w:tr>
      <w:tr w:rsidR="00063CB8" w:rsidRPr="009E742B" w14:paraId="210341CA" w14:textId="77777777" w:rsidTr="00496A0C">
        <w:trPr>
          <w:trHeight w:val="300"/>
        </w:trPr>
        <w:tc>
          <w:tcPr>
            <w:tcW w:w="4732" w:type="dxa"/>
            <w:hideMark/>
          </w:tcPr>
          <w:p w14:paraId="66844215"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lastRenderedPageBreak/>
              <w:t>Communication </w:t>
            </w:r>
          </w:p>
        </w:tc>
        <w:tc>
          <w:tcPr>
            <w:tcW w:w="4733" w:type="dxa"/>
            <w:hideMark/>
          </w:tcPr>
          <w:p w14:paraId="7AE80A2C"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Communication for management of incidents and emergencies (element 6) </w:t>
            </w:r>
          </w:p>
          <w:p w14:paraId="32DB456D"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Communication for community involvement and awareness (element 7)  </w:t>
            </w:r>
          </w:p>
        </w:tc>
      </w:tr>
      <w:tr w:rsidR="00063CB8" w:rsidRPr="009E742B" w14:paraId="1D42A171" w14:textId="77777777" w:rsidTr="00496A0C">
        <w:trPr>
          <w:trHeight w:val="300"/>
        </w:trPr>
        <w:tc>
          <w:tcPr>
            <w:tcW w:w="4732" w:type="dxa"/>
            <w:hideMark/>
          </w:tcPr>
          <w:p w14:paraId="14FF9809"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Documented information </w:t>
            </w:r>
          </w:p>
        </w:tc>
        <w:tc>
          <w:tcPr>
            <w:tcW w:w="4733" w:type="dxa"/>
            <w:hideMark/>
          </w:tcPr>
          <w:p w14:paraId="2C7846D8"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Documentation and reporting (element 10) </w:t>
            </w:r>
          </w:p>
        </w:tc>
      </w:tr>
      <w:tr w:rsidR="00063CB8" w:rsidRPr="009E742B" w14:paraId="6B24D5F6" w14:textId="77777777" w:rsidTr="00496A0C">
        <w:trPr>
          <w:trHeight w:val="555"/>
        </w:trPr>
        <w:tc>
          <w:tcPr>
            <w:tcW w:w="4732" w:type="dxa"/>
            <w:hideMark/>
          </w:tcPr>
          <w:p w14:paraId="20381EC8"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b/>
                <w:bCs/>
                <w:szCs w:val="20"/>
                <w:highlight w:val="yellow"/>
                <w:lang w:eastAsia="en-AU"/>
              </w:rPr>
              <w:t>Operation (Clause 8)</w:t>
            </w:r>
            <w:r w:rsidRPr="009E742B">
              <w:rPr>
                <w:rFonts w:eastAsia="Times New Roman" w:cs="Segoe UI"/>
                <w:szCs w:val="20"/>
                <w:highlight w:val="yellow"/>
                <w:lang w:eastAsia="en-AU"/>
              </w:rPr>
              <w:t> </w:t>
            </w:r>
          </w:p>
        </w:tc>
        <w:tc>
          <w:tcPr>
            <w:tcW w:w="4733" w:type="dxa"/>
            <w:hideMark/>
          </w:tcPr>
          <w:p w14:paraId="24019103" w14:textId="1B5A428D" w:rsidR="00063CB8" w:rsidRPr="009E742B" w:rsidRDefault="00063CB8" w:rsidP="00496A0C">
            <w:pPr>
              <w:ind w:left="112"/>
              <w:textAlignment w:val="baseline"/>
              <w:rPr>
                <w:rFonts w:eastAsia="Times New Roman" w:cs="Segoe UI"/>
                <w:szCs w:val="20"/>
                <w:highlight w:val="yellow"/>
                <w:lang w:eastAsia="en-AU"/>
              </w:rPr>
            </w:pPr>
            <w:r w:rsidRPr="009E742B">
              <w:rPr>
                <w:rFonts w:eastAsia="Times New Roman" w:cs="Segoe UI"/>
                <w:szCs w:val="20"/>
                <w:highlight w:val="yellow"/>
                <w:lang w:eastAsia="en-AU"/>
              </w:rPr>
              <w:t> </w:t>
            </w:r>
            <w:r w:rsidR="002E5DAA" w:rsidRPr="008D15F3">
              <w:rPr>
                <w:b/>
                <w:bCs/>
                <w:i/>
                <w:iCs/>
              </w:rPr>
              <w:t>[Intentionally blank]</w:t>
            </w:r>
          </w:p>
        </w:tc>
      </w:tr>
      <w:tr w:rsidR="00063CB8" w:rsidRPr="009E742B" w14:paraId="49416BBD" w14:textId="77777777" w:rsidTr="00496A0C">
        <w:trPr>
          <w:trHeight w:val="300"/>
        </w:trPr>
        <w:tc>
          <w:tcPr>
            <w:tcW w:w="4732" w:type="dxa"/>
            <w:hideMark/>
          </w:tcPr>
          <w:p w14:paraId="7F312F35"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Operational planning and control </w:t>
            </w:r>
          </w:p>
        </w:tc>
        <w:tc>
          <w:tcPr>
            <w:tcW w:w="4733" w:type="dxa"/>
            <w:hideMark/>
          </w:tcPr>
          <w:p w14:paraId="1CECF360"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Operational procedures; operational monitoring; corrective action; equipment capability and maintenance; materials and chemicals (element 4) </w:t>
            </w:r>
          </w:p>
        </w:tc>
      </w:tr>
      <w:tr w:rsidR="00063CB8" w:rsidRPr="009E742B" w14:paraId="7C2521E4" w14:textId="77777777" w:rsidTr="00496A0C">
        <w:trPr>
          <w:trHeight w:val="300"/>
        </w:trPr>
        <w:tc>
          <w:tcPr>
            <w:tcW w:w="4732" w:type="dxa"/>
            <w:hideMark/>
          </w:tcPr>
          <w:p w14:paraId="6DCEFE89"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Requirements for products and services </w:t>
            </w:r>
          </w:p>
        </w:tc>
        <w:tc>
          <w:tcPr>
            <w:tcW w:w="4733" w:type="dxa"/>
            <w:hideMark/>
          </w:tcPr>
          <w:p w14:paraId="3907B58C"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Regulatory and formal requirement (element 1) </w:t>
            </w:r>
          </w:p>
          <w:p w14:paraId="77CC855C"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Community consultation (element 7) </w:t>
            </w:r>
          </w:p>
        </w:tc>
      </w:tr>
      <w:tr w:rsidR="00063CB8" w:rsidRPr="009E742B" w14:paraId="71810443" w14:textId="77777777" w:rsidTr="00496A0C">
        <w:trPr>
          <w:trHeight w:val="300"/>
        </w:trPr>
        <w:tc>
          <w:tcPr>
            <w:tcW w:w="4732" w:type="dxa"/>
            <w:hideMark/>
          </w:tcPr>
          <w:p w14:paraId="37921141"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Design and development of products and services </w:t>
            </w:r>
          </w:p>
        </w:tc>
        <w:tc>
          <w:tcPr>
            <w:tcW w:w="4733" w:type="dxa"/>
            <w:hideMark/>
          </w:tcPr>
          <w:p w14:paraId="79ACB3F7"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Investigative studies and research monitoring; validation of processes; design of equipment (element 9) </w:t>
            </w:r>
          </w:p>
        </w:tc>
      </w:tr>
      <w:tr w:rsidR="00063CB8" w:rsidRPr="009E742B" w14:paraId="1A6B6F26" w14:textId="77777777" w:rsidTr="00496A0C">
        <w:trPr>
          <w:trHeight w:val="300"/>
        </w:trPr>
        <w:tc>
          <w:tcPr>
            <w:tcW w:w="4732" w:type="dxa"/>
            <w:hideMark/>
          </w:tcPr>
          <w:p w14:paraId="7D8D7027"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Control of externally provided processes, products and services </w:t>
            </w:r>
          </w:p>
        </w:tc>
        <w:tc>
          <w:tcPr>
            <w:tcW w:w="4733" w:type="dxa"/>
            <w:hideMark/>
          </w:tcPr>
          <w:p w14:paraId="36148513"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Drinking water quality monitoring (element 5) </w:t>
            </w:r>
          </w:p>
          <w:p w14:paraId="4C41FBF3"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Consumer satisfaction (element 5) </w:t>
            </w:r>
          </w:p>
        </w:tc>
      </w:tr>
      <w:tr w:rsidR="00063CB8" w:rsidRPr="009E742B" w14:paraId="67235070" w14:textId="77777777" w:rsidTr="00496A0C">
        <w:trPr>
          <w:trHeight w:val="300"/>
        </w:trPr>
        <w:tc>
          <w:tcPr>
            <w:tcW w:w="4732" w:type="dxa"/>
            <w:hideMark/>
          </w:tcPr>
          <w:p w14:paraId="2693BE6D"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Production and service provision </w:t>
            </w:r>
          </w:p>
        </w:tc>
        <w:tc>
          <w:tcPr>
            <w:tcW w:w="4733" w:type="dxa"/>
            <w:hideMark/>
          </w:tcPr>
          <w:p w14:paraId="0CFD293A"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Operational procedures, operational monitoring, corrective action, equipment capability and maintenance (element 4) </w:t>
            </w:r>
          </w:p>
        </w:tc>
      </w:tr>
      <w:tr w:rsidR="00063CB8" w:rsidRPr="009E742B" w14:paraId="000813F2" w14:textId="77777777" w:rsidTr="00496A0C">
        <w:trPr>
          <w:trHeight w:val="300"/>
        </w:trPr>
        <w:tc>
          <w:tcPr>
            <w:tcW w:w="4732" w:type="dxa"/>
            <w:hideMark/>
          </w:tcPr>
          <w:p w14:paraId="50D1C5A2"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Release of products and services </w:t>
            </w:r>
          </w:p>
        </w:tc>
        <w:tc>
          <w:tcPr>
            <w:tcW w:w="4733" w:type="dxa"/>
            <w:hideMark/>
          </w:tcPr>
          <w:p w14:paraId="1A97B5BD"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Validation of processes (element 9) </w:t>
            </w:r>
          </w:p>
          <w:p w14:paraId="4923DDFD"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Short-term evaluation of results (element 5) </w:t>
            </w:r>
          </w:p>
        </w:tc>
      </w:tr>
      <w:tr w:rsidR="00063CB8" w:rsidRPr="009E742B" w14:paraId="451AE19D" w14:textId="77777777" w:rsidTr="00496A0C">
        <w:trPr>
          <w:trHeight w:val="300"/>
        </w:trPr>
        <w:tc>
          <w:tcPr>
            <w:tcW w:w="4732" w:type="dxa"/>
            <w:hideMark/>
          </w:tcPr>
          <w:p w14:paraId="50F1E701"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Control of nonconforming outputs </w:t>
            </w:r>
          </w:p>
        </w:tc>
        <w:tc>
          <w:tcPr>
            <w:tcW w:w="4733" w:type="dxa"/>
            <w:hideMark/>
          </w:tcPr>
          <w:p w14:paraId="6B380520"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Corrective action (elements 4 and 5) </w:t>
            </w:r>
          </w:p>
          <w:p w14:paraId="5F299C73"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Incident and emergency response protocols (element 6) </w:t>
            </w:r>
          </w:p>
          <w:p w14:paraId="5A63E37C" w14:textId="77777777" w:rsidR="00063CB8" w:rsidRPr="009E742B" w:rsidRDefault="00063CB8" w:rsidP="00063CB8">
            <w:pPr>
              <w:pStyle w:val="ListParagraph"/>
              <w:numPr>
                <w:ilvl w:val="0"/>
                <w:numId w:val="47"/>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Reporting (element 10) </w:t>
            </w:r>
          </w:p>
        </w:tc>
      </w:tr>
      <w:tr w:rsidR="00063CB8" w:rsidRPr="009E742B" w14:paraId="1568357B" w14:textId="77777777" w:rsidTr="00496A0C">
        <w:trPr>
          <w:trHeight w:val="555"/>
        </w:trPr>
        <w:tc>
          <w:tcPr>
            <w:tcW w:w="4732" w:type="dxa"/>
            <w:hideMark/>
          </w:tcPr>
          <w:p w14:paraId="334E2E82"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b/>
                <w:bCs/>
                <w:szCs w:val="20"/>
                <w:highlight w:val="yellow"/>
                <w:lang w:eastAsia="en-AU"/>
              </w:rPr>
              <w:t>Performance evaluation (Clause 9)</w:t>
            </w:r>
            <w:r w:rsidRPr="009E742B">
              <w:rPr>
                <w:rFonts w:eastAsia="Times New Roman" w:cs="Segoe UI"/>
                <w:szCs w:val="20"/>
                <w:highlight w:val="yellow"/>
                <w:lang w:eastAsia="en-AU"/>
              </w:rPr>
              <w:t> </w:t>
            </w:r>
          </w:p>
        </w:tc>
        <w:tc>
          <w:tcPr>
            <w:tcW w:w="4733" w:type="dxa"/>
            <w:hideMark/>
          </w:tcPr>
          <w:p w14:paraId="595B0F56" w14:textId="70B7D7E9" w:rsidR="00063CB8" w:rsidRPr="009E742B" w:rsidRDefault="00063CB8" w:rsidP="00496A0C">
            <w:pPr>
              <w:ind w:left="112"/>
              <w:textAlignment w:val="baseline"/>
              <w:rPr>
                <w:rFonts w:eastAsia="Times New Roman" w:cs="Segoe UI"/>
                <w:szCs w:val="20"/>
                <w:highlight w:val="yellow"/>
                <w:lang w:eastAsia="en-AU"/>
              </w:rPr>
            </w:pPr>
            <w:r w:rsidRPr="009E742B">
              <w:rPr>
                <w:rFonts w:eastAsia="Times New Roman" w:cs="Segoe UI"/>
                <w:szCs w:val="20"/>
                <w:highlight w:val="yellow"/>
                <w:lang w:eastAsia="en-AU"/>
              </w:rPr>
              <w:t> </w:t>
            </w:r>
            <w:r w:rsidR="002E5DAA" w:rsidRPr="008D15F3">
              <w:rPr>
                <w:b/>
                <w:bCs/>
                <w:i/>
                <w:iCs/>
              </w:rPr>
              <w:t>[Intentionally blank]</w:t>
            </w:r>
          </w:p>
        </w:tc>
      </w:tr>
      <w:tr w:rsidR="00063CB8" w:rsidRPr="009E742B" w14:paraId="1228B5B7" w14:textId="77777777" w:rsidTr="00496A0C">
        <w:trPr>
          <w:trHeight w:val="300"/>
        </w:trPr>
        <w:tc>
          <w:tcPr>
            <w:tcW w:w="4732" w:type="dxa"/>
            <w:hideMark/>
          </w:tcPr>
          <w:p w14:paraId="59D85DFD"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Monitoring, measurement, analysis and evaluation </w:t>
            </w:r>
          </w:p>
        </w:tc>
        <w:tc>
          <w:tcPr>
            <w:tcW w:w="4733" w:type="dxa"/>
            <w:hideMark/>
          </w:tcPr>
          <w:p w14:paraId="5C9A967D" w14:textId="77777777" w:rsidR="00063CB8" w:rsidRPr="009E742B" w:rsidRDefault="00063CB8" w:rsidP="00063CB8">
            <w:pPr>
              <w:pStyle w:val="ListParagraph"/>
              <w:numPr>
                <w:ilvl w:val="0"/>
                <w:numId w:val="48"/>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Operational monitoring (element 4) </w:t>
            </w:r>
          </w:p>
          <w:p w14:paraId="318C229C" w14:textId="77777777" w:rsidR="00063CB8" w:rsidRPr="009E742B" w:rsidRDefault="00063CB8" w:rsidP="00063CB8">
            <w:pPr>
              <w:pStyle w:val="ListParagraph"/>
              <w:numPr>
                <w:ilvl w:val="0"/>
                <w:numId w:val="48"/>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Drinking water quality monitoring; short-term evaluation of results (element 5) </w:t>
            </w:r>
          </w:p>
          <w:p w14:paraId="68189568" w14:textId="77777777" w:rsidR="00063CB8" w:rsidRPr="009E742B" w:rsidRDefault="00063CB8" w:rsidP="00063CB8">
            <w:pPr>
              <w:pStyle w:val="ListParagraph"/>
              <w:numPr>
                <w:ilvl w:val="0"/>
                <w:numId w:val="48"/>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Validation of processes (element 9) </w:t>
            </w:r>
          </w:p>
        </w:tc>
      </w:tr>
      <w:tr w:rsidR="00063CB8" w:rsidRPr="009E742B" w14:paraId="69905B13" w14:textId="77777777" w:rsidTr="00496A0C">
        <w:trPr>
          <w:trHeight w:val="300"/>
        </w:trPr>
        <w:tc>
          <w:tcPr>
            <w:tcW w:w="4732" w:type="dxa"/>
            <w:hideMark/>
          </w:tcPr>
          <w:p w14:paraId="3ECFD56B"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Internal audit </w:t>
            </w:r>
          </w:p>
        </w:tc>
        <w:tc>
          <w:tcPr>
            <w:tcW w:w="4733" w:type="dxa"/>
            <w:hideMark/>
          </w:tcPr>
          <w:p w14:paraId="463B3C98" w14:textId="77777777" w:rsidR="00063CB8" w:rsidRPr="009E742B" w:rsidRDefault="00063CB8" w:rsidP="00063CB8">
            <w:pPr>
              <w:pStyle w:val="ListParagraph"/>
              <w:numPr>
                <w:ilvl w:val="0"/>
                <w:numId w:val="48"/>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Evaluation and audit (element 11) </w:t>
            </w:r>
          </w:p>
        </w:tc>
      </w:tr>
      <w:tr w:rsidR="00063CB8" w:rsidRPr="009E742B" w14:paraId="3B04E43B" w14:textId="77777777" w:rsidTr="00496A0C">
        <w:trPr>
          <w:trHeight w:val="300"/>
        </w:trPr>
        <w:tc>
          <w:tcPr>
            <w:tcW w:w="4732" w:type="dxa"/>
            <w:hideMark/>
          </w:tcPr>
          <w:p w14:paraId="6202C928"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Management review </w:t>
            </w:r>
          </w:p>
        </w:tc>
        <w:tc>
          <w:tcPr>
            <w:tcW w:w="4733" w:type="dxa"/>
            <w:hideMark/>
          </w:tcPr>
          <w:p w14:paraId="1FEBFAE5" w14:textId="77777777" w:rsidR="00063CB8" w:rsidRPr="009E742B" w:rsidRDefault="00063CB8" w:rsidP="00063CB8">
            <w:pPr>
              <w:pStyle w:val="ListParagraph"/>
              <w:numPr>
                <w:ilvl w:val="0"/>
                <w:numId w:val="48"/>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Review by senior executive (element 12) </w:t>
            </w:r>
          </w:p>
        </w:tc>
      </w:tr>
      <w:tr w:rsidR="00063CB8" w:rsidRPr="009E742B" w14:paraId="0CE0B9A5" w14:textId="77777777" w:rsidTr="00496A0C">
        <w:trPr>
          <w:trHeight w:val="555"/>
        </w:trPr>
        <w:tc>
          <w:tcPr>
            <w:tcW w:w="4732" w:type="dxa"/>
            <w:hideMark/>
          </w:tcPr>
          <w:p w14:paraId="45B47863"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b/>
                <w:bCs/>
                <w:szCs w:val="20"/>
                <w:highlight w:val="yellow"/>
                <w:lang w:eastAsia="en-AU"/>
              </w:rPr>
              <w:t>Improvement (Clause 10)</w:t>
            </w:r>
            <w:r w:rsidRPr="009E742B">
              <w:rPr>
                <w:rFonts w:eastAsia="Times New Roman" w:cs="Segoe UI"/>
                <w:szCs w:val="20"/>
                <w:highlight w:val="yellow"/>
                <w:lang w:eastAsia="en-AU"/>
              </w:rPr>
              <w:t> </w:t>
            </w:r>
          </w:p>
        </w:tc>
        <w:tc>
          <w:tcPr>
            <w:tcW w:w="4733" w:type="dxa"/>
            <w:hideMark/>
          </w:tcPr>
          <w:p w14:paraId="377B3659" w14:textId="57E30ACA" w:rsidR="00063CB8" w:rsidRPr="009E742B" w:rsidRDefault="00063CB8" w:rsidP="00496A0C">
            <w:pPr>
              <w:ind w:left="112"/>
              <w:textAlignment w:val="baseline"/>
              <w:rPr>
                <w:rFonts w:eastAsia="Times New Roman" w:cs="Segoe UI"/>
                <w:szCs w:val="20"/>
                <w:highlight w:val="yellow"/>
                <w:lang w:eastAsia="en-AU"/>
              </w:rPr>
            </w:pPr>
            <w:r w:rsidRPr="009E742B">
              <w:rPr>
                <w:rFonts w:eastAsia="Times New Roman" w:cs="Segoe UI"/>
                <w:szCs w:val="20"/>
                <w:highlight w:val="yellow"/>
                <w:lang w:eastAsia="en-AU"/>
              </w:rPr>
              <w:t> </w:t>
            </w:r>
            <w:r w:rsidR="002E5DAA" w:rsidRPr="008D15F3">
              <w:rPr>
                <w:b/>
                <w:bCs/>
                <w:i/>
                <w:iCs/>
              </w:rPr>
              <w:t>[Intentionally blank]</w:t>
            </w:r>
          </w:p>
        </w:tc>
      </w:tr>
      <w:tr w:rsidR="00063CB8" w:rsidRPr="009E742B" w14:paraId="2E39CAE7" w14:textId="77777777" w:rsidTr="00496A0C">
        <w:trPr>
          <w:trHeight w:val="300"/>
        </w:trPr>
        <w:tc>
          <w:tcPr>
            <w:tcW w:w="4732" w:type="dxa"/>
            <w:hideMark/>
          </w:tcPr>
          <w:p w14:paraId="243EA318"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General </w:t>
            </w:r>
          </w:p>
        </w:tc>
        <w:tc>
          <w:tcPr>
            <w:tcW w:w="4733" w:type="dxa"/>
            <w:hideMark/>
          </w:tcPr>
          <w:p w14:paraId="12039362" w14:textId="3C21DF0B" w:rsidR="00063CB8" w:rsidRPr="009E742B" w:rsidRDefault="00063CB8" w:rsidP="00496A0C">
            <w:pPr>
              <w:ind w:left="112"/>
              <w:textAlignment w:val="baseline"/>
              <w:rPr>
                <w:rFonts w:eastAsia="Times New Roman" w:cs="Segoe UI"/>
                <w:szCs w:val="20"/>
                <w:highlight w:val="yellow"/>
                <w:lang w:eastAsia="en-AU"/>
              </w:rPr>
            </w:pPr>
            <w:r w:rsidRPr="009E742B">
              <w:rPr>
                <w:rFonts w:eastAsia="Times New Roman" w:cs="Segoe UI"/>
                <w:szCs w:val="20"/>
                <w:highlight w:val="yellow"/>
                <w:lang w:eastAsia="en-AU"/>
              </w:rPr>
              <w:t> </w:t>
            </w:r>
            <w:r w:rsidR="002E5DAA" w:rsidRPr="008D15F3">
              <w:rPr>
                <w:b/>
                <w:bCs/>
                <w:i/>
                <w:iCs/>
              </w:rPr>
              <w:t>[Intentionally blank]</w:t>
            </w:r>
          </w:p>
        </w:tc>
      </w:tr>
      <w:tr w:rsidR="00063CB8" w:rsidRPr="009E742B" w14:paraId="13399617" w14:textId="77777777" w:rsidTr="00496A0C">
        <w:trPr>
          <w:trHeight w:val="300"/>
        </w:trPr>
        <w:tc>
          <w:tcPr>
            <w:tcW w:w="4732" w:type="dxa"/>
            <w:hideMark/>
          </w:tcPr>
          <w:p w14:paraId="7A29D183"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t>Nonconformity and corrective action </w:t>
            </w:r>
          </w:p>
        </w:tc>
        <w:tc>
          <w:tcPr>
            <w:tcW w:w="4733" w:type="dxa"/>
            <w:hideMark/>
          </w:tcPr>
          <w:p w14:paraId="31578760" w14:textId="77777777" w:rsidR="00063CB8" w:rsidRPr="009E742B" w:rsidRDefault="00063CB8" w:rsidP="00063CB8">
            <w:pPr>
              <w:pStyle w:val="ListParagraph"/>
              <w:numPr>
                <w:ilvl w:val="0"/>
                <w:numId w:val="48"/>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Corrective action (elements 4 and 5) </w:t>
            </w:r>
          </w:p>
          <w:p w14:paraId="05F1403A" w14:textId="77777777" w:rsidR="00063CB8" w:rsidRPr="009E742B" w:rsidRDefault="00063CB8" w:rsidP="00063CB8">
            <w:pPr>
              <w:pStyle w:val="ListParagraph"/>
              <w:numPr>
                <w:ilvl w:val="0"/>
                <w:numId w:val="48"/>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Incident and emergency response protocols (element 6) </w:t>
            </w:r>
          </w:p>
        </w:tc>
      </w:tr>
      <w:tr w:rsidR="00063CB8" w:rsidRPr="009E742B" w14:paraId="71B65B33" w14:textId="77777777" w:rsidTr="00496A0C">
        <w:trPr>
          <w:trHeight w:val="300"/>
        </w:trPr>
        <w:tc>
          <w:tcPr>
            <w:tcW w:w="4732" w:type="dxa"/>
            <w:hideMark/>
          </w:tcPr>
          <w:p w14:paraId="233F997E" w14:textId="77777777" w:rsidR="00063CB8" w:rsidRPr="009E742B" w:rsidRDefault="00063CB8" w:rsidP="00496A0C">
            <w:pPr>
              <w:textAlignment w:val="baseline"/>
              <w:rPr>
                <w:rFonts w:eastAsia="Times New Roman" w:cs="Segoe UI"/>
                <w:szCs w:val="20"/>
                <w:highlight w:val="yellow"/>
                <w:lang w:eastAsia="en-AU"/>
              </w:rPr>
            </w:pPr>
            <w:r w:rsidRPr="009E742B">
              <w:rPr>
                <w:rFonts w:eastAsia="Times New Roman" w:cs="Segoe UI"/>
                <w:szCs w:val="20"/>
                <w:highlight w:val="yellow"/>
                <w:lang w:eastAsia="en-AU"/>
              </w:rPr>
              <w:lastRenderedPageBreak/>
              <w:t>Continual improvement </w:t>
            </w:r>
          </w:p>
        </w:tc>
        <w:tc>
          <w:tcPr>
            <w:tcW w:w="4733" w:type="dxa"/>
            <w:hideMark/>
          </w:tcPr>
          <w:p w14:paraId="59F045E5" w14:textId="77777777" w:rsidR="00063CB8" w:rsidRPr="009E742B" w:rsidRDefault="00063CB8" w:rsidP="00063CB8">
            <w:pPr>
              <w:pStyle w:val="ListParagraph"/>
              <w:numPr>
                <w:ilvl w:val="0"/>
                <w:numId w:val="48"/>
              </w:numPr>
              <w:spacing w:before="0" w:after="0" w:line="240" w:lineRule="auto"/>
              <w:ind w:left="395"/>
              <w:contextualSpacing/>
              <w:textAlignment w:val="baseline"/>
              <w:rPr>
                <w:rFonts w:eastAsia="Times New Roman" w:cs="Segoe UI"/>
                <w:szCs w:val="20"/>
                <w:highlight w:val="yellow"/>
                <w:lang w:eastAsia="en-AU"/>
              </w:rPr>
            </w:pPr>
            <w:r w:rsidRPr="009E742B">
              <w:rPr>
                <w:rFonts w:eastAsia="Times New Roman" w:cs="Segoe UI"/>
                <w:szCs w:val="20"/>
                <w:highlight w:val="yellow"/>
                <w:lang w:eastAsia="en-AU"/>
              </w:rPr>
              <w:t>Review by senior executive; drinking water quality management improvement plan (element 12) </w:t>
            </w:r>
          </w:p>
        </w:tc>
      </w:tr>
    </w:tbl>
    <w:p w14:paraId="2442BBED" w14:textId="0A098463" w:rsidR="00063CB8" w:rsidRPr="00AE70F8" w:rsidRDefault="00063CB8" w:rsidP="00063CB8">
      <w:pPr>
        <w:pStyle w:val="Heading2"/>
        <w:ind w:right="-306"/>
        <w:rPr>
          <w:b/>
          <w:bCs/>
          <w:color w:val="auto"/>
          <w:sz w:val="26"/>
        </w:rPr>
      </w:pPr>
      <w:r w:rsidRPr="00AE70F8">
        <w:rPr>
          <w:b/>
          <w:bCs/>
          <w:color w:val="auto"/>
          <w:sz w:val="26"/>
        </w:rPr>
        <w:t xml:space="preserve">Appendix </w:t>
      </w:r>
      <w:r w:rsidR="00F73E2E">
        <w:rPr>
          <w:b/>
          <w:bCs/>
          <w:color w:val="auto"/>
          <w:sz w:val="26"/>
        </w:rPr>
        <w:t>E</w:t>
      </w:r>
      <w:r w:rsidRPr="00AE70F8">
        <w:rPr>
          <w:b/>
          <w:bCs/>
          <w:color w:val="auto"/>
          <w:sz w:val="26"/>
        </w:rPr>
        <w:t xml:space="preserve"> – </w:t>
      </w:r>
      <w:r w:rsidRPr="00AE70F8">
        <w:rPr>
          <w:color w:val="auto"/>
          <w:sz w:val="26"/>
        </w:rPr>
        <w:t xml:space="preserve">Table 2.4 Comparison of features from various management frameworks </w:t>
      </w:r>
    </w:p>
    <w:p w14:paraId="2F303662" w14:textId="55774F52" w:rsidR="00063CB8" w:rsidRDefault="00063CB8" w:rsidP="00063CB8">
      <w:pPr>
        <w:pStyle w:val="Heading3"/>
        <w:rPr>
          <w:b/>
          <w:szCs w:val="20"/>
        </w:rPr>
      </w:pPr>
      <w:r w:rsidRPr="00B07D51">
        <w:rPr>
          <w:b/>
          <w:szCs w:val="20"/>
        </w:rPr>
        <w:t>Current Table 2.4</w:t>
      </w:r>
      <w:r w:rsidR="00B07D51" w:rsidRPr="00B07D51">
        <w:rPr>
          <w:b/>
          <w:szCs w:val="20"/>
        </w:rPr>
        <w:t xml:space="preserve">. Visit </w:t>
      </w:r>
      <w:hyperlink r:id="rId112" w:anchor="table-2-4" w:history="1">
        <w:r w:rsidR="00B07D51" w:rsidRPr="00290F4A">
          <w:rPr>
            <w:rStyle w:val="Hyperlink"/>
            <w:b/>
            <w:szCs w:val="20"/>
          </w:rPr>
          <w:t>Table 2.4 Comparison of features from various management frameworks</w:t>
        </w:r>
      </w:hyperlink>
      <w:r w:rsidR="00B07D51">
        <w:rPr>
          <w:b/>
          <w:szCs w:val="20"/>
        </w:rPr>
        <w:t xml:space="preserve"> </w:t>
      </w:r>
      <w:r w:rsidR="00B07D51" w:rsidRPr="00B07D51">
        <w:rPr>
          <w:b/>
          <w:szCs w:val="20"/>
        </w:rPr>
        <w:t>of the Guidelines.</w:t>
      </w:r>
    </w:p>
    <w:p w14:paraId="352D356B" w14:textId="030919B5" w:rsidR="00CE6770" w:rsidRPr="00CE6770" w:rsidRDefault="00CE6770" w:rsidP="00CE6770">
      <w:r>
        <w:t>Note</w:t>
      </w:r>
      <w:r w:rsidR="0094203B">
        <w:t xml:space="preserve">: </w:t>
      </w:r>
      <w:r>
        <w:t>[</w:t>
      </w:r>
      <w:r w:rsidR="00B55DD2" w:rsidRPr="0094203B">
        <w:rPr>
          <w:i/>
          <w:iCs/>
        </w:rPr>
        <w:t xml:space="preserve">text </w:t>
      </w:r>
      <w:r w:rsidRPr="0094203B">
        <w:rPr>
          <w:i/>
          <w:iCs/>
        </w:rPr>
        <w:t>in brackets</w:t>
      </w:r>
      <w:r>
        <w:t>] has been included</w:t>
      </w:r>
      <w:r w:rsidR="00B55DD2">
        <w:t xml:space="preserve"> in Table 2.4 </w:t>
      </w:r>
      <w:r w:rsidR="001C4064">
        <w:t xml:space="preserve">to improve accessibility in this document </w:t>
      </w:r>
      <w:r w:rsidR="001C4064" w:rsidRPr="0094203B">
        <w:rPr>
          <w:u w:val="single"/>
        </w:rPr>
        <w:t>only</w:t>
      </w:r>
      <w:r w:rsidR="001C4064">
        <w:t xml:space="preserve">. </w:t>
      </w:r>
      <w:r w:rsidR="00B55DD2">
        <w:t xml:space="preserve">These </w:t>
      </w:r>
      <w:r w:rsidR="0094203B">
        <w:t xml:space="preserve">edits </w:t>
      </w:r>
      <w:r w:rsidR="00B55DD2">
        <w:t xml:space="preserve">will not be included in the </w:t>
      </w:r>
      <w:r w:rsidR="001C4064">
        <w:t xml:space="preserve">proposed updated version </w:t>
      </w:r>
      <w:r w:rsidR="0094203B">
        <w:t xml:space="preserve">of Table 2.4 </w:t>
      </w:r>
      <w:r w:rsidR="001C4064">
        <w:t xml:space="preserve">within the </w:t>
      </w:r>
      <w:r w:rsidR="001C4064" w:rsidRPr="0094203B">
        <w:rPr>
          <w:i/>
          <w:iCs/>
        </w:rPr>
        <w:t>Australian Drinking Water Guidelines</w:t>
      </w:r>
      <w:r w:rsidR="001C4064">
        <w:t>.</w:t>
      </w:r>
      <w:r>
        <w:t xml:space="preserve">  </w:t>
      </w:r>
    </w:p>
    <w:tbl>
      <w:tblPr>
        <w:tblW w:w="10057"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245"/>
        <w:gridCol w:w="1843"/>
        <w:gridCol w:w="1842"/>
        <w:gridCol w:w="2127"/>
      </w:tblGrid>
      <w:tr w:rsidR="00063CB8" w:rsidRPr="00D436EE" w14:paraId="2079A43A" w14:textId="77777777" w:rsidTr="00E959D1">
        <w:trPr>
          <w:cantSplit/>
          <w:trHeight w:val="720"/>
          <w:tblHeader/>
        </w:trPr>
        <w:tc>
          <w:tcPr>
            <w:tcW w:w="4245" w:type="dxa"/>
            <w:tcBorders>
              <w:top w:val="single" w:sz="6" w:space="0" w:color="auto"/>
              <w:left w:val="single" w:sz="6" w:space="0" w:color="auto"/>
              <w:bottom w:val="single" w:sz="6" w:space="0" w:color="auto"/>
              <w:right w:val="single" w:sz="6" w:space="0" w:color="auto"/>
            </w:tcBorders>
            <w:shd w:val="clear" w:color="auto" w:fill="C7E2ED" w:themeFill="background2"/>
            <w:vAlign w:val="center"/>
            <w:hideMark/>
          </w:tcPr>
          <w:p w14:paraId="67A32BC9" w14:textId="005E5E5D" w:rsidR="00063CB8" w:rsidRPr="005C582F" w:rsidRDefault="00063CB8" w:rsidP="00E959D1">
            <w:pPr>
              <w:rPr>
                <w:color w:val="auto"/>
              </w:rPr>
            </w:pPr>
            <w:r w:rsidRPr="005C582F">
              <w:rPr>
                <w:b/>
                <w:bCs/>
                <w:color w:val="auto"/>
              </w:rPr>
              <w:t>Framework for Management of Drinking Water Quality</w:t>
            </w:r>
          </w:p>
        </w:tc>
        <w:tc>
          <w:tcPr>
            <w:tcW w:w="1843" w:type="dxa"/>
            <w:tcBorders>
              <w:top w:val="single" w:sz="6" w:space="0" w:color="auto"/>
              <w:left w:val="single" w:sz="6" w:space="0" w:color="auto"/>
              <w:bottom w:val="single" w:sz="6" w:space="0" w:color="auto"/>
              <w:right w:val="single" w:sz="6" w:space="0" w:color="auto"/>
            </w:tcBorders>
            <w:shd w:val="clear" w:color="auto" w:fill="C7E2ED" w:themeFill="background2"/>
            <w:vAlign w:val="center"/>
            <w:hideMark/>
          </w:tcPr>
          <w:p w14:paraId="79D3A438" w14:textId="3F56D52D" w:rsidR="00063CB8" w:rsidRPr="005C582F" w:rsidRDefault="00063CB8" w:rsidP="00E959D1">
            <w:pPr>
              <w:rPr>
                <w:color w:val="auto"/>
              </w:rPr>
            </w:pPr>
            <w:r w:rsidRPr="005C582F">
              <w:rPr>
                <w:b/>
                <w:bCs/>
                <w:color w:val="auto"/>
              </w:rPr>
              <w:t>HACCP</w:t>
            </w:r>
          </w:p>
        </w:tc>
        <w:tc>
          <w:tcPr>
            <w:tcW w:w="1842" w:type="dxa"/>
            <w:tcBorders>
              <w:top w:val="single" w:sz="6" w:space="0" w:color="auto"/>
              <w:left w:val="single" w:sz="6" w:space="0" w:color="auto"/>
              <w:bottom w:val="single" w:sz="6" w:space="0" w:color="auto"/>
              <w:right w:val="single" w:sz="6" w:space="0" w:color="auto"/>
            </w:tcBorders>
            <w:shd w:val="clear" w:color="auto" w:fill="C7E2ED" w:themeFill="background2"/>
            <w:vAlign w:val="center"/>
            <w:hideMark/>
          </w:tcPr>
          <w:p w14:paraId="474FEF41" w14:textId="013CEC74" w:rsidR="00063CB8" w:rsidRPr="005C582F" w:rsidRDefault="00063CB8" w:rsidP="00E959D1">
            <w:pPr>
              <w:rPr>
                <w:color w:val="auto"/>
              </w:rPr>
            </w:pPr>
            <w:r w:rsidRPr="005C582F">
              <w:rPr>
                <w:b/>
                <w:bCs/>
                <w:color w:val="auto"/>
              </w:rPr>
              <w:t>ISO 9001 (2000)</w:t>
            </w:r>
          </w:p>
        </w:tc>
        <w:tc>
          <w:tcPr>
            <w:tcW w:w="2127" w:type="dxa"/>
            <w:tcBorders>
              <w:top w:val="single" w:sz="6" w:space="0" w:color="auto"/>
              <w:left w:val="single" w:sz="6" w:space="0" w:color="auto"/>
              <w:bottom w:val="single" w:sz="6" w:space="0" w:color="auto"/>
              <w:right w:val="single" w:sz="6" w:space="0" w:color="auto"/>
            </w:tcBorders>
            <w:shd w:val="clear" w:color="auto" w:fill="C7E2ED" w:themeFill="background2"/>
            <w:vAlign w:val="center"/>
            <w:hideMark/>
          </w:tcPr>
          <w:p w14:paraId="609A74A4" w14:textId="1947DC7C" w:rsidR="00063CB8" w:rsidRPr="005C582F" w:rsidRDefault="00063CB8" w:rsidP="00E959D1">
            <w:pPr>
              <w:rPr>
                <w:b/>
                <w:bCs/>
                <w:color w:val="auto"/>
              </w:rPr>
            </w:pPr>
            <w:r w:rsidRPr="005C582F">
              <w:rPr>
                <w:b/>
                <w:bCs/>
                <w:color w:val="auto"/>
              </w:rPr>
              <w:t>AS/NZS 4360 (2004)</w:t>
            </w:r>
          </w:p>
        </w:tc>
      </w:tr>
      <w:tr w:rsidR="00063CB8" w:rsidRPr="00D436EE" w14:paraId="32AFC295"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759E0714" w14:textId="74E23951" w:rsidR="00063CB8" w:rsidRPr="00D436EE" w:rsidRDefault="00063CB8" w:rsidP="00E959D1">
            <w:pPr>
              <w:spacing w:before="60" w:line="240" w:lineRule="auto"/>
            </w:pPr>
            <w:r w:rsidRPr="00D436EE">
              <w:rPr>
                <w:b/>
                <w:bCs/>
              </w:rPr>
              <w:t>Commitment to drinking water quality management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A828B71" w14:textId="25BDCD94" w:rsidR="00063CB8" w:rsidRPr="00D436EE" w:rsidRDefault="00245832"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0D2C4D96" w14:textId="7D846D45" w:rsidR="00063CB8" w:rsidRPr="00D436EE" w:rsidRDefault="00245832"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77A93DAB" w14:textId="0D7E3DC9" w:rsidR="00063CB8" w:rsidRPr="00D436EE" w:rsidRDefault="00245832" w:rsidP="00E959D1">
            <w:pPr>
              <w:spacing w:before="60" w:line="240" w:lineRule="auto"/>
            </w:pPr>
            <w:r>
              <w:t>[</w:t>
            </w:r>
            <w:r w:rsidRPr="00245832">
              <w:rPr>
                <w:i/>
                <w:iCs/>
              </w:rPr>
              <w:t>not addressed</w:t>
            </w:r>
            <w:r>
              <w:t>]</w:t>
            </w:r>
          </w:p>
        </w:tc>
      </w:tr>
      <w:tr w:rsidR="00063CB8" w:rsidRPr="00D436EE" w14:paraId="5E0C7C81"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1BC8928A" w14:textId="3F150250" w:rsidR="00063CB8" w:rsidRPr="00D436EE" w:rsidRDefault="00063CB8" w:rsidP="00E959D1">
            <w:pPr>
              <w:spacing w:before="60" w:line="240" w:lineRule="auto"/>
            </w:pPr>
            <w:r w:rsidRPr="00D436EE">
              <w:t>Drinking water quality policy</w:t>
            </w:r>
          </w:p>
        </w:tc>
        <w:tc>
          <w:tcPr>
            <w:tcW w:w="1843" w:type="dxa"/>
            <w:tcBorders>
              <w:top w:val="single" w:sz="6" w:space="0" w:color="auto"/>
              <w:left w:val="single" w:sz="6" w:space="0" w:color="auto"/>
              <w:bottom w:val="single" w:sz="6" w:space="0" w:color="auto"/>
              <w:right w:val="single" w:sz="6" w:space="0" w:color="auto"/>
            </w:tcBorders>
            <w:vAlign w:val="center"/>
            <w:hideMark/>
          </w:tcPr>
          <w:p w14:paraId="78AA8BC0" w14:textId="24069D0B" w:rsidR="00063CB8" w:rsidRPr="00D436EE" w:rsidRDefault="00245832"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0B7FD837" w14:textId="2CC36AA4" w:rsidR="00063CB8" w:rsidRDefault="00063CB8" w:rsidP="00E959D1">
            <w:pPr>
              <w:spacing w:before="60" w:line="240" w:lineRule="auto"/>
            </w:pPr>
            <w:r w:rsidRPr="00D436EE">
              <w:t>+++</w:t>
            </w:r>
          </w:p>
          <w:p w14:paraId="41C039DD" w14:textId="42966676"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16314886" w14:textId="5FDEDF88" w:rsidR="00063CB8" w:rsidRDefault="00063CB8" w:rsidP="00E959D1">
            <w:pPr>
              <w:spacing w:before="60" w:line="240" w:lineRule="auto"/>
            </w:pPr>
            <w:r w:rsidRPr="00D436EE">
              <w:t>+++</w:t>
            </w:r>
          </w:p>
          <w:p w14:paraId="0678A988" w14:textId="7BB80894" w:rsidR="00871119" w:rsidRPr="00D436EE" w:rsidRDefault="00871119" w:rsidP="00E959D1">
            <w:pPr>
              <w:spacing w:before="60" w:line="240" w:lineRule="auto"/>
            </w:pPr>
            <w:r>
              <w:t>[</w:t>
            </w:r>
            <w:r w:rsidRPr="00C06402">
              <w:rPr>
                <w:i/>
                <w:iCs/>
              </w:rPr>
              <w:t>explicitly stated</w:t>
            </w:r>
            <w:r>
              <w:t>]</w:t>
            </w:r>
          </w:p>
        </w:tc>
      </w:tr>
      <w:tr w:rsidR="00063CB8" w:rsidRPr="00D436EE" w14:paraId="3801E91B"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20114040" w14:textId="043248F7" w:rsidR="00063CB8" w:rsidRPr="00D436EE" w:rsidRDefault="00063CB8" w:rsidP="00E959D1">
            <w:pPr>
              <w:spacing w:before="60" w:line="240" w:lineRule="auto"/>
            </w:pPr>
            <w:r w:rsidRPr="00D436EE">
              <w:t>Regulatory and formal requirements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0247A8E6" w14:textId="1825D611" w:rsidR="00063CB8" w:rsidRDefault="00063CB8" w:rsidP="00E959D1">
            <w:pPr>
              <w:spacing w:before="60" w:line="240" w:lineRule="auto"/>
            </w:pPr>
            <w:r w:rsidRPr="00D436EE">
              <w:t>+++</w:t>
            </w:r>
          </w:p>
          <w:p w14:paraId="50DA937E" w14:textId="0A628D21" w:rsidR="004C58D9" w:rsidRPr="00D436EE" w:rsidRDefault="004C58D9" w:rsidP="00E959D1">
            <w:pPr>
              <w:spacing w:before="60" w:line="240" w:lineRule="auto"/>
            </w:pPr>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66132F1C" w14:textId="7E9215B3" w:rsidR="00063CB8" w:rsidRDefault="00063CB8" w:rsidP="00E959D1">
            <w:pPr>
              <w:spacing w:before="60" w:line="240" w:lineRule="auto"/>
            </w:pPr>
            <w:r w:rsidRPr="00D436EE">
              <w:t>+++</w:t>
            </w:r>
          </w:p>
          <w:p w14:paraId="6C59241C" w14:textId="09032AC7"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32CB301F" w14:textId="455777D4" w:rsidR="00063CB8" w:rsidRPr="00D436EE" w:rsidRDefault="00245832" w:rsidP="00E959D1">
            <w:pPr>
              <w:spacing w:before="60" w:line="240" w:lineRule="auto"/>
            </w:pPr>
            <w:r>
              <w:t>[</w:t>
            </w:r>
            <w:r w:rsidRPr="00245832">
              <w:rPr>
                <w:i/>
                <w:iCs/>
              </w:rPr>
              <w:t>not addressed</w:t>
            </w:r>
            <w:r>
              <w:t>]</w:t>
            </w:r>
          </w:p>
        </w:tc>
      </w:tr>
      <w:tr w:rsidR="00063CB8" w:rsidRPr="00D436EE" w14:paraId="20747F90" w14:textId="77777777" w:rsidTr="00E959D1">
        <w:trPr>
          <w:cantSplit/>
          <w:trHeight w:val="341"/>
        </w:trPr>
        <w:tc>
          <w:tcPr>
            <w:tcW w:w="4245" w:type="dxa"/>
            <w:tcBorders>
              <w:top w:val="single" w:sz="6" w:space="0" w:color="auto"/>
              <w:left w:val="single" w:sz="6" w:space="0" w:color="auto"/>
              <w:bottom w:val="single" w:sz="6" w:space="0" w:color="auto"/>
              <w:right w:val="single" w:sz="6" w:space="0" w:color="auto"/>
            </w:tcBorders>
            <w:vAlign w:val="center"/>
            <w:hideMark/>
          </w:tcPr>
          <w:p w14:paraId="3C589477" w14:textId="479CC6F9" w:rsidR="00063CB8" w:rsidRPr="00D436EE" w:rsidRDefault="00063CB8" w:rsidP="00E959D1">
            <w:pPr>
              <w:spacing w:before="60" w:line="240" w:lineRule="auto"/>
            </w:pPr>
            <w:r w:rsidRPr="00D436EE">
              <w:t>Engaging stakeholders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2D446309" w14:textId="648A18D2" w:rsidR="00063CB8" w:rsidRPr="00D436EE" w:rsidRDefault="00245832"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tcPr>
          <w:p w14:paraId="339826E3" w14:textId="20E70C61" w:rsidR="00063CB8" w:rsidRPr="00D436EE" w:rsidRDefault="00245832"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tcPr>
          <w:p w14:paraId="6F18AB67" w14:textId="5AD2A1C7" w:rsidR="00063CB8" w:rsidRPr="00D436EE" w:rsidRDefault="00245832" w:rsidP="00E959D1">
            <w:pPr>
              <w:spacing w:before="60" w:line="240" w:lineRule="auto"/>
            </w:pPr>
            <w:r>
              <w:t>[</w:t>
            </w:r>
            <w:r w:rsidRPr="00245832">
              <w:rPr>
                <w:i/>
                <w:iCs/>
              </w:rPr>
              <w:t>not addressed</w:t>
            </w:r>
            <w:r>
              <w:t>]</w:t>
            </w:r>
          </w:p>
        </w:tc>
      </w:tr>
      <w:tr w:rsidR="00063CB8" w:rsidRPr="00D436EE" w14:paraId="0609E8C0"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304E7594" w14:textId="5D954681" w:rsidR="00063CB8" w:rsidRPr="00D436EE" w:rsidRDefault="00063CB8" w:rsidP="00E959D1">
            <w:pPr>
              <w:spacing w:before="60" w:line="240" w:lineRule="auto"/>
            </w:pPr>
            <w:r w:rsidRPr="00D436EE">
              <w:rPr>
                <w:b/>
                <w:bCs/>
              </w:rPr>
              <w:t>Assessment of the drinking water supply system</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D01866E" w14:textId="42BE9C54" w:rsidR="00063CB8" w:rsidRPr="00D436EE" w:rsidRDefault="00245832"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4E8F17BB" w14:textId="258017B6" w:rsidR="00063CB8" w:rsidRPr="00D436EE" w:rsidRDefault="00245832"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628E3EBE" w14:textId="3E1A68C0" w:rsidR="00063CB8" w:rsidRPr="00D436EE" w:rsidRDefault="00245832" w:rsidP="00E959D1">
            <w:pPr>
              <w:spacing w:before="60" w:line="240" w:lineRule="auto"/>
            </w:pPr>
            <w:r>
              <w:t>[</w:t>
            </w:r>
            <w:r w:rsidRPr="00245832">
              <w:rPr>
                <w:i/>
                <w:iCs/>
              </w:rPr>
              <w:t>not addressed</w:t>
            </w:r>
            <w:r>
              <w:t>]</w:t>
            </w:r>
          </w:p>
        </w:tc>
      </w:tr>
      <w:tr w:rsidR="00063CB8" w:rsidRPr="00D436EE" w14:paraId="27A16DD8"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4532CC8A" w14:textId="16315A1B" w:rsidR="00063CB8" w:rsidRPr="00D436EE" w:rsidRDefault="00063CB8" w:rsidP="00E959D1">
            <w:pPr>
              <w:spacing w:before="60" w:line="240" w:lineRule="auto"/>
            </w:pPr>
            <w:r w:rsidRPr="00D436EE">
              <w:t>Water supply system analysis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6D5B001" w14:textId="7E5A74CD" w:rsidR="00063CB8" w:rsidRDefault="00063CB8" w:rsidP="00E959D1">
            <w:pPr>
              <w:spacing w:before="60" w:line="240" w:lineRule="auto"/>
            </w:pPr>
            <w:r w:rsidRPr="00D436EE">
              <w:t>+++</w:t>
            </w:r>
          </w:p>
          <w:p w14:paraId="48DDAC37" w14:textId="3ECDF0A7" w:rsidR="00C06402" w:rsidRPr="00D436EE" w:rsidRDefault="00C06402" w:rsidP="00E959D1">
            <w:pPr>
              <w:spacing w:before="60" w:line="240" w:lineRule="auto"/>
            </w:pPr>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tcPr>
          <w:p w14:paraId="7B248AE6" w14:textId="6F3FE91C" w:rsidR="00063CB8" w:rsidRPr="00D436EE" w:rsidRDefault="00245832"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tcPr>
          <w:p w14:paraId="43F1A05A" w14:textId="01DED521" w:rsidR="00063CB8" w:rsidRPr="00D436EE" w:rsidRDefault="00245832" w:rsidP="00E959D1">
            <w:pPr>
              <w:spacing w:before="60" w:line="240" w:lineRule="auto"/>
            </w:pPr>
            <w:r>
              <w:t>[</w:t>
            </w:r>
            <w:r w:rsidRPr="00245832">
              <w:rPr>
                <w:i/>
                <w:iCs/>
              </w:rPr>
              <w:t>not addressed</w:t>
            </w:r>
            <w:r>
              <w:t>]</w:t>
            </w:r>
          </w:p>
        </w:tc>
      </w:tr>
      <w:tr w:rsidR="00063CB8" w:rsidRPr="00D436EE" w14:paraId="1AF16695"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76FFC671" w14:textId="5CA31380" w:rsidR="00063CB8" w:rsidRPr="00D436EE" w:rsidRDefault="00063CB8" w:rsidP="00E959D1">
            <w:pPr>
              <w:spacing w:before="60" w:line="240" w:lineRule="auto"/>
            </w:pPr>
            <w:r w:rsidRPr="00D436EE">
              <w:t>Assessment of water quality data</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D6CC81F" w14:textId="772FFE66" w:rsidR="00063CB8" w:rsidRPr="00D436EE" w:rsidRDefault="00245832"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tcPr>
          <w:p w14:paraId="61463CD4" w14:textId="073F8B4A" w:rsidR="00063CB8" w:rsidRPr="00D436EE" w:rsidRDefault="00245832"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tcPr>
          <w:p w14:paraId="5E987C9C" w14:textId="2BCF4FA7" w:rsidR="00063CB8" w:rsidRPr="00D436EE" w:rsidRDefault="00245832" w:rsidP="00E959D1">
            <w:pPr>
              <w:spacing w:before="60" w:line="240" w:lineRule="auto"/>
            </w:pPr>
            <w:r>
              <w:t>[</w:t>
            </w:r>
            <w:r w:rsidRPr="00245832">
              <w:rPr>
                <w:i/>
                <w:iCs/>
              </w:rPr>
              <w:t>not addressed</w:t>
            </w:r>
            <w:r>
              <w:t>]</w:t>
            </w:r>
          </w:p>
        </w:tc>
      </w:tr>
      <w:tr w:rsidR="00063CB8" w:rsidRPr="00D436EE" w14:paraId="39844C3D"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39F929E9" w14:textId="4B2F953B" w:rsidR="00063CB8" w:rsidRPr="00D436EE" w:rsidRDefault="00063CB8" w:rsidP="00E959D1">
            <w:pPr>
              <w:spacing w:before="60" w:line="240" w:lineRule="auto"/>
            </w:pPr>
            <w:r w:rsidRPr="00D436EE">
              <w:t>Hazard identification and risk assessment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004F050D" w14:textId="7B7CD0EC" w:rsidR="00063CB8" w:rsidRDefault="00063CB8" w:rsidP="00E959D1">
            <w:pPr>
              <w:spacing w:before="60" w:line="240" w:lineRule="auto"/>
            </w:pPr>
            <w:r w:rsidRPr="00D436EE">
              <w:t>+++</w:t>
            </w:r>
          </w:p>
          <w:p w14:paraId="26C9A9EF" w14:textId="72816DE8" w:rsidR="00C06402" w:rsidRPr="00D436EE" w:rsidRDefault="00C06402" w:rsidP="00E959D1">
            <w:pPr>
              <w:spacing w:before="60" w:line="240" w:lineRule="auto"/>
            </w:pPr>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21890AF2" w14:textId="7E67DB6D" w:rsidR="00063CB8" w:rsidRPr="00D436EE" w:rsidRDefault="00245832"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29F744D9" w14:textId="7159E1CD" w:rsidR="00063CB8" w:rsidRDefault="00063CB8" w:rsidP="00E959D1">
            <w:pPr>
              <w:spacing w:before="60" w:line="240" w:lineRule="auto"/>
            </w:pPr>
            <w:r w:rsidRPr="00D436EE">
              <w:t>+++</w:t>
            </w:r>
          </w:p>
          <w:p w14:paraId="2175A694" w14:textId="0E190231" w:rsidR="0062744D" w:rsidRPr="00D436EE" w:rsidRDefault="0062744D" w:rsidP="00E959D1">
            <w:pPr>
              <w:spacing w:before="60" w:line="240" w:lineRule="auto"/>
            </w:pPr>
            <w:r>
              <w:t>[</w:t>
            </w:r>
            <w:r w:rsidRPr="00C06402">
              <w:rPr>
                <w:i/>
                <w:iCs/>
              </w:rPr>
              <w:t>explicitly stated</w:t>
            </w:r>
            <w:r>
              <w:t>]</w:t>
            </w:r>
          </w:p>
        </w:tc>
      </w:tr>
      <w:tr w:rsidR="00063CB8" w:rsidRPr="00D436EE" w14:paraId="7C285E31"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236D9D26" w14:textId="20386365" w:rsidR="00063CB8" w:rsidRPr="00D436EE" w:rsidRDefault="00063CB8" w:rsidP="00E959D1">
            <w:pPr>
              <w:spacing w:before="60" w:line="240" w:lineRule="auto"/>
            </w:pPr>
            <w:r w:rsidRPr="00D436EE">
              <w:rPr>
                <w:b/>
                <w:bCs/>
              </w:rPr>
              <w:t>Preventive measures for drinking water quality management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F327E3E" w14:textId="2E49DF27" w:rsidR="00063CB8" w:rsidRPr="00D436EE" w:rsidRDefault="00245832"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0F21D649" w14:textId="63029D41" w:rsidR="00063CB8" w:rsidRPr="00D436EE" w:rsidRDefault="00245832"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2026661E" w14:textId="7657A864" w:rsidR="00063CB8" w:rsidRPr="00D436EE" w:rsidRDefault="00245832" w:rsidP="00E959D1">
            <w:pPr>
              <w:spacing w:before="60" w:line="240" w:lineRule="auto"/>
            </w:pPr>
            <w:r>
              <w:t>[</w:t>
            </w:r>
            <w:r w:rsidRPr="00245832">
              <w:rPr>
                <w:i/>
                <w:iCs/>
              </w:rPr>
              <w:t>not addressed</w:t>
            </w:r>
            <w:r>
              <w:t>]</w:t>
            </w:r>
          </w:p>
        </w:tc>
      </w:tr>
      <w:tr w:rsidR="00063CB8" w:rsidRPr="00D436EE" w14:paraId="0E2212A5"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33B28114" w14:textId="1BE4061B" w:rsidR="00063CB8" w:rsidRPr="00D436EE" w:rsidRDefault="00063CB8" w:rsidP="00E959D1">
            <w:pPr>
              <w:spacing w:before="60" w:line="240" w:lineRule="auto"/>
            </w:pPr>
            <w:r w:rsidRPr="00D436EE">
              <w:t>Preventive measures and multiple barriers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566D8EDC" w14:textId="15CB045D" w:rsidR="00063CB8" w:rsidRDefault="00063CB8" w:rsidP="00E959D1">
            <w:pPr>
              <w:spacing w:before="60" w:line="240" w:lineRule="auto"/>
            </w:pPr>
            <w:r w:rsidRPr="00D436EE">
              <w:t>+++</w:t>
            </w:r>
          </w:p>
          <w:p w14:paraId="620E98BB" w14:textId="440E759F" w:rsidR="00C06402" w:rsidRPr="00D436EE" w:rsidRDefault="00C06402" w:rsidP="00E959D1">
            <w:pPr>
              <w:spacing w:before="60" w:line="240" w:lineRule="auto"/>
            </w:pPr>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13CBF995" w14:textId="2873335C" w:rsidR="00063CB8" w:rsidRDefault="00063CB8" w:rsidP="00E959D1">
            <w:pPr>
              <w:spacing w:before="60" w:line="240" w:lineRule="auto"/>
            </w:pPr>
            <w:r w:rsidRPr="00D436EE">
              <w:t>+</w:t>
            </w:r>
          </w:p>
          <w:p w14:paraId="65062E2D" w14:textId="3D39E59B" w:rsidR="0062744D" w:rsidRPr="00D436EE" w:rsidRDefault="0062744D" w:rsidP="00E959D1">
            <w:pPr>
              <w:spacing w:before="60" w:line="240" w:lineRule="auto"/>
            </w:pPr>
            <w:r>
              <w:t>[implicit / interpreted]</w:t>
            </w:r>
          </w:p>
        </w:tc>
        <w:tc>
          <w:tcPr>
            <w:tcW w:w="2127" w:type="dxa"/>
            <w:tcBorders>
              <w:top w:val="single" w:sz="6" w:space="0" w:color="auto"/>
              <w:left w:val="single" w:sz="6" w:space="0" w:color="auto"/>
              <w:bottom w:val="single" w:sz="6" w:space="0" w:color="auto"/>
              <w:right w:val="single" w:sz="6" w:space="0" w:color="auto"/>
            </w:tcBorders>
            <w:vAlign w:val="center"/>
            <w:hideMark/>
          </w:tcPr>
          <w:p w14:paraId="701E31F9" w14:textId="66862683" w:rsidR="00063CB8" w:rsidRDefault="00063CB8" w:rsidP="00E959D1">
            <w:pPr>
              <w:spacing w:before="60" w:line="240" w:lineRule="auto"/>
            </w:pPr>
            <w:r w:rsidRPr="00D436EE">
              <w:t>+++</w:t>
            </w:r>
          </w:p>
          <w:p w14:paraId="392651EF" w14:textId="51700C6D" w:rsidR="0062744D" w:rsidRPr="00D436EE" w:rsidRDefault="0062744D" w:rsidP="00E959D1">
            <w:pPr>
              <w:spacing w:before="60" w:line="240" w:lineRule="auto"/>
            </w:pPr>
            <w:r>
              <w:t>[</w:t>
            </w:r>
            <w:r w:rsidRPr="00C06402">
              <w:rPr>
                <w:i/>
                <w:iCs/>
              </w:rPr>
              <w:t>explicitly stated</w:t>
            </w:r>
            <w:r>
              <w:t>]</w:t>
            </w:r>
          </w:p>
        </w:tc>
      </w:tr>
      <w:tr w:rsidR="00063CB8" w:rsidRPr="00D436EE" w14:paraId="491532A8"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4C320F18" w14:textId="4380647A" w:rsidR="00063CB8" w:rsidRPr="00D436EE" w:rsidRDefault="00063CB8" w:rsidP="00E959D1">
            <w:pPr>
              <w:spacing w:before="60" w:line="240" w:lineRule="auto"/>
            </w:pPr>
            <w:r w:rsidRPr="00D436EE">
              <w:t>Critical control points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521E81C0" w14:textId="2F9B83F3" w:rsidR="00063CB8" w:rsidRDefault="00063CB8" w:rsidP="00E959D1">
            <w:pPr>
              <w:spacing w:before="60" w:line="240" w:lineRule="auto"/>
            </w:pPr>
            <w:r w:rsidRPr="00D436EE">
              <w:t>+++</w:t>
            </w:r>
          </w:p>
          <w:p w14:paraId="3779ECAD" w14:textId="77649011" w:rsidR="00C06402" w:rsidRPr="00D436EE" w:rsidRDefault="00C06402" w:rsidP="00E959D1">
            <w:pPr>
              <w:spacing w:before="60" w:line="240" w:lineRule="auto"/>
            </w:pPr>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tcPr>
          <w:p w14:paraId="5B798455" w14:textId="7C21BCC4" w:rsidR="00063CB8" w:rsidRPr="00D436EE" w:rsidRDefault="00245832"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tcPr>
          <w:p w14:paraId="5FD6A8C3" w14:textId="3553B3F3" w:rsidR="00063CB8" w:rsidRPr="00D436EE" w:rsidRDefault="00245832" w:rsidP="00E959D1">
            <w:pPr>
              <w:spacing w:before="60" w:line="240" w:lineRule="auto"/>
            </w:pPr>
            <w:r>
              <w:t>[</w:t>
            </w:r>
            <w:r w:rsidRPr="00245832">
              <w:rPr>
                <w:i/>
                <w:iCs/>
              </w:rPr>
              <w:t>not addressed</w:t>
            </w:r>
            <w:r>
              <w:t>]</w:t>
            </w:r>
          </w:p>
        </w:tc>
      </w:tr>
      <w:tr w:rsidR="00063CB8" w:rsidRPr="00D436EE" w14:paraId="55951227"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4D452D7F" w14:textId="672B37C8" w:rsidR="00063CB8" w:rsidRPr="00D436EE" w:rsidRDefault="00063CB8" w:rsidP="00E959D1">
            <w:pPr>
              <w:spacing w:before="60" w:line="240" w:lineRule="auto"/>
            </w:pPr>
            <w:r w:rsidRPr="00D436EE">
              <w:rPr>
                <w:b/>
                <w:bCs/>
              </w:rPr>
              <w:t>Operational procedures and process control</w:t>
            </w:r>
          </w:p>
        </w:tc>
        <w:tc>
          <w:tcPr>
            <w:tcW w:w="1843" w:type="dxa"/>
            <w:tcBorders>
              <w:top w:val="single" w:sz="6" w:space="0" w:color="auto"/>
              <w:left w:val="single" w:sz="6" w:space="0" w:color="auto"/>
              <w:bottom w:val="single" w:sz="6" w:space="0" w:color="auto"/>
              <w:right w:val="single" w:sz="6" w:space="0" w:color="auto"/>
            </w:tcBorders>
            <w:vAlign w:val="center"/>
            <w:hideMark/>
          </w:tcPr>
          <w:p w14:paraId="71EF5280" w14:textId="0007F0F1" w:rsidR="00063CB8" w:rsidRPr="00D436EE" w:rsidRDefault="00245832"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053CF1E3" w14:textId="4BB2F5A3" w:rsidR="00063CB8" w:rsidRPr="00D436EE" w:rsidRDefault="00245832"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0E184ED6" w14:textId="2B864EE0" w:rsidR="00063CB8" w:rsidRPr="00D436EE" w:rsidRDefault="00245832" w:rsidP="00E959D1">
            <w:pPr>
              <w:spacing w:before="60" w:line="240" w:lineRule="auto"/>
            </w:pPr>
            <w:r>
              <w:t>[</w:t>
            </w:r>
            <w:r w:rsidRPr="00245832">
              <w:rPr>
                <w:i/>
                <w:iCs/>
              </w:rPr>
              <w:t>not addressed</w:t>
            </w:r>
            <w:r>
              <w:t>]</w:t>
            </w:r>
          </w:p>
        </w:tc>
      </w:tr>
      <w:tr w:rsidR="00063CB8" w:rsidRPr="00D436EE" w14:paraId="181DA852"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52E634AA" w14:textId="5A8CB4A0" w:rsidR="00063CB8" w:rsidRPr="00D436EE" w:rsidRDefault="00063CB8" w:rsidP="00E959D1">
            <w:pPr>
              <w:spacing w:before="60" w:line="240" w:lineRule="auto"/>
            </w:pPr>
            <w:r w:rsidRPr="00D436EE">
              <w:t>Operational procedures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E129640" w14:textId="62FA4261" w:rsidR="00063CB8" w:rsidRDefault="00063CB8" w:rsidP="00E959D1">
            <w:pPr>
              <w:spacing w:before="60" w:line="240" w:lineRule="auto"/>
            </w:pPr>
            <w:r w:rsidRPr="00D436EE">
              <w:t>+</w:t>
            </w:r>
          </w:p>
          <w:p w14:paraId="67985895" w14:textId="37AD65B3" w:rsidR="0062744D" w:rsidRDefault="0062744D" w:rsidP="00E959D1">
            <w:pPr>
              <w:spacing w:before="60" w:line="240" w:lineRule="auto"/>
            </w:pPr>
            <w:r>
              <w:t>[implicit / interpreted]</w:t>
            </w:r>
          </w:p>
          <w:p w14:paraId="647F3712" w14:textId="77777777" w:rsidR="00871119" w:rsidRPr="00D436EE" w:rsidRDefault="00871119" w:rsidP="00E959D1">
            <w:pPr>
              <w:spacing w:before="60" w:line="240" w:lineRule="auto"/>
            </w:pPr>
          </w:p>
        </w:tc>
        <w:tc>
          <w:tcPr>
            <w:tcW w:w="1842" w:type="dxa"/>
            <w:tcBorders>
              <w:top w:val="single" w:sz="6" w:space="0" w:color="auto"/>
              <w:left w:val="single" w:sz="6" w:space="0" w:color="auto"/>
              <w:bottom w:val="single" w:sz="6" w:space="0" w:color="auto"/>
              <w:right w:val="single" w:sz="6" w:space="0" w:color="auto"/>
            </w:tcBorders>
            <w:vAlign w:val="center"/>
            <w:hideMark/>
          </w:tcPr>
          <w:p w14:paraId="0A990E11" w14:textId="35D15E6D" w:rsidR="00063CB8" w:rsidRDefault="00063CB8" w:rsidP="00E959D1">
            <w:pPr>
              <w:spacing w:before="60" w:line="240" w:lineRule="auto"/>
            </w:pPr>
            <w:r w:rsidRPr="00D436EE">
              <w:t>+++</w:t>
            </w:r>
          </w:p>
          <w:p w14:paraId="7F709B28" w14:textId="2CBD5E7F"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tcPr>
          <w:p w14:paraId="1DFD43C5" w14:textId="3C20579C" w:rsidR="00063CB8" w:rsidRPr="00D436EE" w:rsidRDefault="00245832" w:rsidP="00E959D1">
            <w:pPr>
              <w:spacing w:before="60" w:line="240" w:lineRule="auto"/>
            </w:pPr>
            <w:r>
              <w:t>[</w:t>
            </w:r>
            <w:r w:rsidRPr="00245832">
              <w:rPr>
                <w:i/>
                <w:iCs/>
              </w:rPr>
              <w:t>not addressed</w:t>
            </w:r>
            <w:r>
              <w:t>]</w:t>
            </w:r>
          </w:p>
        </w:tc>
      </w:tr>
      <w:tr w:rsidR="00063CB8" w:rsidRPr="00D436EE" w14:paraId="3A6910E0"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44CF1DC4" w14:textId="3FCDD79C" w:rsidR="00063CB8" w:rsidRPr="00D436EE" w:rsidRDefault="00063CB8" w:rsidP="00E959D1">
            <w:pPr>
              <w:spacing w:before="60" w:line="240" w:lineRule="auto"/>
            </w:pPr>
            <w:r w:rsidRPr="00D436EE">
              <w:lastRenderedPageBreak/>
              <w:t>Operational monitoring</w:t>
            </w:r>
          </w:p>
        </w:tc>
        <w:tc>
          <w:tcPr>
            <w:tcW w:w="1843" w:type="dxa"/>
            <w:tcBorders>
              <w:top w:val="single" w:sz="6" w:space="0" w:color="auto"/>
              <w:left w:val="single" w:sz="6" w:space="0" w:color="auto"/>
              <w:bottom w:val="single" w:sz="6" w:space="0" w:color="auto"/>
              <w:right w:val="single" w:sz="6" w:space="0" w:color="auto"/>
            </w:tcBorders>
            <w:vAlign w:val="center"/>
            <w:hideMark/>
          </w:tcPr>
          <w:p w14:paraId="2AE26628" w14:textId="56D550A4" w:rsidR="00063CB8" w:rsidRDefault="00063CB8" w:rsidP="00E959D1">
            <w:pPr>
              <w:spacing w:before="60" w:line="240" w:lineRule="auto"/>
            </w:pPr>
            <w:r w:rsidRPr="00D436EE">
              <w:t>+++</w:t>
            </w:r>
          </w:p>
          <w:p w14:paraId="58B5C916" w14:textId="4A75D702" w:rsidR="00C06402" w:rsidRPr="00D436EE" w:rsidRDefault="00C06402" w:rsidP="00E959D1">
            <w:pPr>
              <w:spacing w:before="60" w:line="240" w:lineRule="auto"/>
            </w:pPr>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3DC6E718" w14:textId="50837CAB" w:rsidR="00063CB8" w:rsidRDefault="00063CB8" w:rsidP="00E959D1">
            <w:pPr>
              <w:spacing w:before="60" w:line="240" w:lineRule="auto"/>
            </w:pPr>
            <w:r w:rsidRPr="00D436EE">
              <w:t>+++</w:t>
            </w:r>
          </w:p>
          <w:p w14:paraId="50F02583" w14:textId="129C57DE"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tcPr>
          <w:p w14:paraId="27DBE83C" w14:textId="5F5284D6" w:rsidR="00063CB8" w:rsidRPr="00D436EE" w:rsidRDefault="00245832" w:rsidP="00E959D1">
            <w:pPr>
              <w:spacing w:before="60" w:line="240" w:lineRule="auto"/>
            </w:pPr>
            <w:r>
              <w:t>[</w:t>
            </w:r>
            <w:r w:rsidRPr="00245832">
              <w:rPr>
                <w:i/>
                <w:iCs/>
              </w:rPr>
              <w:t>not addressed</w:t>
            </w:r>
            <w:r>
              <w:t>]</w:t>
            </w:r>
          </w:p>
        </w:tc>
      </w:tr>
      <w:tr w:rsidR="00063CB8" w:rsidRPr="00D436EE" w14:paraId="51027656"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6BB93B5D" w14:textId="7BBEE1FA" w:rsidR="00063CB8" w:rsidRPr="00D436EE" w:rsidRDefault="00063CB8" w:rsidP="00E959D1">
            <w:pPr>
              <w:spacing w:before="60" w:line="240" w:lineRule="auto"/>
            </w:pPr>
            <w:r w:rsidRPr="00D436EE">
              <w:t>Corrective action</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4F8C4E1" w14:textId="64F024A9" w:rsidR="00063CB8" w:rsidRDefault="00063CB8" w:rsidP="00E959D1">
            <w:pPr>
              <w:spacing w:before="60" w:line="240" w:lineRule="auto"/>
            </w:pPr>
            <w:r w:rsidRPr="00D436EE">
              <w:t>+++</w:t>
            </w:r>
          </w:p>
          <w:p w14:paraId="3C273E65" w14:textId="16A5B9E4" w:rsidR="00C06402" w:rsidRPr="00D436EE" w:rsidRDefault="00C06402" w:rsidP="00E959D1">
            <w:pPr>
              <w:spacing w:before="60" w:line="240" w:lineRule="auto"/>
            </w:pPr>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3F762576" w14:textId="6BBB5683" w:rsidR="00063CB8" w:rsidRDefault="00063CB8" w:rsidP="00E959D1">
            <w:pPr>
              <w:spacing w:before="60" w:line="240" w:lineRule="auto"/>
            </w:pPr>
            <w:r w:rsidRPr="00D436EE">
              <w:t>+++</w:t>
            </w:r>
          </w:p>
          <w:p w14:paraId="489179D7" w14:textId="3287F7FC"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tcPr>
          <w:p w14:paraId="0FFBFC15" w14:textId="0CF2C7BE" w:rsidR="00063CB8" w:rsidRPr="00D436EE" w:rsidRDefault="00245832" w:rsidP="00E959D1">
            <w:pPr>
              <w:spacing w:before="60" w:line="240" w:lineRule="auto"/>
            </w:pPr>
            <w:r>
              <w:t>[</w:t>
            </w:r>
            <w:r w:rsidRPr="00245832">
              <w:rPr>
                <w:i/>
                <w:iCs/>
              </w:rPr>
              <w:t>not addressed</w:t>
            </w:r>
            <w:r>
              <w:t>]</w:t>
            </w:r>
          </w:p>
        </w:tc>
      </w:tr>
      <w:tr w:rsidR="00063CB8" w:rsidRPr="00D436EE" w14:paraId="3E0D7F7C"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6682B0BC" w14:textId="58E58A15" w:rsidR="00063CB8" w:rsidRPr="00D436EE" w:rsidRDefault="00063CB8" w:rsidP="00E959D1">
            <w:pPr>
              <w:spacing w:before="60" w:line="240" w:lineRule="auto"/>
            </w:pPr>
            <w:r w:rsidRPr="00D436EE">
              <w:t>Equipment capability and maintenance</w:t>
            </w:r>
          </w:p>
        </w:tc>
        <w:tc>
          <w:tcPr>
            <w:tcW w:w="1843" w:type="dxa"/>
            <w:tcBorders>
              <w:top w:val="single" w:sz="6" w:space="0" w:color="auto"/>
              <w:left w:val="single" w:sz="6" w:space="0" w:color="auto"/>
              <w:bottom w:val="single" w:sz="6" w:space="0" w:color="auto"/>
              <w:right w:val="single" w:sz="6" w:space="0" w:color="auto"/>
            </w:tcBorders>
            <w:vAlign w:val="center"/>
            <w:hideMark/>
          </w:tcPr>
          <w:p w14:paraId="7A615A5E" w14:textId="78EF1B19" w:rsidR="00063CB8" w:rsidRDefault="00063CB8" w:rsidP="00E959D1">
            <w:pPr>
              <w:spacing w:before="60" w:line="240" w:lineRule="auto"/>
            </w:pPr>
            <w:r w:rsidRPr="00D436EE">
              <w:t>+</w:t>
            </w:r>
          </w:p>
          <w:p w14:paraId="3EC300ED" w14:textId="710DE345" w:rsidR="0062744D" w:rsidRPr="00D436EE" w:rsidRDefault="0062744D" w:rsidP="00E959D1">
            <w:pPr>
              <w:spacing w:before="60" w:line="240" w:lineRule="auto"/>
            </w:pPr>
            <w:r>
              <w:t>[implicit / interpreted]</w:t>
            </w:r>
          </w:p>
        </w:tc>
        <w:tc>
          <w:tcPr>
            <w:tcW w:w="1842" w:type="dxa"/>
            <w:tcBorders>
              <w:top w:val="single" w:sz="6" w:space="0" w:color="auto"/>
              <w:left w:val="single" w:sz="6" w:space="0" w:color="auto"/>
              <w:bottom w:val="single" w:sz="6" w:space="0" w:color="auto"/>
              <w:right w:val="single" w:sz="6" w:space="0" w:color="auto"/>
            </w:tcBorders>
            <w:vAlign w:val="center"/>
            <w:hideMark/>
          </w:tcPr>
          <w:p w14:paraId="54A9B980" w14:textId="07EF7543" w:rsidR="00063CB8" w:rsidRDefault="00063CB8" w:rsidP="00E959D1">
            <w:pPr>
              <w:spacing w:before="60" w:line="240" w:lineRule="auto"/>
            </w:pPr>
            <w:r w:rsidRPr="00D436EE">
              <w:t>+++</w:t>
            </w:r>
          </w:p>
          <w:p w14:paraId="5A075BC3" w14:textId="0E3E4F7A"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tcPr>
          <w:p w14:paraId="6758359C" w14:textId="08724377" w:rsidR="00063CB8" w:rsidRPr="00D436EE" w:rsidRDefault="00245832" w:rsidP="00E959D1">
            <w:pPr>
              <w:spacing w:before="60" w:line="240" w:lineRule="auto"/>
            </w:pPr>
            <w:r>
              <w:t>[</w:t>
            </w:r>
            <w:r w:rsidRPr="00245832">
              <w:rPr>
                <w:i/>
                <w:iCs/>
              </w:rPr>
              <w:t>not addressed</w:t>
            </w:r>
            <w:r>
              <w:t>]</w:t>
            </w:r>
          </w:p>
        </w:tc>
      </w:tr>
      <w:tr w:rsidR="00063CB8" w:rsidRPr="00D436EE" w14:paraId="69C15B52"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26E07B69" w14:textId="2292E195" w:rsidR="00063CB8" w:rsidRPr="00D436EE" w:rsidRDefault="00063CB8" w:rsidP="00E959D1">
            <w:pPr>
              <w:spacing w:before="60" w:line="240" w:lineRule="auto"/>
            </w:pPr>
            <w:r w:rsidRPr="00D436EE">
              <w:t>Materials and chemicals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95651B2" w14:textId="77E4D131" w:rsidR="00063CB8" w:rsidRDefault="00063CB8" w:rsidP="00E959D1">
            <w:pPr>
              <w:spacing w:before="60" w:line="240" w:lineRule="auto"/>
            </w:pPr>
            <w:r w:rsidRPr="00D436EE">
              <w:t>+</w:t>
            </w:r>
          </w:p>
          <w:p w14:paraId="0CEB29F0" w14:textId="409CE957" w:rsidR="0062744D" w:rsidRPr="00D436EE" w:rsidRDefault="0062744D" w:rsidP="00E959D1">
            <w:pPr>
              <w:spacing w:before="60" w:line="240" w:lineRule="auto"/>
            </w:pPr>
            <w:r>
              <w:t>[implicit / interpreted]</w:t>
            </w:r>
          </w:p>
        </w:tc>
        <w:tc>
          <w:tcPr>
            <w:tcW w:w="1842" w:type="dxa"/>
            <w:tcBorders>
              <w:top w:val="single" w:sz="6" w:space="0" w:color="auto"/>
              <w:left w:val="single" w:sz="6" w:space="0" w:color="auto"/>
              <w:bottom w:val="single" w:sz="6" w:space="0" w:color="auto"/>
              <w:right w:val="single" w:sz="6" w:space="0" w:color="auto"/>
            </w:tcBorders>
            <w:vAlign w:val="center"/>
            <w:hideMark/>
          </w:tcPr>
          <w:p w14:paraId="2D750AB9" w14:textId="203A2A42" w:rsidR="00063CB8" w:rsidRDefault="00063CB8" w:rsidP="00E959D1">
            <w:pPr>
              <w:spacing w:before="60" w:line="240" w:lineRule="auto"/>
            </w:pPr>
            <w:r w:rsidRPr="00D436EE">
              <w:t>+++</w:t>
            </w:r>
          </w:p>
          <w:p w14:paraId="34B497E8" w14:textId="7E29375E"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0F347035" w14:textId="7273D75A" w:rsidR="00063CB8" w:rsidRPr="00D436EE" w:rsidRDefault="00245832" w:rsidP="00E959D1">
            <w:pPr>
              <w:spacing w:before="60" w:line="240" w:lineRule="auto"/>
            </w:pPr>
            <w:r>
              <w:t>[</w:t>
            </w:r>
            <w:r w:rsidRPr="00245832">
              <w:rPr>
                <w:i/>
                <w:iCs/>
              </w:rPr>
              <w:t>not addressed</w:t>
            </w:r>
            <w:r>
              <w:t>]</w:t>
            </w:r>
          </w:p>
        </w:tc>
      </w:tr>
      <w:tr w:rsidR="00063CB8" w:rsidRPr="00D436EE" w14:paraId="34D1B9E5"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39D9503A" w14:textId="61198C6F" w:rsidR="00063CB8" w:rsidRPr="00D436EE" w:rsidRDefault="00063CB8" w:rsidP="00E959D1">
            <w:pPr>
              <w:spacing w:before="60" w:line="240" w:lineRule="auto"/>
            </w:pPr>
            <w:r w:rsidRPr="00D436EE">
              <w:rPr>
                <w:b/>
                <w:bCs/>
              </w:rPr>
              <w:t>Verification of drinking water quality</w:t>
            </w:r>
          </w:p>
        </w:tc>
        <w:tc>
          <w:tcPr>
            <w:tcW w:w="1843" w:type="dxa"/>
            <w:tcBorders>
              <w:top w:val="single" w:sz="6" w:space="0" w:color="auto"/>
              <w:left w:val="single" w:sz="6" w:space="0" w:color="auto"/>
              <w:bottom w:val="single" w:sz="6" w:space="0" w:color="auto"/>
              <w:right w:val="single" w:sz="6" w:space="0" w:color="auto"/>
            </w:tcBorders>
            <w:vAlign w:val="center"/>
            <w:hideMark/>
          </w:tcPr>
          <w:p w14:paraId="60E78913" w14:textId="2C2D582A" w:rsidR="00063CB8" w:rsidRPr="00D436EE" w:rsidRDefault="00245832"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2D828D19" w14:textId="18DBC7DA" w:rsidR="00063CB8" w:rsidRPr="00D436EE" w:rsidRDefault="00245832"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046BC0D7" w14:textId="428EC46C" w:rsidR="00063CB8" w:rsidRPr="00D436EE" w:rsidRDefault="00245832" w:rsidP="00E959D1">
            <w:pPr>
              <w:spacing w:before="60" w:line="240" w:lineRule="auto"/>
            </w:pPr>
            <w:r>
              <w:t>[</w:t>
            </w:r>
            <w:r w:rsidRPr="00245832">
              <w:rPr>
                <w:i/>
                <w:iCs/>
              </w:rPr>
              <w:t>not addressed</w:t>
            </w:r>
            <w:r>
              <w:t>]</w:t>
            </w:r>
          </w:p>
        </w:tc>
      </w:tr>
      <w:tr w:rsidR="00063CB8" w:rsidRPr="00D436EE" w14:paraId="360B2514"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6CD54C19" w14:textId="7A122EFC" w:rsidR="00063CB8" w:rsidRPr="00D436EE" w:rsidRDefault="00063CB8" w:rsidP="00E959D1">
            <w:pPr>
              <w:spacing w:before="60" w:line="240" w:lineRule="auto"/>
            </w:pPr>
            <w:r w:rsidRPr="00D436EE">
              <w:t>Drinking water quality monitoring</w:t>
            </w:r>
          </w:p>
        </w:tc>
        <w:tc>
          <w:tcPr>
            <w:tcW w:w="1843" w:type="dxa"/>
            <w:tcBorders>
              <w:top w:val="single" w:sz="6" w:space="0" w:color="auto"/>
              <w:left w:val="single" w:sz="6" w:space="0" w:color="auto"/>
              <w:bottom w:val="single" w:sz="6" w:space="0" w:color="auto"/>
              <w:right w:val="single" w:sz="6" w:space="0" w:color="auto"/>
            </w:tcBorders>
            <w:vAlign w:val="center"/>
            <w:hideMark/>
          </w:tcPr>
          <w:p w14:paraId="1B5E6B23" w14:textId="26A16BE4" w:rsidR="00063CB8" w:rsidRDefault="00063CB8" w:rsidP="00E959D1">
            <w:pPr>
              <w:spacing w:before="60" w:line="240" w:lineRule="auto"/>
            </w:pPr>
            <w:r w:rsidRPr="00D436EE">
              <w:t>+++</w:t>
            </w:r>
          </w:p>
          <w:p w14:paraId="4DD546FA" w14:textId="1040D7F0" w:rsidR="00C06402" w:rsidRPr="00D436EE" w:rsidRDefault="00C06402" w:rsidP="00E959D1">
            <w:pPr>
              <w:spacing w:before="60" w:line="240" w:lineRule="auto"/>
            </w:pPr>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7AD3E1FA" w14:textId="19B4C480" w:rsidR="00063CB8" w:rsidRDefault="00063CB8" w:rsidP="00E959D1">
            <w:pPr>
              <w:spacing w:before="60" w:line="240" w:lineRule="auto"/>
            </w:pPr>
            <w:r w:rsidRPr="00D436EE">
              <w:t>+++</w:t>
            </w:r>
          </w:p>
          <w:p w14:paraId="0A10D43E" w14:textId="2D913AFE"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69636BCC" w14:textId="46E31E98" w:rsidR="00063CB8" w:rsidRDefault="00063CB8" w:rsidP="00E959D1">
            <w:pPr>
              <w:spacing w:before="60" w:line="240" w:lineRule="auto"/>
            </w:pPr>
            <w:r w:rsidRPr="00D436EE">
              <w:t>+++</w:t>
            </w:r>
          </w:p>
          <w:p w14:paraId="42AB05D2" w14:textId="262B646D" w:rsidR="00C06402" w:rsidRPr="00D436EE" w:rsidRDefault="00C06402" w:rsidP="00E959D1">
            <w:pPr>
              <w:spacing w:before="60" w:line="240" w:lineRule="auto"/>
            </w:pPr>
            <w:r>
              <w:t>[</w:t>
            </w:r>
            <w:r w:rsidRPr="00C06402">
              <w:rPr>
                <w:i/>
                <w:iCs/>
              </w:rPr>
              <w:t>explicitly stated</w:t>
            </w:r>
            <w:r>
              <w:t>]</w:t>
            </w:r>
          </w:p>
        </w:tc>
      </w:tr>
      <w:tr w:rsidR="00063CB8" w:rsidRPr="00D436EE" w14:paraId="2F488233"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649A374C" w14:textId="12197A9F" w:rsidR="00063CB8" w:rsidRPr="00D436EE" w:rsidRDefault="00063CB8" w:rsidP="00E959D1">
            <w:pPr>
              <w:spacing w:before="60" w:line="240" w:lineRule="auto"/>
            </w:pPr>
            <w:r w:rsidRPr="00D436EE">
              <w:t>Consumer satisfaction</w:t>
            </w:r>
          </w:p>
        </w:tc>
        <w:tc>
          <w:tcPr>
            <w:tcW w:w="1843" w:type="dxa"/>
            <w:tcBorders>
              <w:top w:val="single" w:sz="6" w:space="0" w:color="auto"/>
              <w:left w:val="single" w:sz="6" w:space="0" w:color="auto"/>
              <w:bottom w:val="single" w:sz="6" w:space="0" w:color="auto"/>
              <w:right w:val="single" w:sz="6" w:space="0" w:color="auto"/>
            </w:tcBorders>
            <w:vAlign w:val="center"/>
            <w:hideMark/>
          </w:tcPr>
          <w:p w14:paraId="0B483FF2" w14:textId="7681F196" w:rsidR="00063CB8" w:rsidRPr="00D436EE" w:rsidRDefault="00245832"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4E4D4B6A" w14:textId="721E00CC" w:rsidR="00063CB8" w:rsidRDefault="00063CB8" w:rsidP="00E959D1">
            <w:pPr>
              <w:spacing w:before="60" w:line="240" w:lineRule="auto"/>
            </w:pPr>
            <w:r w:rsidRPr="00D436EE">
              <w:t>+++</w:t>
            </w:r>
          </w:p>
          <w:p w14:paraId="6DC9D884" w14:textId="06531294"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7384233B" w14:textId="04119550" w:rsidR="00063CB8" w:rsidRPr="00D436EE" w:rsidRDefault="00245832" w:rsidP="00E959D1">
            <w:pPr>
              <w:spacing w:before="60" w:line="240" w:lineRule="auto"/>
            </w:pPr>
            <w:r>
              <w:t>[</w:t>
            </w:r>
            <w:r w:rsidRPr="00245832">
              <w:rPr>
                <w:i/>
                <w:iCs/>
              </w:rPr>
              <w:t>not addressed</w:t>
            </w:r>
            <w:r>
              <w:t>]</w:t>
            </w:r>
          </w:p>
        </w:tc>
      </w:tr>
      <w:tr w:rsidR="00063CB8" w:rsidRPr="00D436EE" w14:paraId="56632AF5"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0BB7AA6F" w14:textId="3199D3A3" w:rsidR="00063CB8" w:rsidRPr="00D436EE" w:rsidRDefault="00063CB8" w:rsidP="00E959D1">
            <w:pPr>
              <w:spacing w:before="60" w:line="240" w:lineRule="auto"/>
            </w:pPr>
            <w:r w:rsidRPr="00D436EE">
              <w:t>Short-term evaluation of results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201217E1" w14:textId="7558E92E" w:rsidR="00063CB8" w:rsidRPr="00D436EE" w:rsidRDefault="00245832"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5E37D4DB" w14:textId="6EF68929" w:rsidR="00063CB8" w:rsidRDefault="00063CB8" w:rsidP="00E959D1">
            <w:pPr>
              <w:spacing w:before="60" w:line="240" w:lineRule="auto"/>
            </w:pPr>
            <w:r w:rsidRPr="00D436EE">
              <w:t>+++</w:t>
            </w:r>
          </w:p>
          <w:p w14:paraId="712AC503" w14:textId="1EEDCB33"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0E4A0417" w14:textId="02F8E90D" w:rsidR="00063CB8" w:rsidRDefault="00063CB8" w:rsidP="00E959D1">
            <w:pPr>
              <w:spacing w:before="60" w:line="240" w:lineRule="auto"/>
            </w:pPr>
            <w:r w:rsidRPr="00D436EE">
              <w:t>+</w:t>
            </w:r>
          </w:p>
          <w:p w14:paraId="10D4FFBA" w14:textId="2BE40AC2" w:rsidR="00E52949" w:rsidRPr="00D436EE" w:rsidRDefault="00E52949" w:rsidP="00E959D1">
            <w:pPr>
              <w:spacing w:before="60" w:line="240" w:lineRule="auto"/>
            </w:pPr>
            <w:r>
              <w:t>[implicit / interpreted]</w:t>
            </w:r>
          </w:p>
        </w:tc>
      </w:tr>
      <w:tr w:rsidR="00063CB8" w:rsidRPr="00D436EE" w14:paraId="1FEF1FF7"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3573CF2C" w14:textId="221154A4" w:rsidR="00063CB8" w:rsidRPr="00D436EE" w:rsidRDefault="00063CB8" w:rsidP="00E959D1">
            <w:pPr>
              <w:spacing w:before="60" w:line="240" w:lineRule="auto"/>
            </w:pPr>
            <w:r w:rsidRPr="00D436EE">
              <w:t>Corrective action</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07A3382" w14:textId="0DE8E4E9" w:rsidR="00063CB8" w:rsidRDefault="00063CB8" w:rsidP="00E959D1">
            <w:pPr>
              <w:spacing w:before="60" w:line="240" w:lineRule="auto"/>
            </w:pPr>
            <w:r w:rsidRPr="00D436EE">
              <w:t>+++</w:t>
            </w:r>
          </w:p>
          <w:p w14:paraId="36DFA07A" w14:textId="2B16CBCF" w:rsidR="00C06402" w:rsidRPr="00D436EE" w:rsidRDefault="00C06402" w:rsidP="00E959D1">
            <w:pPr>
              <w:spacing w:before="60" w:line="240" w:lineRule="auto"/>
            </w:pPr>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44170765" w14:textId="3AA27425" w:rsidR="00063CB8" w:rsidRDefault="00063CB8" w:rsidP="00E959D1">
            <w:pPr>
              <w:spacing w:before="60" w:line="240" w:lineRule="auto"/>
            </w:pPr>
            <w:r w:rsidRPr="00D436EE">
              <w:t>+++</w:t>
            </w:r>
          </w:p>
          <w:p w14:paraId="3C1C4BD3" w14:textId="428393D2"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2495BFE3" w14:textId="2F2F3543" w:rsidR="00063CB8" w:rsidRPr="00D436EE" w:rsidRDefault="00143831" w:rsidP="00E959D1">
            <w:pPr>
              <w:spacing w:before="60" w:line="240" w:lineRule="auto"/>
            </w:pPr>
            <w:r>
              <w:t>[</w:t>
            </w:r>
            <w:r w:rsidRPr="00245832">
              <w:rPr>
                <w:i/>
                <w:iCs/>
              </w:rPr>
              <w:t>not addressed</w:t>
            </w:r>
            <w:r>
              <w:t>]</w:t>
            </w:r>
          </w:p>
        </w:tc>
      </w:tr>
      <w:tr w:rsidR="00063CB8" w:rsidRPr="00D436EE" w14:paraId="791264D9"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33A9F88F" w14:textId="411B23AE" w:rsidR="00063CB8" w:rsidRPr="00D436EE" w:rsidRDefault="00063CB8" w:rsidP="00E959D1">
            <w:pPr>
              <w:spacing w:before="60" w:line="240" w:lineRule="auto"/>
            </w:pPr>
            <w:r w:rsidRPr="00D436EE">
              <w:rPr>
                <w:b/>
                <w:bCs/>
              </w:rPr>
              <w:t>Management of incidents and emergencies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1AB157C6" w14:textId="4934A9F8"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208107E5" w14:textId="04696E2F" w:rsidR="00063CB8" w:rsidRPr="00D436EE" w:rsidRDefault="00143831"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1118A22D" w14:textId="5BB4A171" w:rsidR="00063CB8" w:rsidRPr="00D436EE" w:rsidRDefault="00143831" w:rsidP="00E959D1">
            <w:pPr>
              <w:spacing w:before="60" w:line="240" w:lineRule="auto"/>
            </w:pPr>
            <w:r>
              <w:t>[</w:t>
            </w:r>
            <w:r w:rsidRPr="00245832">
              <w:rPr>
                <w:i/>
                <w:iCs/>
              </w:rPr>
              <w:t>not addressed</w:t>
            </w:r>
            <w:r>
              <w:t>]</w:t>
            </w:r>
          </w:p>
        </w:tc>
      </w:tr>
      <w:tr w:rsidR="00063CB8" w:rsidRPr="00D436EE" w14:paraId="74D625D6"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51B3C421" w14:textId="3BA257E0" w:rsidR="00063CB8" w:rsidRPr="00D436EE" w:rsidRDefault="00063CB8" w:rsidP="00E959D1">
            <w:pPr>
              <w:spacing w:before="60" w:line="240" w:lineRule="auto"/>
            </w:pPr>
            <w:r w:rsidRPr="00D436EE">
              <w:t>Communication</w:t>
            </w:r>
          </w:p>
        </w:tc>
        <w:tc>
          <w:tcPr>
            <w:tcW w:w="1843" w:type="dxa"/>
            <w:tcBorders>
              <w:top w:val="single" w:sz="6" w:space="0" w:color="auto"/>
              <w:left w:val="single" w:sz="6" w:space="0" w:color="auto"/>
              <w:bottom w:val="single" w:sz="6" w:space="0" w:color="auto"/>
              <w:right w:val="single" w:sz="6" w:space="0" w:color="auto"/>
            </w:tcBorders>
            <w:vAlign w:val="center"/>
            <w:hideMark/>
          </w:tcPr>
          <w:p w14:paraId="78780405" w14:textId="5E11EE76"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tcPr>
          <w:p w14:paraId="2F3F3272" w14:textId="70F606A5" w:rsidR="00063CB8" w:rsidRPr="00D436EE" w:rsidRDefault="00143831"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tcPr>
          <w:p w14:paraId="267F185B" w14:textId="2969E9B8" w:rsidR="00063CB8" w:rsidRPr="00D436EE" w:rsidRDefault="00143831" w:rsidP="00E959D1">
            <w:pPr>
              <w:spacing w:before="60" w:line="240" w:lineRule="auto"/>
            </w:pPr>
            <w:r>
              <w:t>[</w:t>
            </w:r>
            <w:r w:rsidRPr="00245832">
              <w:rPr>
                <w:i/>
                <w:iCs/>
              </w:rPr>
              <w:t>not addressed</w:t>
            </w:r>
            <w:r>
              <w:t>]</w:t>
            </w:r>
          </w:p>
        </w:tc>
      </w:tr>
      <w:tr w:rsidR="00063CB8" w:rsidRPr="00D436EE" w14:paraId="5BD99DF1"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56766738" w14:textId="5F380265" w:rsidR="00063CB8" w:rsidRPr="00D436EE" w:rsidRDefault="00063CB8" w:rsidP="00E959D1">
            <w:pPr>
              <w:spacing w:before="60" w:line="240" w:lineRule="auto"/>
            </w:pPr>
            <w:r w:rsidRPr="00D436EE">
              <w:t>Incident and emergency response protocols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1762BF84" w14:textId="02C0D2A2"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tcPr>
          <w:p w14:paraId="4259DB35" w14:textId="3A5D4095" w:rsidR="00063CB8" w:rsidRPr="00D436EE" w:rsidRDefault="00143831"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tcPr>
          <w:p w14:paraId="0C3B5933" w14:textId="268362A8" w:rsidR="00063CB8" w:rsidRPr="00D436EE" w:rsidRDefault="00143831" w:rsidP="00E959D1">
            <w:pPr>
              <w:spacing w:before="60" w:line="240" w:lineRule="auto"/>
            </w:pPr>
            <w:r>
              <w:t>[</w:t>
            </w:r>
            <w:r w:rsidRPr="00245832">
              <w:rPr>
                <w:i/>
                <w:iCs/>
              </w:rPr>
              <w:t>not addressed</w:t>
            </w:r>
            <w:r>
              <w:t>]</w:t>
            </w:r>
          </w:p>
        </w:tc>
      </w:tr>
      <w:tr w:rsidR="00063CB8" w:rsidRPr="00D436EE" w14:paraId="405152BC"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468D0B08" w14:textId="196C9F4D" w:rsidR="00063CB8" w:rsidRPr="00D436EE" w:rsidRDefault="00063CB8" w:rsidP="00E959D1">
            <w:pPr>
              <w:spacing w:before="60" w:line="240" w:lineRule="auto"/>
            </w:pPr>
            <w:r w:rsidRPr="00D436EE">
              <w:rPr>
                <w:b/>
                <w:bCs/>
              </w:rPr>
              <w:t>Employee awareness and training</w:t>
            </w:r>
          </w:p>
        </w:tc>
        <w:tc>
          <w:tcPr>
            <w:tcW w:w="1843" w:type="dxa"/>
            <w:tcBorders>
              <w:top w:val="single" w:sz="6" w:space="0" w:color="auto"/>
              <w:left w:val="single" w:sz="6" w:space="0" w:color="auto"/>
              <w:bottom w:val="single" w:sz="6" w:space="0" w:color="auto"/>
              <w:right w:val="single" w:sz="6" w:space="0" w:color="auto"/>
            </w:tcBorders>
            <w:vAlign w:val="center"/>
            <w:hideMark/>
          </w:tcPr>
          <w:p w14:paraId="2BECFBA3" w14:textId="7727FF65"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3D7E6BDD" w14:textId="547DCF42" w:rsidR="00063CB8" w:rsidRPr="00D436EE" w:rsidRDefault="00143831"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35FCDA59" w14:textId="798503B2" w:rsidR="00063CB8" w:rsidRPr="00D436EE" w:rsidRDefault="00143831" w:rsidP="00E959D1">
            <w:pPr>
              <w:spacing w:before="60" w:line="240" w:lineRule="auto"/>
            </w:pPr>
            <w:r>
              <w:t>[</w:t>
            </w:r>
            <w:r w:rsidRPr="00245832">
              <w:rPr>
                <w:i/>
                <w:iCs/>
              </w:rPr>
              <w:t>not addressed</w:t>
            </w:r>
            <w:r>
              <w:t>]</w:t>
            </w:r>
          </w:p>
        </w:tc>
      </w:tr>
      <w:tr w:rsidR="00063CB8" w:rsidRPr="00D436EE" w14:paraId="506A5116"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0ADFDE4D" w14:textId="7EEBB301" w:rsidR="00063CB8" w:rsidRPr="00D436EE" w:rsidRDefault="00063CB8" w:rsidP="00E959D1">
            <w:pPr>
              <w:spacing w:before="60" w:line="240" w:lineRule="auto"/>
            </w:pPr>
            <w:r w:rsidRPr="00D436EE">
              <w:t>Employee awareness and involvement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95FE7F2" w14:textId="333F2A92"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15BD34BA" w14:textId="1950EA99" w:rsidR="00063CB8" w:rsidRDefault="00063CB8" w:rsidP="00E959D1">
            <w:pPr>
              <w:spacing w:before="60" w:line="240" w:lineRule="auto"/>
            </w:pPr>
            <w:r w:rsidRPr="00D436EE">
              <w:t>+++</w:t>
            </w:r>
          </w:p>
          <w:p w14:paraId="7F51FCB0" w14:textId="169C8283"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tcPr>
          <w:p w14:paraId="0757DA9C" w14:textId="5044B4F7" w:rsidR="00063CB8" w:rsidRPr="00D436EE" w:rsidRDefault="00143831" w:rsidP="00E959D1">
            <w:pPr>
              <w:spacing w:before="60" w:line="240" w:lineRule="auto"/>
            </w:pPr>
            <w:r>
              <w:t>[</w:t>
            </w:r>
            <w:r w:rsidRPr="00245832">
              <w:rPr>
                <w:i/>
                <w:iCs/>
              </w:rPr>
              <w:t>not addressed</w:t>
            </w:r>
            <w:r>
              <w:t>]</w:t>
            </w:r>
          </w:p>
        </w:tc>
      </w:tr>
      <w:tr w:rsidR="00063CB8" w:rsidRPr="00D436EE" w14:paraId="7968F686"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19B59E99" w14:textId="76DF4936" w:rsidR="00063CB8" w:rsidRPr="00D436EE" w:rsidRDefault="00063CB8" w:rsidP="00E959D1">
            <w:pPr>
              <w:spacing w:before="60" w:line="240" w:lineRule="auto"/>
            </w:pPr>
            <w:r w:rsidRPr="00D436EE">
              <w:t>Employee training</w:t>
            </w:r>
          </w:p>
        </w:tc>
        <w:tc>
          <w:tcPr>
            <w:tcW w:w="1843" w:type="dxa"/>
            <w:tcBorders>
              <w:top w:val="single" w:sz="6" w:space="0" w:color="auto"/>
              <w:left w:val="single" w:sz="6" w:space="0" w:color="auto"/>
              <w:bottom w:val="single" w:sz="6" w:space="0" w:color="auto"/>
              <w:right w:val="single" w:sz="6" w:space="0" w:color="auto"/>
            </w:tcBorders>
            <w:vAlign w:val="center"/>
            <w:hideMark/>
          </w:tcPr>
          <w:p w14:paraId="173F20F3" w14:textId="6F088284" w:rsidR="00063CB8" w:rsidRDefault="00063CB8" w:rsidP="00E959D1">
            <w:pPr>
              <w:spacing w:before="60" w:line="240" w:lineRule="auto"/>
            </w:pPr>
            <w:r w:rsidRPr="00D436EE">
              <w:t>+++</w:t>
            </w:r>
          </w:p>
          <w:p w14:paraId="679212BF" w14:textId="6BDFD3EE" w:rsidR="00C06402" w:rsidRPr="00D436EE" w:rsidRDefault="00C06402" w:rsidP="00E959D1">
            <w:pPr>
              <w:spacing w:before="60" w:line="240" w:lineRule="auto"/>
            </w:pPr>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109B2A92" w14:textId="3484035B" w:rsidR="00063CB8" w:rsidRDefault="00063CB8" w:rsidP="00E959D1">
            <w:pPr>
              <w:spacing w:before="60" w:line="240" w:lineRule="auto"/>
            </w:pPr>
            <w:r w:rsidRPr="00D436EE">
              <w:t>+++</w:t>
            </w:r>
          </w:p>
          <w:p w14:paraId="69E607F2" w14:textId="2BBCDDDC"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tcPr>
          <w:p w14:paraId="38CBB198" w14:textId="47818835" w:rsidR="00063CB8" w:rsidRPr="00D436EE" w:rsidRDefault="00143831" w:rsidP="00E959D1">
            <w:pPr>
              <w:spacing w:before="60" w:line="240" w:lineRule="auto"/>
            </w:pPr>
            <w:r>
              <w:t>[</w:t>
            </w:r>
            <w:r w:rsidRPr="00245832">
              <w:rPr>
                <w:i/>
                <w:iCs/>
              </w:rPr>
              <w:t>not addressed</w:t>
            </w:r>
            <w:r>
              <w:t>]</w:t>
            </w:r>
          </w:p>
        </w:tc>
      </w:tr>
      <w:tr w:rsidR="00063CB8" w:rsidRPr="00D436EE" w14:paraId="67F53585"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4AC65882" w14:textId="4F534467" w:rsidR="00063CB8" w:rsidRPr="00D436EE" w:rsidRDefault="00063CB8" w:rsidP="00E959D1">
            <w:pPr>
              <w:spacing w:before="60" w:line="240" w:lineRule="auto"/>
            </w:pPr>
            <w:r w:rsidRPr="00D436EE">
              <w:rPr>
                <w:b/>
                <w:bCs/>
              </w:rPr>
              <w:t>Community involvement and awareness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63E475F" w14:textId="4873F384"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0E44E0AE" w14:textId="2351EF76" w:rsidR="00063CB8" w:rsidRPr="00D436EE" w:rsidRDefault="00143831"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036C2C89" w14:textId="195C59E9" w:rsidR="00063CB8" w:rsidRPr="00D436EE" w:rsidRDefault="00143831" w:rsidP="00E959D1">
            <w:pPr>
              <w:spacing w:before="60" w:line="240" w:lineRule="auto"/>
            </w:pPr>
            <w:r>
              <w:t>[</w:t>
            </w:r>
            <w:r w:rsidRPr="00245832">
              <w:rPr>
                <w:i/>
                <w:iCs/>
              </w:rPr>
              <w:t>not addressed</w:t>
            </w:r>
            <w:r>
              <w:t>]</w:t>
            </w:r>
          </w:p>
        </w:tc>
      </w:tr>
      <w:tr w:rsidR="00063CB8" w:rsidRPr="00D436EE" w14:paraId="3A945B7B"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45132088" w14:textId="06F20389" w:rsidR="00063CB8" w:rsidRPr="00D436EE" w:rsidRDefault="00063CB8" w:rsidP="00E959D1">
            <w:pPr>
              <w:spacing w:before="60" w:line="240" w:lineRule="auto"/>
            </w:pPr>
            <w:r w:rsidRPr="00D436EE">
              <w:t>Community consultation</w:t>
            </w:r>
          </w:p>
        </w:tc>
        <w:tc>
          <w:tcPr>
            <w:tcW w:w="1843" w:type="dxa"/>
            <w:tcBorders>
              <w:top w:val="single" w:sz="6" w:space="0" w:color="auto"/>
              <w:left w:val="single" w:sz="6" w:space="0" w:color="auto"/>
              <w:bottom w:val="single" w:sz="6" w:space="0" w:color="auto"/>
              <w:right w:val="single" w:sz="6" w:space="0" w:color="auto"/>
            </w:tcBorders>
            <w:vAlign w:val="center"/>
            <w:hideMark/>
          </w:tcPr>
          <w:p w14:paraId="09D3ECDB" w14:textId="0D7E419D"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6EE8F7CC" w14:textId="3FA7E945" w:rsidR="00063CB8" w:rsidRDefault="00063CB8" w:rsidP="00E959D1">
            <w:pPr>
              <w:spacing w:before="60" w:line="240" w:lineRule="auto"/>
            </w:pPr>
            <w:r w:rsidRPr="00D436EE">
              <w:t>+++</w:t>
            </w:r>
          </w:p>
          <w:p w14:paraId="2232532B" w14:textId="7A77400C"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63F96F7E" w14:textId="27ACCF9D" w:rsidR="00063CB8" w:rsidRDefault="00063CB8" w:rsidP="00E959D1">
            <w:pPr>
              <w:spacing w:before="60" w:line="240" w:lineRule="auto"/>
            </w:pPr>
            <w:r w:rsidRPr="00D436EE">
              <w:t>+++</w:t>
            </w:r>
          </w:p>
          <w:p w14:paraId="7FAD68A4" w14:textId="73370F49" w:rsidR="00C06402" w:rsidRPr="00D436EE" w:rsidRDefault="00C06402" w:rsidP="00E959D1">
            <w:pPr>
              <w:spacing w:before="60" w:line="240" w:lineRule="auto"/>
            </w:pPr>
            <w:r>
              <w:t>[</w:t>
            </w:r>
            <w:r w:rsidRPr="00C06402">
              <w:rPr>
                <w:i/>
                <w:iCs/>
              </w:rPr>
              <w:t>explicitly stated</w:t>
            </w:r>
            <w:r>
              <w:t>]</w:t>
            </w:r>
          </w:p>
        </w:tc>
      </w:tr>
      <w:tr w:rsidR="00063CB8" w:rsidRPr="00D436EE" w14:paraId="1B1398E8"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688659EB" w14:textId="2BA581D1" w:rsidR="00063CB8" w:rsidRPr="00D436EE" w:rsidRDefault="00063CB8" w:rsidP="00E959D1">
            <w:pPr>
              <w:spacing w:before="60" w:line="240" w:lineRule="auto"/>
            </w:pPr>
            <w:r w:rsidRPr="00D436EE">
              <w:t>Communication</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4FC5443" w14:textId="07720938" w:rsidR="00063CB8" w:rsidRDefault="00063CB8" w:rsidP="00E959D1">
            <w:pPr>
              <w:spacing w:before="60" w:line="240" w:lineRule="auto"/>
            </w:pPr>
            <w:r w:rsidRPr="00D436EE">
              <w:t>+</w:t>
            </w:r>
          </w:p>
          <w:p w14:paraId="05347D38" w14:textId="59E8F533" w:rsidR="0062744D" w:rsidRPr="00D436EE" w:rsidRDefault="0062744D" w:rsidP="00E959D1">
            <w:pPr>
              <w:spacing w:before="60" w:line="240" w:lineRule="auto"/>
            </w:pPr>
            <w:r>
              <w:t>[implicit / interpreted]</w:t>
            </w:r>
          </w:p>
        </w:tc>
        <w:tc>
          <w:tcPr>
            <w:tcW w:w="1842" w:type="dxa"/>
            <w:tcBorders>
              <w:top w:val="single" w:sz="6" w:space="0" w:color="auto"/>
              <w:left w:val="single" w:sz="6" w:space="0" w:color="auto"/>
              <w:bottom w:val="single" w:sz="6" w:space="0" w:color="auto"/>
              <w:right w:val="single" w:sz="6" w:space="0" w:color="auto"/>
            </w:tcBorders>
            <w:vAlign w:val="center"/>
            <w:hideMark/>
          </w:tcPr>
          <w:p w14:paraId="5D4EDC34" w14:textId="3CD85819" w:rsidR="00063CB8" w:rsidRDefault="00063CB8" w:rsidP="00E959D1">
            <w:pPr>
              <w:spacing w:before="60" w:line="240" w:lineRule="auto"/>
            </w:pPr>
            <w:r w:rsidRPr="00D436EE">
              <w:t>+</w:t>
            </w:r>
          </w:p>
          <w:p w14:paraId="49B46F96" w14:textId="1E35A9E2" w:rsidR="0062744D" w:rsidRPr="00D436EE" w:rsidRDefault="0062744D" w:rsidP="00E959D1">
            <w:pPr>
              <w:spacing w:before="60" w:line="240" w:lineRule="auto"/>
            </w:pPr>
            <w:r>
              <w:t>[implicit / interpreted]</w:t>
            </w:r>
          </w:p>
        </w:tc>
        <w:tc>
          <w:tcPr>
            <w:tcW w:w="2127" w:type="dxa"/>
            <w:tcBorders>
              <w:top w:val="single" w:sz="6" w:space="0" w:color="auto"/>
              <w:left w:val="single" w:sz="6" w:space="0" w:color="auto"/>
              <w:bottom w:val="single" w:sz="6" w:space="0" w:color="auto"/>
              <w:right w:val="single" w:sz="6" w:space="0" w:color="auto"/>
            </w:tcBorders>
            <w:vAlign w:val="center"/>
            <w:hideMark/>
          </w:tcPr>
          <w:p w14:paraId="4A75A83C" w14:textId="52B89E1C" w:rsidR="00063CB8" w:rsidRDefault="00063CB8" w:rsidP="00E959D1">
            <w:pPr>
              <w:spacing w:before="60" w:line="240" w:lineRule="auto"/>
            </w:pPr>
            <w:r w:rsidRPr="00D436EE">
              <w:t>+++</w:t>
            </w:r>
          </w:p>
          <w:p w14:paraId="2A29A7B5" w14:textId="1EC3DE5D" w:rsidR="00C06402" w:rsidRPr="00D436EE" w:rsidRDefault="00C06402" w:rsidP="00E959D1">
            <w:pPr>
              <w:spacing w:before="60" w:line="240" w:lineRule="auto"/>
            </w:pPr>
            <w:r>
              <w:t>[</w:t>
            </w:r>
            <w:r w:rsidRPr="00C06402">
              <w:rPr>
                <w:i/>
                <w:iCs/>
              </w:rPr>
              <w:t>explicitly stated</w:t>
            </w:r>
            <w:r>
              <w:t>]</w:t>
            </w:r>
          </w:p>
        </w:tc>
      </w:tr>
      <w:tr w:rsidR="00063CB8" w:rsidRPr="00D436EE" w14:paraId="346A3065"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59DDC110" w14:textId="0F9668A6" w:rsidR="00063CB8" w:rsidRPr="00D436EE" w:rsidRDefault="00063CB8" w:rsidP="00E959D1">
            <w:pPr>
              <w:spacing w:before="60" w:line="240" w:lineRule="auto"/>
            </w:pPr>
            <w:r w:rsidRPr="00D436EE">
              <w:rPr>
                <w:b/>
                <w:bCs/>
              </w:rPr>
              <w:t>Research and development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2B447947" w14:textId="18395EEE"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7CED52EF" w14:textId="6BFB93E5" w:rsidR="00063CB8" w:rsidRPr="00D436EE" w:rsidRDefault="00143831"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3793993B" w14:textId="2D65A450" w:rsidR="00063CB8" w:rsidRPr="00D436EE" w:rsidRDefault="00143831" w:rsidP="00E959D1">
            <w:pPr>
              <w:spacing w:before="60" w:line="240" w:lineRule="auto"/>
            </w:pPr>
            <w:r>
              <w:t>[</w:t>
            </w:r>
            <w:r w:rsidRPr="00245832">
              <w:rPr>
                <w:i/>
                <w:iCs/>
              </w:rPr>
              <w:t>not addressed</w:t>
            </w:r>
            <w:r>
              <w:t>]</w:t>
            </w:r>
          </w:p>
        </w:tc>
      </w:tr>
      <w:tr w:rsidR="00063CB8" w:rsidRPr="00D436EE" w14:paraId="644A1B20"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68CF62DD" w14:textId="2F5D6F19" w:rsidR="00063CB8" w:rsidRPr="00D436EE" w:rsidRDefault="00063CB8" w:rsidP="00E959D1">
            <w:pPr>
              <w:spacing w:before="60" w:line="240" w:lineRule="auto"/>
            </w:pPr>
            <w:r w:rsidRPr="00D436EE">
              <w:t>Investigative studies and research monitoring</w:t>
            </w:r>
          </w:p>
        </w:tc>
        <w:tc>
          <w:tcPr>
            <w:tcW w:w="1843" w:type="dxa"/>
            <w:tcBorders>
              <w:top w:val="single" w:sz="6" w:space="0" w:color="auto"/>
              <w:left w:val="single" w:sz="6" w:space="0" w:color="auto"/>
              <w:bottom w:val="single" w:sz="6" w:space="0" w:color="auto"/>
              <w:right w:val="single" w:sz="6" w:space="0" w:color="auto"/>
            </w:tcBorders>
            <w:vAlign w:val="center"/>
            <w:hideMark/>
          </w:tcPr>
          <w:p w14:paraId="77109FC2" w14:textId="2E7BEA59"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53CDCFC2" w14:textId="62DA311F" w:rsidR="00063CB8" w:rsidRPr="00D436EE" w:rsidRDefault="00143831"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19A8301A" w14:textId="679B5577" w:rsidR="00063CB8" w:rsidRPr="00D436EE" w:rsidRDefault="00143831" w:rsidP="00E959D1">
            <w:pPr>
              <w:spacing w:before="60" w:line="240" w:lineRule="auto"/>
            </w:pPr>
            <w:r>
              <w:t>[</w:t>
            </w:r>
            <w:r w:rsidRPr="00245832">
              <w:rPr>
                <w:i/>
                <w:iCs/>
              </w:rPr>
              <w:t>not addressed</w:t>
            </w:r>
            <w:r>
              <w:t>]</w:t>
            </w:r>
          </w:p>
        </w:tc>
      </w:tr>
      <w:tr w:rsidR="00063CB8" w:rsidRPr="00D436EE" w14:paraId="49ED09C1"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09FF97FC" w14:textId="4D2AA2F3" w:rsidR="00063CB8" w:rsidRPr="00D436EE" w:rsidRDefault="00063CB8" w:rsidP="00E959D1">
            <w:pPr>
              <w:spacing w:before="60" w:line="240" w:lineRule="auto"/>
            </w:pPr>
            <w:r w:rsidRPr="00D436EE">
              <w:lastRenderedPageBreak/>
              <w:t>Validation of processes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11017633" w14:textId="77BA339E" w:rsidR="00063CB8" w:rsidRDefault="00063CB8" w:rsidP="00E959D1">
            <w:pPr>
              <w:spacing w:before="60" w:line="240" w:lineRule="auto"/>
            </w:pPr>
            <w:r w:rsidRPr="00D436EE">
              <w:t>+++</w:t>
            </w:r>
          </w:p>
          <w:p w14:paraId="2D764D9A" w14:textId="00203422" w:rsidR="00C06402" w:rsidRPr="00D436EE" w:rsidRDefault="00C06402" w:rsidP="00E959D1">
            <w:pPr>
              <w:spacing w:before="60" w:line="240" w:lineRule="auto"/>
            </w:pPr>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119AD9DC" w14:textId="3D5B3174" w:rsidR="00063CB8" w:rsidRDefault="00063CB8" w:rsidP="00E959D1">
            <w:pPr>
              <w:spacing w:before="60" w:line="240" w:lineRule="auto"/>
            </w:pPr>
            <w:r w:rsidRPr="00D436EE">
              <w:t>+++</w:t>
            </w:r>
          </w:p>
          <w:p w14:paraId="2E8BE97C" w14:textId="7CA47DEC"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4888FA09" w14:textId="6E850F1F" w:rsidR="00063CB8" w:rsidRPr="00D436EE" w:rsidRDefault="00143831" w:rsidP="00E959D1">
            <w:pPr>
              <w:spacing w:before="60" w:line="240" w:lineRule="auto"/>
            </w:pPr>
            <w:r>
              <w:t>[</w:t>
            </w:r>
            <w:r w:rsidRPr="00245832">
              <w:rPr>
                <w:i/>
                <w:iCs/>
              </w:rPr>
              <w:t>not addressed</w:t>
            </w:r>
            <w:r>
              <w:t>]</w:t>
            </w:r>
          </w:p>
        </w:tc>
      </w:tr>
      <w:tr w:rsidR="00063CB8" w:rsidRPr="00D436EE" w14:paraId="7B5C33DD"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259C0CD4" w14:textId="01A20C41" w:rsidR="00063CB8" w:rsidRPr="00D436EE" w:rsidRDefault="00063CB8" w:rsidP="00E959D1">
            <w:pPr>
              <w:spacing w:before="60" w:line="240" w:lineRule="auto"/>
            </w:pPr>
            <w:r w:rsidRPr="00D436EE">
              <w:t>Design of equipment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6EA4E114" w14:textId="40BCD3FC"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38CF04A5" w14:textId="271D3122" w:rsidR="00063CB8" w:rsidRDefault="00063CB8" w:rsidP="00E959D1">
            <w:pPr>
              <w:spacing w:before="60" w:line="240" w:lineRule="auto"/>
            </w:pPr>
            <w:r w:rsidRPr="00D436EE">
              <w:t>+++</w:t>
            </w:r>
          </w:p>
          <w:p w14:paraId="465BA1B8" w14:textId="78F1F6C5"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4457E796" w14:textId="25F2A857" w:rsidR="00063CB8" w:rsidRPr="00D436EE" w:rsidRDefault="00143831" w:rsidP="00E959D1">
            <w:pPr>
              <w:spacing w:before="60" w:line="240" w:lineRule="auto"/>
            </w:pPr>
            <w:r>
              <w:t>[</w:t>
            </w:r>
            <w:r w:rsidRPr="00245832">
              <w:rPr>
                <w:i/>
                <w:iCs/>
              </w:rPr>
              <w:t>not addressed</w:t>
            </w:r>
            <w:r>
              <w:t>]</w:t>
            </w:r>
          </w:p>
        </w:tc>
      </w:tr>
      <w:tr w:rsidR="00063CB8" w:rsidRPr="00D436EE" w14:paraId="2F395637"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1B3EA557" w14:textId="6930D3EA" w:rsidR="00063CB8" w:rsidRPr="00D436EE" w:rsidRDefault="00063CB8" w:rsidP="00E959D1">
            <w:pPr>
              <w:spacing w:before="60" w:line="240" w:lineRule="auto"/>
            </w:pPr>
            <w:r w:rsidRPr="00D436EE">
              <w:rPr>
                <w:b/>
                <w:bCs/>
              </w:rPr>
              <w:t>Documentation and reporting</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D59BE6A" w14:textId="113EAEB3"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06EAD11D" w14:textId="2CC0B1B7" w:rsidR="00063CB8" w:rsidRPr="00D436EE" w:rsidRDefault="00143831"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7964E886" w14:textId="776E8528" w:rsidR="00063CB8" w:rsidRPr="00D436EE" w:rsidRDefault="00143831" w:rsidP="00E959D1">
            <w:pPr>
              <w:spacing w:before="60" w:line="240" w:lineRule="auto"/>
            </w:pPr>
            <w:r>
              <w:t>[</w:t>
            </w:r>
            <w:r w:rsidRPr="00245832">
              <w:rPr>
                <w:i/>
                <w:iCs/>
              </w:rPr>
              <w:t>not addressed</w:t>
            </w:r>
            <w:r>
              <w:t>]</w:t>
            </w:r>
          </w:p>
        </w:tc>
      </w:tr>
      <w:tr w:rsidR="00063CB8" w:rsidRPr="00D436EE" w14:paraId="1AFD564C"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45AD476F" w14:textId="65F73AE7" w:rsidR="00063CB8" w:rsidRPr="00D436EE" w:rsidRDefault="00063CB8" w:rsidP="00E959D1">
            <w:pPr>
              <w:spacing w:before="60" w:line="240" w:lineRule="auto"/>
            </w:pPr>
            <w:r w:rsidRPr="00D436EE">
              <w:t>Management of documentation and records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1DC5965" w14:textId="589B94FF" w:rsidR="00063CB8" w:rsidRDefault="00063CB8" w:rsidP="00E959D1">
            <w:pPr>
              <w:spacing w:before="60" w:line="240" w:lineRule="auto"/>
            </w:pPr>
            <w:r w:rsidRPr="00D436EE">
              <w:t>+++</w:t>
            </w:r>
          </w:p>
          <w:p w14:paraId="239A43CB" w14:textId="3D5E4AF0" w:rsidR="00C06402" w:rsidRPr="00D436EE" w:rsidRDefault="00C06402" w:rsidP="00E959D1">
            <w:pPr>
              <w:spacing w:before="60" w:line="240" w:lineRule="auto"/>
            </w:pPr>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50AA72B6" w14:textId="63AFD5BF" w:rsidR="00063CB8" w:rsidRDefault="00063CB8" w:rsidP="00E959D1">
            <w:pPr>
              <w:spacing w:before="60" w:line="240" w:lineRule="auto"/>
            </w:pPr>
            <w:r w:rsidRPr="00D436EE">
              <w:t>+++</w:t>
            </w:r>
          </w:p>
          <w:p w14:paraId="70278DBF" w14:textId="35FF9E56"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01CC0910" w14:textId="6BA7FBCB" w:rsidR="00063CB8" w:rsidRDefault="00063CB8" w:rsidP="00E959D1">
            <w:pPr>
              <w:spacing w:before="60" w:line="240" w:lineRule="auto"/>
            </w:pPr>
            <w:r w:rsidRPr="00D436EE">
              <w:t>+++</w:t>
            </w:r>
          </w:p>
          <w:p w14:paraId="3875D1C5" w14:textId="0B8456CD" w:rsidR="00C06402" w:rsidRPr="00D436EE" w:rsidRDefault="00C06402" w:rsidP="00E959D1">
            <w:pPr>
              <w:spacing w:before="60" w:line="240" w:lineRule="auto"/>
            </w:pPr>
            <w:r>
              <w:t>[</w:t>
            </w:r>
            <w:r w:rsidRPr="00C06402">
              <w:rPr>
                <w:i/>
                <w:iCs/>
              </w:rPr>
              <w:t>explicitly stated</w:t>
            </w:r>
            <w:r>
              <w:t>]</w:t>
            </w:r>
          </w:p>
        </w:tc>
      </w:tr>
      <w:tr w:rsidR="00063CB8" w:rsidRPr="00D436EE" w14:paraId="096290F1"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03E47263" w14:textId="26737ACE" w:rsidR="00063CB8" w:rsidRPr="00D436EE" w:rsidRDefault="00063CB8" w:rsidP="00E959D1">
            <w:pPr>
              <w:spacing w:before="60" w:line="240" w:lineRule="auto"/>
            </w:pPr>
            <w:r w:rsidRPr="00D436EE">
              <w:t>Reporting</w:t>
            </w:r>
          </w:p>
        </w:tc>
        <w:tc>
          <w:tcPr>
            <w:tcW w:w="1843" w:type="dxa"/>
            <w:tcBorders>
              <w:top w:val="single" w:sz="6" w:space="0" w:color="auto"/>
              <w:left w:val="single" w:sz="6" w:space="0" w:color="auto"/>
              <w:bottom w:val="single" w:sz="6" w:space="0" w:color="auto"/>
              <w:right w:val="single" w:sz="6" w:space="0" w:color="auto"/>
            </w:tcBorders>
            <w:vAlign w:val="center"/>
            <w:hideMark/>
          </w:tcPr>
          <w:p w14:paraId="6E04EC18" w14:textId="373B0595"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4DE25465" w14:textId="6E51E950" w:rsidR="00063CB8" w:rsidRPr="00D436EE" w:rsidRDefault="00143831"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5213F0E7" w14:textId="57708724" w:rsidR="00063CB8" w:rsidRDefault="00063CB8" w:rsidP="00E959D1">
            <w:pPr>
              <w:spacing w:before="60" w:line="240" w:lineRule="auto"/>
            </w:pPr>
            <w:r w:rsidRPr="00D436EE">
              <w:t>+++</w:t>
            </w:r>
          </w:p>
          <w:p w14:paraId="7ECC944F" w14:textId="620DAB34" w:rsidR="00C06402" w:rsidRPr="00D436EE" w:rsidRDefault="00C06402" w:rsidP="00E959D1">
            <w:pPr>
              <w:spacing w:before="60" w:line="240" w:lineRule="auto"/>
            </w:pPr>
            <w:r>
              <w:t>[</w:t>
            </w:r>
            <w:r w:rsidRPr="00C06402">
              <w:rPr>
                <w:i/>
                <w:iCs/>
              </w:rPr>
              <w:t>explicitly stated</w:t>
            </w:r>
            <w:r>
              <w:t>]</w:t>
            </w:r>
          </w:p>
        </w:tc>
      </w:tr>
      <w:tr w:rsidR="00063CB8" w:rsidRPr="00D436EE" w14:paraId="5789ED0A"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255F12F1" w14:textId="12FD4B45" w:rsidR="00063CB8" w:rsidRPr="00D436EE" w:rsidRDefault="00063CB8" w:rsidP="00E959D1">
            <w:pPr>
              <w:spacing w:before="60" w:line="240" w:lineRule="auto"/>
            </w:pPr>
            <w:r w:rsidRPr="00D436EE">
              <w:rPr>
                <w:b/>
                <w:bCs/>
              </w:rPr>
              <w:t>Evaluation and audit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B667387" w14:textId="1A3D4BB8"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346AE2ED" w14:textId="3C8E876B" w:rsidR="00063CB8" w:rsidRPr="00D436EE" w:rsidRDefault="00143831"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0390729F" w14:textId="42EDE8D7" w:rsidR="00063CB8" w:rsidRPr="00D436EE" w:rsidRDefault="00143831" w:rsidP="00E959D1">
            <w:pPr>
              <w:spacing w:before="60" w:line="240" w:lineRule="auto"/>
            </w:pPr>
            <w:r>
              <w:t>[</w:t>
            </w:r>
            <w:r w:rsidRPr="00245832">
              <w:rPr>
                <w:i/>
                <w:iCs/>
              </w:rPr>
              <w:t>not addressed</w:t>
            </w:r>
            <w:r>
              <w:t>]</w:t>
            </w:r>
          </w:p>
        </w:tc>
      </w:tr>
      <w:tr w:rsidR="00063CB8" w:rsidRPr="00D436EE" w14:paraId="535073B7"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61578A13" w14:textId="3C0A5932" w:rsidR="00063CB8" w:rsidRPr="00D436EE" w:rsidRDefault="00063CB8" w:rsidP="00E959D1">
            <w:pPr>
              <w:spacing w:before="60" w:line="240" w:lineRule="auto"/>
            </w:pPr>
            <w:r w:rsidRPr="00D436EE">
              <w:t>Long-term evaluation of results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7658D4E3" w14:textId="740CABE0"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777F257A" w14:textId="252AB2FA" w:rsidR="00063CB8" w:rsidRDefault="00063CB8" w:rsidP="00E959D1">
            <w:pPr>
              <w:spacing w:before="60" w:line="240" w:lineRule="auto"/>
            </w:pPr>
            <w:r w:rsidRPr="00D436EE">
              <w:t>+</w:t>
            </w:r>
          </w:p>
          <w:p w14:paraId="48EC0E70" w14:textId="1C8FEEDA" w:rsidR="00E52949" w:rsidRPr="00D436EE" w:rsidRDefault="00E52949" w:rsidP="00E959D1">
            <w:pPr>
              <w:spacing w:before="60" w:line="240" w:lineRule="auto"/>
            </w:pPr>
            <w:r>
              <w:t>[implicit / interpreted]</w:t>
            </w:r>
          </w:p>
        </w:tc>
        <w:tc>
          <w:tcPr>
            <w:tcW w:w="2127" w:type="dxa"/>
            <w:tcBorders>
              <w:top w:val="single" w:sz="6" w:space="0" w:color="auto"/>
              <w:left w:val="single" w:sz="6" w:space="0" w:color="auto"/>
              <w:bottom w:val="single" w:sz="6" w:space="0" w:color="auto"/>
              <w:right w:val="single" w:sz="6" w:space="0" w:color="auto"/>
            </w:tcBorders>
            <w:vAlign w:val="center"/>
            <w:hideMark/>
          </w:tcPr>
          <w:p w14:paraId="22F2AFD6" w14:textId="7220EB5F" w:rsidR="00063CB8" w:rsidRPr="00D436EE" w:rsidRDefault="00143831" w:rsidP="00E959D1">
            <w:pPr>
              <w:spacing w:before="60" w:line="240" w:lineRule="auto"/>
            </w:pPr>
            <w:r>
              <w:t>[</w:t>
            </w:r>
            <w:r w:rsidRPr="00245832">
              <w:rPr>
                <w:i/>
                <w:iCs/>
              </w:rPr>
              <w:t>not addressed</w:t>
            </w:r>
            <w:r>
              <w:t>]</w:t>
            </w:r>
          </w:p>
        </w:tc>
      </w:tr>
      <w:tr w:rsidR="00063CB8" w:rsidRPr="00D436EE" w14:paraId="7830AB82"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50741E8D" w14:textId="73F29172" w:rsidR="00063CB8" w:rsidRPr="00D436EE" w:rsidRDefault="00063CB8" w:rsidP="00E959D1">
            <w:pPr>
              <w:spacing w:before="60" w:line="240" w:lineRule="auto"/>
            </w:pPr>
            <w:r w:rsidRPr="00D436EE">
              <w:t>Audit of drinking water quality management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B579247" w14:textId="3BC2BF05" w:rsidR="00063CB8" w:rsidRDefault="00063CB8" w:rsidP="00E959D1">
            <w:pPr>
              <w:spacing w:before="60" w:line="240" w:lineRule="auto"/>
            </w:pPr>
            <w:r w:rsidRPr="00D436EE">
              <w:t>+++</w:t>
            </w:r>
          </w:p>
          <w:p w14:paraId="11C4F6B8" w14:textId="2993816A" w:rsidR="00C06402" w:rsidRPr="00D436EE" w:rsidRDefault="00C06402" w:rsidP="00E959D1">
            <w:pPr>
              <w:spacing w:before="60" w:line="240" w:lineRule="auto"/>
            </w:pPr>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45ED417F" w14:textId="3926FF5B" w:rsidR="00063CB8" w:rsidRDefault="00063CB8" w:rsidP="00E959D1">
            <w:pPr>
              <w:spacing w:before="60" w:line="240" w:lineRule="auto"/>
            </w:pPr>
            <w:r w:rsidRPr="00D436EE">
              <w:t>+++</w:t>
            </w:r>
          </w:p>
          <w:p w14:paraId="4C39AF1C" w14:textId="39F68C8A"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2BCC852B" w14:textId="281F060D" w:rsidR="00063CB8" w:rsidRDefault="00063CB8" w:rsidP="00E959D1">
            <w:pPr>
              <w:spacing w:before="60" w:line="240" w:lineRule="auto"/>
            </w:pPr>
            <w:r w:rsidRPr="00D436EE">
              <w:t>+++</w:t>
            </w:r>
          </w:p>
          <w:p w14:paraId="5BFF9CD6" w14:textId="601D7BB7" w:rsidR="00C06402" w:rsidRPr="00D436EE" w:rsidRDefault="00C06402" w:rsidP="00E959D1">
            <w:pPr>
              <w:spacing w:before="60" w:line="240" w:lineRule="auto"/>
            </w:pPr>
            <w:r>
              <w:t>[</w:t>
            </w:r>
            <w:r w:rsidRPr="00C06402">
              <w:rPr>
                <w:i/>
                <w:iCs/>
              </w:rPr>
              <w:t>explicitly stated</w:t>
            </w:r>
            <w:r>
              <w:t>]</w:t>
            </w:r>
          </w:p>
        </w:tc>
      </w:tr>
      <w:tr w:rsidR="00063CB8" w:rsidRPr="00D436EE" w14:paraId="5677A519"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7E309E66" w14:textId="4937D8D8" w:rsidR="00063CB8" w:rsidRPr="00D436EE" w:rsidRDefault="00063CB8" w:rsidP="00E959D1">
            <w:pPr>
              <w:spacing w:before="60" w:line="240" w:lineRule="auto"/>
            </w:pPr>
            <w:r w:rsidRPr="00D436EE">
              <w:rPr>
                <w:b/>
                <w:bCs/>
              </w:rPr>
              <w:t>Review and continual improvement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2A3998C8" w14:textId="7E86B22D"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7EA6EF85" w14:textId="106E7524" w:rsidR="00063CB8" w:rsidRPr="00D436EE" w:rsidRDefault="00143831" w:rsidP="00E959D1">
            <w:pPr>
              <w:spacing w:before="60" w:line="240" w:lineRule="auto"/>
            </w:pPr>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653FAA5D" w14:textId="7890A53D" w:rsidR="00063CB8" w:rsidRPr="00D436EE" w:rsidRDefault="00143831" w:rsidP="00E959D1">
            <w:pPr>
              <w:spacing w:before="60" w:line="240" w:lineRule="auto"/>
            </w:pPr>
            <w:r>
              <w:t>[</w:t>
            </w:r>
            <w:r w:rsidRPr="00245832">
              <w:rPr>
                <w:i/>
                <w:iCs/>
              </w:rPr>
              <w:t>not addressed</w:t>
            </w:r>
            <w:r>
              <w:t>]</w:t>
            </w:r>
          </w:p>
        </w:tc>
      </w:tr>
      <w:tr w:rsidR="00063CB8" w:rsidRPr="00D436EE" w14:paraId="63229451"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47059ED3" w14:textId="60201A15" w:rsidR="00063CB8" w:rsidRPr="00D436EE" w:rsidRDefault="00063CB8" w:rsidP="00E959D1">
            <w:pPr>
              <w:spacing w:before="60" w:line="240" w:lineRule="auto"/>
            </w:pPr>
            <w:r w:rsidRPr="00D436EE">
              <w:t>Review by senior executive</w:t>
            </w:r>
          </w:p>
        </w:tc>
        <w:tc>
          <w:tcPr>
            <w:tcW w:w="1843" w:type="dxa"/>
            <w:tcBorders>
              <w:top w:val="single" w:sz="6" w:space="0" w:color="auto"/>
              <w:left w:val="single" w:sz="6" w:space="0" w:color="auto"/>
              <w:bottom w:val="single" w:sz="6" w:space="0" w:color="auto"/>
              <w:right w:val="single" w:sz="6" w:space="0" w:color="auto"/>
            </w:tcBorders>
            <w:vAlign w:val="center"/>
            <w:hideMark/>
          </w:tcPr>
          <w:p w14:paraId="00D65026" w14:textId="4A957A76" w:rsidR="00063CB8" w:rsidRDefault="00063CB8" w:rsidP="00E959D1">
            <w:pPr>
              <w:spacing w:before="60" w:line="240" w:lineRule="auto"/>
            </w:pPr>
            <w:r w:rsidRPr="00D436EE">
              <w:t>+++</w:t>
            </w:r>
          </w:p>
          <w:p w14:paraId="3DAAF053" w14:textId="38CD70EF" w:rsidR="00C06402" w:rsidRPr="00D436EE" w:rsidRDefault="00C06402" w:rsidP="00E959D1">
            <w:pPr>
              <w:spacing w:before="60" w:line="240" w:lineRule="auto"/>
            </w:pPr>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6A6BAF5F" w14:textId="6387CABF" w:rsidR="00063CB8" w:rsidRDefault="00063CB8" w:rsidP="00E959D1">
            <w:pPr>
              <w:spacing w:before="60" w:line="240" w:lineRule="auto"/>
            </w:pPr>
            <w:r w:rsidRPr="00D436EE">
              <w:t>+++</w:t>
            </w:r>
          </w:p>
          <w:p w14:paraId="61D27AAA" w14:textId="4033BB2F"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tcPr>
          <w:p w14:paraId="7AA38141" w14:textId="77777777" w:rsidR="00063CB8" w:rsidRDefault="00063CB8" w:rsidP="00E959D1">
            <w:pPr>
              <w:spacing w:before="60" w:line="240" w:lineRule="auto"/>
            </w:pPr>
            <w:r>
              <w:t>+</w:t>
            </w:r>
          </w:p>
          <w:p w14:paraId="62B8B5C8" w14:textId="24386744" w:rsidR="00E52949" w:rsidRPr="00D436EE" w:rsidRDefault="00E52949" w:rsidP="00E959D1">
            <w:pPr>
              <w:spacing w:before="60" w:line="240" w:lineRule="auto"/>
            </w:pPr>
            <w:r>
              <w:t>[implicit / interpreted]</w:t>
            </w:r>
          </w:p>
        </w:tc>
      </w:tr>
      <w:tr w:rsidR="00063CB8" w:rsidRPr="00D436EE" w14:paraId="2469857F"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40A0DF63" w14:textId="6B79DEF8" w:rsidR="00063CB8" w:rsidRPr="00D436EE" w:rsidRDefault="00063CB8" w:rsidP="00E959D1">
            <w:pPr>
              <w:spacing w:before="60" w:line="240" w:lineRule="auto"/>
            </w:pPr>
            <w:r w:rsidRPr="00D436EE">
              <w:t>Drinking water quality management improvement plan</w:t>
            </w:r>
          </w:p>
        </w:tc>
        <w:tc>
          <w:tcPr>
            <w:tcW w:w="1843" w:type="dxa"/>
            <w:tcBorders>
              <w:top w:val="single" w:sz="6" w:space="0" w:color="auto"/>
              <w:left w:val="single" w:sz="6" w:space="0" w:color="auto"/>
              <w:bottom w:val="single" w:sz="6" w:space="0" w:color="auto"/>
              <w:right w:val="single" w:sz="6" w:space="0" w:color="auto"/>
            </w:tcBorders>
            <w:vAlign w:val="center"/>
            <w:hideMark/>
          </w:tcPr>
          <w:p w14:paraId="76A6AB62" w14:textId="3D6BCB47" w:rsidR="00063CB8" w:rsidRPr="00D436EE" w:rsidRDefault="00143831" w:rsidP="00E959D1">
            <w:pPr>
              <w:spacing w:before="60" w:line="240" w:lineRule="auto"/>
            </w:pPr>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04086885" w14:textId="6B622DF2" w:rsidR="00063CB8" w:rsidRDefault="00063CB8" w:rsidP="00E959D1">
            <w:pPr>
              <w:spacing w:before="60" w:line="240" w:lineRule="auto"/>
            </w:pPr>
            <w:r w:rsidRPr="00D436EE">
              <w:t>+++</w:t>
            </w:r>
          </w:p>
          <w:p w14:paraId="7309C74F" w14:textId="519E6A9E" w:rsidR="00C06402" w:rsidRPr="00D436EE" w:rsidRDefault="00C06402" w:rsidP="00E959D1">
            <w:pPr>
              <w:spacing w:before="60" w:line="240" w:lineRule="auto"/>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tcPr>
          <w:p w14:paraId="59301384" w14:textId="30897DDF" w:rsidR="00063CB8" w:rsidRPr="00D436EE" w:rsidRDefault="00143831" w:rsidP="00E959D1">
            <w:pPr>
              <w:spacing w:before="60" w:line="240" w:lineRule="auto"/>
            </w:pPr>
            <w:r>
              <w:t>[</w:t>
            </w:r>
            <w:r w:rsidRPr="00245832">
              <w:rPr>
                <w:i/>
                <w:iCs/>
              </w:rPr>
              <w:t>not addressed</w:t>
            </w:r>
            <w:r>
              <w:t>]</w:t>
            </w:r>
          </w:p>
        </w:tc>
      </w:tr>
    </w:tbl>
    <w:p w14:paraId="7F332B1B" w14:textId="77777777" w:rsidR="00063CB8" w:rsidRDefault="00063CB8" w:rsidP="00063CB8"/>
    <w:p w14:paraId="6909A012" w14:textId="77777777" w:rsidR="00063CB8" w:rsidRPr="005A1E3E" w:rsidRDefault="00063CB8" w:rsidP="00063CB8">
      <w:r w:rsidRPr="005A1E3E">
        <w:t>Notes: </w:t>
      </w:r>
    </w:p>
    <w:p w14:paraId="314EB6B8" w14:textId="77777777" w:rsidR="00063CB8" w:rsidRPr="005A1E3E" w:rsidRDefault="00063CB8" w:rsidP="00063CB8">
      <w:r w:rsidRPr="005A1E3E">
        <w:t>+++ Aspect explicitly stated </w:t>
      </w:r>
    </w:p>
    <w:p w14:paraId="33C48510" w14:textId="77777777" w:rsidR="00063CB8" w:rsidRPr="005A1E3E" w:rsidRDefault="00063CB8" w:rsidP="00063CB8">
      <w:r w:rsidRPr="005A1E3E">
        <w:t>+ Aspect not explicitly stated but interpreted to include </w:t>
      </w:r>
    </w:p>
    <w:p w14:paraId="153196F3" w14:textId="77777777" w:rsidR="00063CB8" w:rsidRDefault="00063CB8" w:rsidP="00063CB8"/>
    <w:p w14:paraId="2A789D7A" w14:textId="77777777" w:rsidR="00063CB8" w:rsidRDefault="00063CB8" w:rsidP="00063CB8"/>
    <w:p w14:paraId="1BD6D7E6" w14:textId="2D043BED" w:rsidR="00063CB8" w:rsidRDefault="00EB36E6" w:rsidP="00063CB8">
      <w:pPr>
        <w:pStyle w:val="Heading3"/>
        <w:rPr>
          <w:sz w:val="24"/>
          <w:u w:val="single"/>
        </w:rPr>
      </w:pPr>
      <w:r>
        <w:rPr>
          <w:sz w:val="24"/>
          <w:u w:val="single"/>
        </w:rPr>
        <w:t xml:space="preserve">Appendix E - </w:t>
      </w:r>
      <w:r w:rsidR="00063CB8" w:rsidRPr="00AE70F8">
        <w:rPr>
          <w:sz w:val="24"/>
          <w:u w:val="single"/>
        </w:rPr>
        <w:t xml:space="preserve">Proposed </w:t>
      </w:r>
      <w:r w:rsidR="00063CB8">
        <w:rPr>
          <w:sz w:val="24"/>
          <w:u w:val="single"/>
        </w:rPr>
        <w:t>T</w:t>
      </w:r>
      <w:r w:rsidR="00063CB8" w:rsidRPr="00AE70F8">
        <w:rPr>
          <w:sz w:val="24"/>
          <w:u w:val="single"/>
        </w:rPr>
        <w:t>able</w:t>
      </w:r>
      <w:r w:rsidR="00063CB8">
        <w:rPr>
          <w:sz w:val="24"/>
          <w:u w:val="single"/>
        </w:rPr>
        <w:t xml:space="preserve"> 2.4</w:t>
      </w:r>
    </w:p>
    <w:p w14:paraId="6476C457" w14:textId="77777777" w:rsidR="00275D1C" w:rsidRPr="00CE6770" w:rsidRDefault="00275D1C" w:rsidP="00275D1C">
      <w:r>
        <w:t>Note: [</w:t>
      </w:r>
      <w:r w:rsidRPr="0094203B">
        <w:rPr>
          <w:i/>
          <w:iCs/>
        </w:rPr>
        <w:t>text in brackets</w:t>
      </w:r>
      <w:r>
        <w:t xml:space="preserve">] has been included in Table 2.4 to improve accessibility in this document </w:t>
      </w:r>
      <w:r w:rsidRPr="0094203B">
        <w:rPr>
          <w:u w:val="single"/>
        </w:rPr>
        <w:t>only</w:t>
      </w:r>
      <w:r>
        <w:t xml:space="preserve">. These edits will not be included in the proposed updated version of Table 2.4 within the </w:t>
      </w:r>
      <w:r w:rsidRPr="0094203B">
        <w:rPr>
          <w:i/>
          <w:iCs/>
        </w:rPr>
        <w:t>Australian Drinking Water Guidelines</w:t>
      </w:r>
      <w:r>
        <w:t xml:space="preserve">.  </w:t>
      </w:r>
    </w:p>
    <w:tbl>
      <w:tblPr>
        <w:tblW w:w="10057"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245"/>
        <w:gridCol w:w="1843"/>
        <w:gridCol w:w="1842"/>
        <w:gridCol w:w="2127"/>
      </w:tblGrid>
      <w:tr w:rsidR="00063CB8" w:rsidRPr="00D436EE" w14:paraId="15CE0C79" w14:textId="77777777" w:rsidTr="00E959D1">
        <w:trPr>
          <w:cantSplit/>
          <w:trHeight w:val="720"/>
          <w:tblHeader/>
        </w:trPr>
        <w:tc>
          <w:tcPr>
            <w:tcW w:w="4245" w:type="dxa"/>
            <w:tcBorders>
              <w:top w:val="single" w:sz="6" w:space="0" w:color="auto"/>
              <w:left w:val="single" w:sz="6" w:space="0" w:color="auto"/>
              <w:bottom w:val="single" w:sz="6" w:space="0" w:color="auto"/>
              <w:right w:val="single" w:sz="6" w:space="0" w:color="auto"/>
            </w:tcBorders>
            <w:shd w:val="clear" w:color="auto" w:fill="C7E2ED" w:themeFill="background2"/>
            <w:vAlign w:val="center"/>
            <w:hideMark/>
          </w:tcPr>
          <w:p w14:paraId="1C254309" w14:textId="25AEAFA7" w:rsidR="00063CB8" w:rsidRPr="005C582F" w:rsidRDefault="00063CB8" w:rsidP="00E959D1">
            <w:pPr>
              <w:rPr>
                <w:color w:val="auto"/>
              </w:rPr>
            </w:pPr>
            <w:r w:rsidRPr="005C582F">
              <w:rPr>
                <w:b/>
                <w:bCs/>
                <w:color w:val="auto"/>
              </w:rPr>
              <w:t>Framework for Management of Drinking Water Quality</w:t>
            </w:r>
          </w:p>
        </w:tc>
        <w:tc>
          <w:tcPr>
            <w:tcW w:w="1843" w:type="dxa"/>
            <w:tcBorders>
              <w:top w:val="single" w:sz="6" w:space="0" w:color="auto"/>
              <w:left w:val="single" w:sz="6" w:space="0" w:color="auto"/>
              <w:bottom w:val="single" w:sz="6" w:space="0" w:color="auto"/>
              <w:right w:val="single" w:sz="6" w:space="0" w:color="auto"/>
            </w:tcBorders>
            <w:shd w:val="clear" w:color="auto" w:fill="C7E2ED" w:themeFill="background2"/>
            <w:vAlign w:val="center"/>
            <w:hideMark/>
          </w:tcPr>
          <w:p w14:paraId="5C8977C0" w14:textId="399552C4" w:rsidR="00063CB8" w:rsidRPr="005C582F" w:rsidRDefault="00063CB8" w:rsidP="00E959D1">
            <w:pPr>
              <w:rPr>
                <w:color w:val="auto"/>
              </w:rPr>
            </w:pPr>
            <w:r w:rsidRPr="005C582F">
              <w:rPr>
                <w:b/>
                <w:bCs/>
                <w:color w:val="auto"/>
              </w:rPr>
              <w:t>HACCP</w:t>
            </w:r>
          </w:p>
        </w:tc>
        <w:tc>
          <w:tcPr>
            <w:tcW w:w="1842" w:type="dxa"/>
            <w:tcBorders>
              <w:top w:val="single" w:sz="6" w:space="0" w:color="auto"/>
              <w:left w:val="single" w:sz="6" w:space="0" w:color="auto"/>
              <w:bottom w:val="single" w:sz="6" w:space="0" w:color="auto"/>
              <w:right w:val="single" w:sz="6" w:space="0" w:color="auto"/>
            </w:tcBorders>
            <w:shd w:val="clear" w:color="auto" w:fill="C7E2ED" w:themeFill="background2"/>
            <w:vAlign w:val="center"/>
            <w:hideMark/>
          </w:tcPr>
          <w:p w14:paraId="20C3E588" w14:textId="3094EC6A" w:rsidR="00063CB8" w:rsidRPr="005C582F" w:rsidRDefault="00063CB8" w:rsidP="00E959D1">
            <w:pPr>
              <w:rPr>
                <w:color w:val="auto"/>
                <w:highlight w:val="yellow"/>
              </w:rPr>
            </w:pPr>
            <w:r w:rsidRPr="005C582F">
              <w:rPr>
                <w:b/>
                <w:bCs/>
                <w:color w:val="auto"/>
                <w:highlight w:val="yellow"/>
              </w:rPr>
              <w:t>AS/ NZS ISO 9001:2016</w:t>
            </w:r>
          </w:p>
        </w:tc>
        <w:tc>
          <w:tcPr>
            <w:tcW w:w="2127" w:type="dxa"/>
            <w:tcBorders>
              <w:top w:val="single" w:sz="6" w:space="0" w:color="auto"/>
              <w:left w:val="single" w:sz="6" w:space="0" w:color="auto"/>
              <w:bottom w:val="single" w:sz="6" w:space="0" w:color="auto"/>
              <w:right w:val="single" w:sz="6" w:space="0" w:color="auto"/>
            </w:tcBorders>
            <w:shd w:val="clear" w:color="auto" w:fill="C7E2ED" w:themeFill="background2"/>
            <w:vAlign w:val="center"/>
            <w:hideMark/>
          </w:tcPr>
          <w:p w14:paraId="164951A6" w14:textId="5C3E75B9" w:rsidR="00063CB8" w:rsidRPr="005C582F" w:rsidRDefault="00063CB8" w:rsidP="00E959D1">
            <w:pPr>
              <w:rPr>
                <w:b/>
                <w:bCs/>
                <w:color w:val="auto"/>
                <w:highlight w:val="yellow"/>
              </w:rPr>
            </w:pPr>
            <w:r w:rsidRPr="005C582F">
              <w:rPr>
                <w:b/>
                <w:bCs/>
                <w:color w:val="auto"/>
                <w:highlight w:val="yellow"/>
              </w:rPr>
              <w:t>AS ISO 31000:2018</w:t>
            </w:r>
          </w:p>
        </w:tc>
      </w:tr>
      <w:tr w:rsidR="00063CB8" w:rsidRPr="00D436EE" w14:paraId="43E65391"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1CC13628" w14:textId="63372487" w:rsidR="00063CB8" w:rsidRPr="00D436EE" w:rsidRDefault="00063CB8" w:rsidP="00E959D1">
            <w:r w:rsidRPr="00D436EE">
              <w:rPr>
                <w:b/>
                <w:bCs/>
              </w:rPr>
              <w:t>Commitment to drinking water quality management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B4758D9" w14:textId="55814594"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3B285F23" w14:textId="5B57263E" w:rsidR="00063CB8" w:rsidRPr="00D436EE" w:rsidRDefault="00143831" w:rsidP="00E959D1">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16D6A78C" w14:textId="231595AD" w:rsidR="00063CB8" w:rsidRPr="00D436EE" w:rsidRDefault="00143831" w:rsidP="00E959D1">
            <w:r>
              <w:t>[</w:t>
            </w:r>
            <w:r w:rsidRPr="00245832">
              <w:rPr>
                <w:i/>
                <w:iCs/>
              </w:rPr>
              <w:t>not addressed</w:t>
            </w:r>
            <w:r>
              <w:t>]</w:t>
            </w:r>
          </w:p>
        </w:tc>
      </w:tr>
      <w:tr w:rsidR="00063CB8" w:rsidRPr="00D436EE" w14:paraId="2AE9B1D4"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7620B3DE" w14:textId="0E1BD389" w:rsidR="00063CB8" w:rsidRPr="00D436EE" w:rsidRDefault="00063CB8" w:rsidP="00E959D1">
            <w:r w:rsidRPr="00D436EE">
              <w:lastRenderedPageBreak/>
              <w:t>Drinking water quality policy</w:t>
            </w:r>
          </w:p>
        </w:tc>
        <w:tc>
          <w:tcPr>
            <w:tcW w:w="1843" w:type="dxa"/>
            <w:tcBorders>
              <w:top w:val="single" w:sz="6" w:space="0" w:color="auto"/>
              <w:left w:val="single" w:sz="6" w:space="0" w:color="auto"/>
              <w:bottom w:val="single" w:sz="6" w:space="0" w:color="auto"/>
              <w:right w:val="single" w:sz="6" w:space="0" w:color="auto"/>
            </w:tcBorders>
            <w:vAlign w:val="center"/>
            <w:hideMark/>
          </w:tcPr>
          <w:p w14:paraId="5FA155D1" w14:textId="5C8EDF66"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7BC04C5A" w14:textId="701D2178" w:rsidR="00063CB8" w:rsidRDefault="00063CB8" w:rsidP="00E959D1">
            <w:r w:rsidRPr="00D436EE">
              <w:t>+++</w:t>
            </w:r>
          </w:p>
          <w:p w14:paraId="4B660AAB" w14:textId="1B3E0173" w:rsidR="00C06402" w:rsidRPr="00D436EE" w:rsidRDefault="00C06402"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439AE033" w14:textId="2899FB7F" w:rsidR="00063CB8" w:rsidRDefault="00063CB8" w:rsidP="00E959D1">
            <w:r w:rsidRPr="00D436EE">
              <w:t>+++</w:t>
            </w:r>
          </w:p>
          <w:p w14:paraId="24B41080" w14:textId="2797D7C6" w:rsidR="00C06402" w:rsidRPr="00D436EE" w:rsidRDefault="00C06402" w:rsidP="00E959D1">
            <w:r>
              <w:t>[</w:t>
            </w:r>
            <w:r w:rsidRPr="00C06402">
              <w:rPr>
                <w:i/>
                <w:iCs/>
              </w:rPr>
              <w:t>explicitly stated</w:t>
            </w:r>
            <w:r>
              <w:t>]</w:t>
            </w:r>
          </w:p>
        </w:tc>
      </w:tr>
      <w:tr w:rsidR="00063CB8" w:rsidRPr="00D436EE" w14:paraId="1788CBA4"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6257D5C0" w14:textId="3651F734" w:rsidR="00063CB8" w:rsidRPr="00D436EE" w:rsidRDefault="00063CB8" w:rsidP="00E959D1">
            <w:r w:rsidRPr="00D436EE">
              <w:t>Regulatory and formal requirements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756EC14D" w14:textId="018544FC" w:rsidR="00063CB8" w:rsidRDefault="00063CB8" w:rsidP="00E959D1">
            <w:r w:rsidRPr="00D436EE">
              <w:t>+++</w:t>
            </w:r>
          </w:p>
          <w:p w14:paraId="5EB00861" w14:textId="34FA914C" w:rsidR="00C06402" w:rsidRPr="00D436EE" w:rsidRDefault="00C06402" w:rsidP="00E959D1">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4F802F6C" w14:textId="70B428C6" w:rsidR="00063CB8" w:rsidRDefault="00063CB8" w:rsidP="00E959D1">
            <w:r w:rsidRPr="00D436EE">
              <w:t>+++</w:t>
            </w:r>
          </w:p>
          <w:p w14:paraId="223E6514" w14:textId="03A82C69" w:rsidR="00C06402" w:rsidRPr="00D436EE" w:rsidRDefault="00C06402"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475C54B1" w14:textId="4A8D1ABB" w:rsidR="00063CB8" w:rsidRDefault="00063CB8" w:rsidP="00E959D1">
            <w:pPr>
              <w:rPr>
                <w:b/>
                <w:bCs/>
                <w:highlight w:val="yellow"/>
              </w:rPr>
            </w:pPr>
            <w:r w:rsidRPr="00D436EE">
              <w:rPr>
                <w:b/>
                <w:bCs/>
                <w:highlight w:val="yellow"/>
              </w:rPr>
              <w:t>+</w:t>
            </w:r>
          </w:p>
          <w:p w14:paraId="4EB88310" w14:textId="6BBC3C99" w:rsidR="00E52949" w:rsidRPr="00E52949" w:rsidRDefault="00E52949" w:rsidP="00E959D1">
            <w:pPr>
              <w:spacing w:before="60" w:line="240" w:lineRule="auto"/>
            </w:pPr>
            <w:r>
              <w:t>[implicit / interpreted]</w:t>
            </w:r>
          </w:p>
        </w:tc>
      </w:tr>
      <w:tr w:rsidR="00063CB8" w:rsidRPr="00D436EE" w14:paraId="3B069A04" w14:textId="77777777" w:rsidTr="00E959D1">
        <w:trPr>
          <w:cantSplit/>
          <w:trHeight w:val="341"/>
        </w:trPr>
        <w:tc>
          <w:tcPr>
            <w:tcW w:w="4245" w:type="dxa"/>
            <w:tcBorders>
              <w:top w:val="single" w:sz="6" w:space="0" w:color="auto"/>
              <w:left w:val="single" w:sz="6" w:space="0" w:color="auto"/>
              <w:bottom w:val="single" w:sz="6" w:space="0" w:color="auto"/>
              <w:right w:val="single" w:sz="6" w:space="0" w:color="auto"/>
            </w:tcBorders>
            <w:vAlign w:val="center"/>
            <w:hideMark/>
          </w:tcPr>
          <w:p w14:paraId="75F90959" w14:textId="22476568" w:rsidR="00063CB8" w:rsidRPr="00D436EE" w:rsidRDefault="00063CB8" w:rsidP="00E959D1">
            <w:r w:rsidRPr="00D436EE">
              <w:t>Engaging stakeholders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6DE89311" w14:textId="280A08B8"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0AAFCAF6" w14:textId="23FD4EB1" w:rsidR="00063CB8" w:rsidRDefault="00063CB8" w:rsidP="00E959D1">
            <w:pPr>
              <w:rPr>
                <w:b/>
                <w:bCs/>
              </w:rPr>
            </w:pPr>
            <w:r w:rsidRPr="00D436EE">
              <w:rPr>
                <w:b/>
                <w:bCs/>
                <w:highlight w:val="yellow"/>
              </w:rPr>
              <w:t>+++</w:t>
            </w:r>
          </w:p>
          <w:p w14:paraId="0E5ED735" w14:textId="1509EC2D" w:rsidR="00C06402" w:rsidRPr="00D436EE" w:rsidRDefault="00C06402" w:rsidP="00E959D1">
            <w:pPr>
              <w:rPr>
                <w:b/>
                <w:bCs/>
              </w:rPr>
            </w:pPr>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612B244C" w14:textId="47C09998" w:rsidR="00063CB8" w:rsidRDefault="00063CB8" w:rsidP="00E959D1">
            <w:pPr>
              <w:rPr>
                <w:b/>
                <w:bCs/>
                <w:highlight w:val="yellow"/>
              </w:rPr>
            </w:pPr>
            <w:r w:rsidRPr="00D436EE">
              <w:rPr>
                <w:b/>
                <w:bCs/>
                <w:highlight w:val="yellow"/>
              </w:rPr>
              <w:t>+++</w:t>
            </w:r>
          </w:p>
          <w:p w14:paraId="6772D29C" w14:textId="4F1C7198" w:rsidR="00C06402" w:rsidRPr="00D436EE" w:rsidRDefault="00C06402" w:rsidP="00E959D1">
            <w:pPr>
              <w:rPr>
                <w:b/>
                <w:bCs/>
                <w:highlight w:val="yellow"/>
              </w:rPr>
            </w:pPr>
            <w:r>
              <w:t>[</w:t>
            </w:r>
            <w:r w:rsidRPr="00C06402">
              <w:rPr>
                <w:i/>
                <w:iCs/>
              </w:rPr>
              <w:t>explicitly stated</w:t>
            </w:r>
            <w:r>
              <w:t>]</w:t>
            </w:r>
          </w:p>
        </w:tc>
      </w:tr>
      <w:tr w:rsidR="00063CB8" w:rsidRPr="00D436EE" w14:paraId="4A63D86E"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074F6226" w14:textId="42D12606" w:rsidR="00063CB8" w:rsidRPr="00D436EE" w:rsidRDefault="00063CB8" w:rsidP="00E959D1">
            <w:r w:rsidRPr="00D436EE">
              <w:rPr>
                <w:b/>
                <w:bCs/>
              </w:rPr>
              <w:t>Assessment of the drinking water supply system</w:t>
            </w:r>
          </w:p>
        </w:tc>
        <w:tc>
          <w:tcPr>
            <w:tcW w:w="1843" w:type="dxa"/>
            <w:tcBorders>
              <w:top w:val="single" w:sz="6" w:space="0" w:color="auto"/>
              <w:left w:val="single" w:sz="6" w:space="0" w:color="auto"/>
              <w:bottom w:val="single" w:sz="6" w:space="0" w:color="auto"/>
              <w:right w:val="single" w:sz="6" w:space="0" w:color="auto"/>
            </w:tcBorders>
            <w:vAlign w:val="center"/>
            <w:hideMark/>
          </w:tcPr>
          <w:p w14:paraId="0B75055A" w14:textId="6CAC8ACB"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235B145B" w14:textId="32558D0D" w:rsidR="00063CB8" w:rsidRPr="00D436EE" w:rsidRDefault="00143831" w:rsidP="00E959D1">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7828A58C" w14:textId="1710F694" w:rsidR="00063CB8" w:rsidRPr="00D436EE" w:rsidRDefault="00143831" w:rsidP="00E959D1">
            <w:r>
              <w:t>[</w:t>
            </w:r>
            <w:r w:rsidRPr="00245832">
              <w:rPr>
                <w:i/>
                <w:iCs/>
              </w:rPr>
              <w:t>not addressed</w:t>
            </w:r>
            <w:r>
              <w:t>]</w:t>
            </w:r>
          </w:p>
        </w:tc>
      </w:tr>
      <w:tr w:rsidR="00063CB8" w:rsidRPr="00D436EE" w14:paraId="0E119DB4"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7372D571" w14:textId="00D050DB" w:rsidR="00063CB8" w:rsidRPr="00D436EE" w:rsidRDefault="00063CB8" w:rsidP="00E959D1">
            <w:r w:rsidRPr="00D436EE">
              <w:t>Water supply system analysis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F532001" w14:textId="52BA80CE" w:rsidR="00063CB8" w:rsidRDefault="00063CB8" w:rsidP="00E959D1">
            <w:r w:rsidRPr="00D436EE">
              <w:t>+++</w:t>
            </w:r>
          </w:p>
          <w:p w14:paraId="177335F5" w14:textId="42FF9629" w:rsidR="00C06402" w:rsidRPr="00D436EE" w:rsidRDefault="00C06402" w:rsidP="00E959D1">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1E43D3F1" w14:textId="57EC2EDC" w:rsidR="00063CB8" w:rsidRDefault="00063CB8" w:rsidP="00E959D1">
            <w:pPr>
              <w:rPr>
                <w:b/>
                <w:bCs/>
                <w:highlight w:val="yellow"/>
              </w:rPr>
            </w:pPr>
            <w:r w:rsidRPr="00D436EE">
              <w:rPr>
                <w:b/>
                <w:bCs/>
                <w:highlight w:val="yellow"/>
              </w:rPr>
              <w:t>+</w:t>
            </w:r>
          </w:p>
          <w:p w14:paraId="39E9ACAE" w14:textId="4EE131DA" w:rsidR="00E52949" w:rsidRPr="00E52949" w:rsidRDefault="00E52949" w:rsidP="00E959D1">
            <w:pPr>
              <w:spacing w:before="60" w:line="240" w:lineRule="auto"/>
            </w:pPr>
            <w:r>
              <w:t>[implicit / interpreted]</w:t>
            </w:r>
          </w:p>
        </w:tc>
        <w:tc>
          <w:tcPr>
            <w:tcW w:w="2127" w:type="dxa"/>
            <w:tcBorders>
              <w:top w:val="single" w:sz="6" w:space="0" w:color="auto"/>
              <w:left w:val="single" w:sz="6" w:space="0" w:color="auto"/>
              <w:bottom w:val="single" w:sz="6" w:space="0" w:color="auto"/>
              <w:right w:val="single" w:sz="6" w:space="0" w:color="auto"/>
            </w:tcBorders>
            <w:vAlign w:val="center"/>
            <w:hideMark/>
          </w:tcPr>
          <w:p w14:paraId="7B40B5B7" w14:textId="1ACE92EE" w:rsidR="00063CB8" w:rsidRDefault="00063CB8" w:rsidP="00E959D1">
            <w:pPr>
              <w:rPr>
                <w:b/>
                <w:bCs/>
                <w:highlight w:val="yellow"/>
              </w:rPr>
            </w:pPr>
            <w:r w:rsidRPr="00D436EE">
              <w:rPr>
                <w:b/>
                <w:bCs/>
                <w:highlight w:val="yellow"/>
              </w:rPr>
              <w:t>+</w:t>
            </w:r>
          </w:p>
          <w:p w14:paraId="54925D49" w14:textId="1EB7944B" w:rsidR="00E52949" w:rsidRPr="00E52949" w:rsidRDefault="00E52949" w:rsidP="00E959D1">
            <w:pPr>
              <w:spacing w:before="60" w:line="240" w:lineRule="auto"/>
            </w:pPr>
            <w:r>
              <w:t>[implicit / interpreted]</w:t>
            </w:r>
          </w:p>
        </w:tc>
      </w:tr>
      <w:tr w:rsidR="00063CB8" w:rsidRPr="00D436EE" w14:paraId="57810244"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54DBB03F" w14:textId="01E7623F" w:rsidR="00063CB8" w:rsidRPr="00D436EE" w:rsidRDefault="00063CB8" w:rsidP="00E959D1">
            <w:r w:rsidRPr="00D436EE">
              <w:t>Assessment of water quality data</w:t>
            </w:r>
          </w:p>
        </w:tc>
        <w:tc>
          <w:tcPr>
            <w:tcW w:w="1843" w:type="dxa"/>
            <w:tcBorders>
              <w:top w:val="single" w:sz="6" w:space="0" w:color="auto"/>
              <w:left w:val="single" w:sz="6" w:space="0" w:color="auto"/>
              <w:bottom w:val="single" w:sz="6" w:space="0" w:color="auto"/>
              <w:right w:val="single" w:sz="6" w:space="0" w:color="auto"/>
            </w:tcBorders>
            <w:vAlign w:val="center"/>
            <w:hideMark/>
          </w:tcPr>
          <w:p w14:paraId="0B054106" w14:textId="24B0BDB1"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29BB7F97" w14:textId="77777777" w:rsidR="00E52949" w:rsidRDefault="00063CB8" w:rsidP="00E959D1">
            <w:pPr>
              <w:spacing w:before="60" w:line="240" w:lineRule="auto"/>
              <w:rPr>
                <w:b/>
                <w:bCs/>
                <w:highlight w:val="yellow"/>
              </w:rPr>
            </w:pPr>
            <w:r w:rsidRPr="00D436EE">
              <w:rPr>
                <w:b/>
                <w:bCs/>
                <w:highlight w:val="yellow"/>
              </w:rPr>
              <w:t>+</w:t>
            </w:r>
          </w:p>
          <w:p w14:paraId="639C3860" w14:textId="2B69E8A0" w:rsidR="00063CB8" w:rsidRPr="00E52949" w:rsidRDefault="00E52949" w:rsidP="00E959D1">
            <w:pPr>
              <w:spacing w:before="60" w:line="240" w:lineRule="auto"/>
            </w:pPr>
            <w:r>
              <w:t>[implicit / interpreted]</w:t>
            </w:r>
          </w:p>
        </w:tc>
        <w:tc>
          <w:tcPr>
            <w:tcW w:w="2127" w:type="dxa"/>
            <w:tcBorders>
              <w:top w:val="single" w:sz="6" w:space="0" w:color="auto"/>
              <w:left w:val="single" w:sz="6" w:space="0" w:color="auto"/>
              <w:bottom w:val="single" w:sz="6" w:space="0" w:color="auto"/>
              <w:right w:val="single" w:sz="6" w:space="0" w:color="auto"/>
            </w:tcBorders>
            <w:vAlign w:val="center"/>
            <w:hideMark/>
          </w:tcPr>
          <w:p w14:paraId="2B9C78CC" w14:textId="190E0AE2" w:rsidR="00063CB8" w:rsidRDefault="00063CB8" w:rsidP="00E959D1">
            <w:pPr>
              <w:rPr>
                <w:b/>
                <w:bCs/>
                <w:highlight w:val="yellow"/>
              </w:rPr>
            </w:pPr>
            <w:r w:rsidRPr="00D436EE">
              <w:rPr>
                <w:b/>
                <w:bCs/>
                <w:highlight w:val="yellow"/>
              </w:rPr>
              <w:t>+</w:t>
            </w:r>
          </w:p>
          <w:p w14:paraId="7B2BB9BA" w14:textId="1D15B9C7" w:rsidR="00E52949" w:rsidRPr="00E52949" w:rsidRDefault="00E52949" w:rsidP="00E959D1">
            <w:pPr>
              <w:spacing w:before="60" w:line="240" w:lineRule="auto"/>
            </w:pPr>
            <w:r>
              <w:t>[implicit / interpreted]</w:t>
            </w:r>
          </w:p>
        </w:tc>
      </w:tr>
      <w:tr w:rsidR="00063CB8" w:rsidRPr="00D436EE" w14:paraId="35070A6B"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0B40C18C" w14:textId="4AC441E3" w:rsidR="00063CB8" w:rsidRPr="00D436EE" w:rsidRDefault="00063CB8" w:rsidP="00E959D1">
            <w:r w:rsidRPr="00D436EE">
              <w:t>Hazard identification and risk assessment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2AFEDA43" w14:textId="66208DBC" w:rsidR="00063CB8" w:rsidRDefault="00063CB8" w:rsidP="00E959D1">
            <w:r w:rsidRPr="00D436EE">
              <w:t>+++</w:t>
            </w:r>
          </w:p>
          <w:p w14:paraId="4E4DDF57" w14:textId="0E0811D6" w:rsidR="00C06402" w:rsidRPr="00D436EE" w:rsidRDefault="00C06402" w:rsidP="00E959D1">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34BAF2AA" w14:textId="09EA5132" w:rsidR="00063CB8" w:rsidRDefault="00063CB8" w:rsidP="00E959D1">
            <w:pPr>
              <w:rPr>
                <w:b/>
                <w:bCs/>
              </w:rPr>
            </w:pPr>
            <w:r w:rsidRPr="00D436EE">
              <w:rPr>
                <w:b/>
                <w:bCs/>
                <w:highlight w:val="yellow"/>
              </w:rPr>
              <w:t>+</w:t>
            </w:r>
          </w:p>
          <w:p w14:paraId="1C7DF163" w14:textId="59898EF6" w:rsidR="00E52949" w:rsidRPr="00E52949" w:rsidRDefault="00E52949" w:rsidP="00E959D1">
            <w:pPr>
              <w:spacing w:before="60" w:line="240" w:lineRule="auto"/>
            </w:pPr>
            <w:r>
              <w:t>[implicit / interpreted]</w:t>
            </w:r>
          </w:p>
        </w:tc>
        <w:tc>
          <w:tcPr>
            <w:tcW w:w="2127" w:type="dxa"/>
            <w:tcBorders>
              <w:top w:val="single" w:sz="6" w:space="0" w:color="auto"/>
              <w:left w:val="single" w:sz="6" w:space="0" w:color="auto"/>
              <w:bottom w:val="single" w:sz="6" w:space="0" w:color="auto"/>
              <w:right w:val="single" w:sz="6" w:space="0" w:color="auto"/>
            </w:tcBorders>
            <w:vAlign w:val="center"/>
            <w:hideMark/>
          </w:tcPr>
          <w:p w14:paraId="0F4886F0" w14:textId="7D39B437" w:rsidR="00063CB8" w:rsidRDefault="00063CB8" w:rsidP="00E959D1">
            <w:r w:rsidRPr="00D436EE">
              <w:t>+++</w:t>
            </w:r>
          </w:p>
          <w:p w14:paraId="26A22235" w14:textId="6C6D700A" w:rsidR="00C06402" w:rsidRPr="00D436EE" w:rsidRDefault="00C06402" w:rsidP="00E959D1">
            <w:r>
              <w:t>[</w:t>
            </w:r>
            <w:r w:rsidRPr="00C06402">
              <w:rPr>
                <w:i/>
                <w:iCs/>
              </w:rPr>
              <w:t>explicitly stated</w:t>
            </w:r>
            <w:r>
              <w:t>]</w:t>
            </w:r>
          </w:p>
        </w:tc>
      </w:tr>
      <w:tr w:rsidR="00063CB8" w:rsidRPr="00D436EE" w14:paraId="5451E188"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6A27896E" w14:textId="29C3A601" w:rsidR="00063CB8" w:rsidRPr="00D436EE" w:rsidRDefault="00063CB8" w:rsidP="00E959D1">
            <w:r w:rsidRPr="00D436EE">
              <w:rPr>
                <w:b/>
                <w:bCs/>
              </w:rPr>
              <w:t>Preventive measures for drinking water quality management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09D023A5" w14:textId="51C4504D"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10F42CE3" w14:textId="73496EF0" w:rsidR="00063CB8" w:rsidRPr="00D436EE" w:rsidRDefault="00143831" w:rsidP="00E959D1">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026ABFEF" w14:textId="6331ECA4" w:rsidR="00063CB8" w:rsidRPr="00D436EE" w:rsidRDefault="00143831" w:rsidP="00E959D1">
            <w:r>
              <w:t>[</w:t>
            </w:r>
            <w:r w:rsidRPr="00245832">
              <w:rPr>
                <w:i/>
                <w:iCs/>
              </w:rPr>
              <w:t>not addressed</w:t>
            </w:r>
            <w:r>
              <w:t>]</w:t>
            </w:r>
          </w:p>
        </w:tc>
      </w:tr>
      <w:tr w:rsidR="00063CB8" w:rsidRPr="00D436EE" w14:paraId="0423B1BF"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6445F09A" w14:textId="0D50285F" w:rsidR="00063CB8" w:rsidRPr="00D436EE" w:rsidRDefault="00063CB8" w:rsidP="00E959D1">
            <w:r w:rsidRPr="00D436EE">
              <w:t>Preventive measures and multiple barriers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8EBEF55" w14:textId="5729815A" w:rsidR="00063CB8" w:rsidRDefault="00063CB8" w:rsidP="00E959D1">
            <w:r w:rsidRPr="00D436EE">
              <w:t>+++</w:t>
            </w:r>
          </w:p>
          <w:p w14:paraId="6A2C3EC0" w14:textId="1E496EBE" w:rsidR="00C06402" w:rsidRPr="00D436EE" w:rsidRDefault="00C06402" w:rsidP="00E959D1">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2B3E6F41" w14:textId="6E54466A" w:rsidR="00063CB8" w:rsidRDefault="00063CB8" w:rsidP="00E959D1">
            <w:r w:rsidRPr="00D436EE">
              <w:t>+</w:t>
            </w:r>
          </w:p>
          <w:p w14:paraId="3E7040CA" w14:textId="0C1E3190" w:rsidR="00E52949" w:rsidRPr="00D436EE" w:rsidRDefault="00E52949" w:rsidP="00E959D1">
            <w:pPr>
              <w:spacing w:before="60" w:line="240" w:lineRule="auto"/>
            </w:pPr>
            <w:r>
              <w:t>[implicit / interpreted]</w:t>
            </w:r>
          </w:p>
        </w:tc>
        <w:tc>
          <w:tcPr>
            <w:tcW w:w="2127" w:type="dxa"/>
            <w:tcBorders>
              <w:top w:val="single" w:sz="6" w:space="0" w:color="auto"/>
              <w:left w:val="single" w:sz="6" w:space="0" w:color="auto"/>
              <w:bottom w:val="single" w:sz="6" w:space="0" w:color="auto"/>
              <w:right w:val="single" w:sz="6" w:space="0" w:color="auto"/>
            </w:tcBorders>
            <w:vAlign w:val="center"/>
            <w:hideMark/>
          </w:tcPr>
          <w:p w14:paraId="10CBBA64" w14:textId="321E3FDA" w:rsidR="00063CB8" w:rsidRDefault="00063CB8" w:rsidP="00E959D1">
            <w:r w:rsidRPr="00D436EE">
              <w:t>+++</w:t>
            </w:r>
          </w:p>
          <w:p w14:paraId="73725494" w14:textId="72BA45EC" w:rsidR="00C06402" w:rsidRPr="00D436EE" w:rsidRDefault="00C06402" w:rsidP="00E959D1">
            <w:r>
              <w:t>[</w:t>
            </w:r>
            <w:r w:rsidRPr="00C06402">
              <w:rPr>
                <w:i/>
                <w:iCs/>
              </w:rPr>
              <w:t>explicitly stated</w:t>
            </w:r>
            <w:r>
              <w:t>]</w:t>
            </w:r>
          </w:p>
        </w:tc>
      </w:tr>
      <w:tr w:rsidR="00063CB8" w:rsidRPr="00D436EE" w14:paraId="7E770EE0"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6866A927" w14:textId="4D846509" w:rsidR="00063CB8" w:rsidRPr="00D436EE" w:rsidRDefault="00063CB8" w:rsidP="00E959D1">
            <w:r w:rsidRPr="00D436EE">
              <w:t>Critical control points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253B1D05" w14:textId="6B24F81D" w:rsidR="00063CB8" w:rsidRDefault="00063CB8" w:rsidP="00E959D1">
            <w:r w:rsidRPr="00D436EE">
              <w:t>+++</w:t>
            </w:r>
          </w:p>
          <w:p w14:paraId="457422EC" w14:textId="67D509C8" w:rsidR="00C06402" w:rsidRPr="00D436EE" w:rsidRDefault="00C06402" w:rsidP="00E959D1">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695B02F1" w14:textId="044F5551" w:rsidR="00063CB8" w:rsidRDefault="00063CB8" w:rsidP="00E959D1">
            <w:pPr>
              <w:rPr>
                <w:b/>
                <w:bCs/>
                <w:highlight w:val="yellow"/>
              </w:rPr>
            </w:pPr>
            <w:r w:rsidRPr="00D436EE">
              <w:rPr>
                <w:b/>
                <w:bCs/>
                <w:highlight w:val="yellow"/>
              </w:rPr>
              <w:t>+</w:t>
            </w:r>
          </w:p>
          <w:p w14:paraId="136C84D7" w14:textId="72BA3E11" w:rsidR="00E52949" w:rsidRPr="00E52949" w:rsidRDefault="00E52949" w:rsidP="00E959D1">
            <w:pPr>
              <w:spacing w:before="60" w:line="240" w:lineRule="auto"/>
            </w:pPr>
            <w:r>
              <w:t>[implicit / interpreted]</w:t>
            </w:r>
          </w:p>
        </w:tc>
        <w:tc>
          <w:tcPr>
            <w:tcW w:w="2127" w:type="dxa"/>
            <w:tcBorders>
              <w:top w:val="single" w:sz="6" w:space="0" w:color="auto"/>
              <w:left w:val="single" w:sz="6" w:space="0" w:color="auto"/>
              <w:bottom w:val="single" w:sz="6" w:space="0" w:color="auto"/>
              <w:right w:val="single" w:sz="6" w:space="0" w:color="auto"/>
            </w:tcBorders>
            <w:vAlign w:val="center"/>
            <w:hideMark/>
          </w:tcPr>
          <w:p w14:paraId="12BB19E2" w14:textId="7288C3BD" w:rsidR="00063CB8" w:rsidRDefault="00063CB8" w:rsidP="00E959D1">
            <w:pPr>
              <w:rPr>
                <w:b/>
                <w:bCs/>
                <w:highlight w:val="yellow"/>
              </w:rPr>
            </w:pPr>
            <w:r w:rsidRPr="00D436EE">
              <w:rPr>
                <w:b/>
                <w:bCs/>
                <w:highlight w:val="yellow"/>
              </w:rPr>
              <w:t>+</w:t>
            </w:r>
          </w:p>
          <w:p w14:paraId="4530DC0F" w14:textId="3E952808" w:rsidR="00E52949" w:rsidRPr="00E52949" w:rsidRDefault="00E52949" w:rsidP="00E959D1">
            <w:pPr>
              <w:spacing w:before="60" w:line="240" w:lineRule="auto"/>
            </w:pPr>
            <w:r>
              <w:t>[implicit / interpreted]</w:t>
            </w:r>
          </w:p>
        </w:tc>
      </w:tr>
      <w:tr w:rsidR="00063CB8" w:rsidRPr="00D436EE" w14:paraId="757446F1"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3882A900" w14:textId="03CA1629" w:rsidR="00063CB8" w:rsidRPr="00D436EE" w:rsidRDefault="00063CB8" w:rsidP="00E959D1">
            <w:r w:rsidRPr="00D436EE">
              <w:rPr>
                <w:b/>
                <w:bCs/>
              </w:rPr>
              <w:t>Operational procedures and process control</w:t>
            </w:r>
          </w:p>
        </w:tc>
        <w:tc>
          <w:tcPr>
            <w:tcW w:w="1843" w:type="dxa"/>
            <w:tcBorders>
              <w:top w:val="single" w:sz="6" w:space="0" w:color="auto"/>
              <w:left w:val="single" w:sz="6" w:space="0" w:color="auto"/>
              <w:bottom w:val="single" w:sz="6" w:space="0" w:color="auto"/>
              <w:right w:val="single" w:sz="6" w:space="0" w:color="auto"/>
            </w:tcBorders>
            <w:vAlign w:val="center"/>
            <w:hideMark/>
          </w:tcPr>
          <w:p w14:paraId="079A4822" w14:textId="7AC0D6F7"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44CDFFBE" w14:textId="5303CB26" w:rsidR="00063CB8" w:rsidRPr="00D436EE" w:rsidRDefault="00143831" w:rsidP="00E959D1">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2DD8E920" w14:textId="53954FBD" w:rsidR="00063CB8" w:rsidRPr="00D436EE" w:rsidRDefault="00143831" w:rsidP="00E959D1">
            <w:r>
              <w:t>[</w:t>
            </w:r>
            <w:r w:rsidRPr="00245832">
              <w:rPr>
                <w:i/>
                <w:iCs/>
              </w:rPr>
              <w:t>not addressed</w:t>
            </w:r>
            <w:r>
              <w:t>]</w:t>
            </w:r>
          </w:p>
        </w:tc>
      </w:tr>
      <w:tr w:rsidR="00063CB8" w:rsidRPr="00D436EE" w14:paraId="0D1C50C7"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08D26EFC" w14:textId="2220E4D2" w:rsidR="00063CB8" w:rsidRPr="00D436EE" w:rsidRDefault="00063CB8" w:rsidP="00E959D1">
            <w:r w:rsidRPr="00D436EE">
              <w:t>Operational procedures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2D1F814F" w14:textId="62F719FD" w:rsidR="00063CB8" w:rsidRDefault="00063CB8" w:rsidP="00E959D1">
            <w:r w:rsidRPr="00D436EE">
              <w:t>+</w:t>
            </w:r>
          </w:p>
          <w:p w14:paraId="0BF86E86" w14:textId="451DFBAD" w:rsidR="003A77C4" w:rsidRPr="00D436EE" w:rsidRDefault="003A77C4" w:rsidP="00E959D1">
            <w:pPr>
              <w:spacing w:before="60" w:line="240" w:lineRule="auto"/>
            </w:pPr>
            <w:r>
              <w:t>[implicit / interpreted]</w:t>
            </w:r>
          </w:p>
        </w:tc>
        <w:tc>
          <w:tcPr>
            <w:tcW w:w="1842" w:type="dxa"/>
            <w:tcBorders>
              <w:top w:val="single" w:sz="6" w:space="0" w:color="auto"/>
              <w:left w:val="single" w:sz="6" w:space="0" w:color="auto"/>
              <w:bottom w:val="single" w:sz="6" w:space="0" w:color="auto"/>
              <w:right w:val="single" w:sz="6" w:space="0" w:color="auto"/>
            </w:tcBorders>
            <w:vAlign w:val="center"/>
            <w:hideMark/>
          </w:tcPr>
          <w:p w14:paraId="789CA528" w14:textId="3CACE69D" w:rsidR="00063CB8" w:rsidRDefault="00063CB8" w:rsidP="00E959D1">
            <w:r w:rsidRPr="00D436EE">
              <w:t>+++</w:t>
            </w:r>
          </w:p>
          <w:p w14:paraId="54B4CE44" w14:textId="2C78F8A7" w:rsidR="00C06402" w:rsidRPr="00D436EE" w:rsidRDefault="00C06402"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2084BFFB" w14:textId="5017D77F" w:rsidR="00063CB8" w:rsidRDefault="00063CB8" w:rsidP="00E959D1">
            <w:pPr>
              <w:rPr>
                <w:b/>
                <w:bCs/>
                <w:highlight w:val="yellow"/>
              </w:rPr>
            </w:pPr>
            <w:r w:rsidRPr="00D436EE">
              <w:rPr>
                <w:b/>
                <w:bCs/>
                <w:highlight w:val="yellow"/>
              </w:rPr>
              <w:t>+</w:t>
            </w:r>
          </w:p>
          <w:p w14:paraId="3759DA66" w14:textId="1C33FAF3" w:rsidR="00E52949" w:rsidRPr="00E52949" w:rsidRDefault="00E52949" w:rsidP="00E959D1">
            <w:pPr>
              <w:spacing w:before="60" w:line="240" w:lineRule="auto"/>
            </w:pPr>
            <w:r>
              <w:t>[implicit / interpreted]</w:t>
            </w:r>
          </w:p>
        </w:tc>
      </w:tr>
      <w:tr w:rsidR="00063CB8" w:rsidRPr="00D436EE" w14:paraId="199C5928"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12538DFB" w14:textId="3DB30166" w:rsidR="00063CB8" w:rsidRPr="00D436EE" w:rsidRDefault="00063CB8" w:rsidP="00E959D1">
            <w:r w:rsidRPr="00D436EE">
              <w:t>Operational monitoring</w:t>
            </w:r>
          </w:p>
        </w:tc>
        <w:tc>
          <w:tcPr>
            <w:tcW w:w="1843" w:type="dxa"/>
            <w:tcBorders>
              <w:top w:val="single" w:sz="6" w:space="0" w:color="auto"/>
              <w:left w:val="single" w:sz="6" w:space="0" w:color="auto"/>
              <w:bottom w:val="single" w:sz="6" w:space="0" w:color="auto"/>
              <w:right w:val="single" w:sz="6" w:space="0" w:color="auto"/>
            </w:tcBorders>
            <w:vAlign w:val="center"/>
            <w:hideMark/>
          </w:tcPr>
          <w:p w14:paraId="5A3BEF60" w14:textId="17496CDD" w:rsidR="00063CB8" w:rsidRDefault="00063CB8" w:rsidP="00E959D1">
            <w:r w:rsidRPr="00D436EE">
              <w:t>+++</w:t>
            </w:r>
          </w:p>
          <w:p w14:paraId="2A7A85B1" w14:textId="485B21FF" w:rsidR="00C06402" w:rsidRPr="00D436EE" w:rsidRDefault="00C06402" w:rsidP="00E959D1">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55CB8C36" w14:textId="76E226B6" w:rsidR="00063CB8" w:rsidRDefault="00063CB8" w:rsidP="00E959D1">
            <w:r w:rsidRPr="00D436EE">
              <w:t>+++</w:t>
            </w:r>
          </w:p>
          <w:p w14:paraId="396790EC" w14:textId="7CCEE62E" w:rsidR="00C06402" w:rsidRPr="00D436EE" w:rsidRDefault="00C06402"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3C7A0DAE" w14:textId="5CF3F872" w:rsidR="00063CB8" w:rsidRDefault="00063CB8" w:rsidP="00E959D1">
            <w:pPr>
              <w:rPr>
                <w:b/>
                <w:bCs/>
                <w:highlight w:val="yellow"/>
              </w:rPr>
            </w:pPr>
            <w:r w:rsidRPr="00D436EE">
              <w:rPr>
                <w:b/>
                <w:bCs/>
                <w:highlight w:val="yellow"/>
              </w:rPr>
              <w:t>+++</w:t>
            </w:r>
          </w:p>
          <w:p w14:paraId="552F7B5C" w14:textId="316B8FB9" w:rsidR="00C06402" w:rsidRPr="00D436EE" w:rsidRDefault="00C06402" w:rsidP="00E959D1">
            <w:pPr>
              <w:rPr>
                <w:b/>
                <w:bCs/>
                <w:highlight w:val="yellow"/>
              </w:rPr>
            </w:pPr>
            <w:r>
              <w:t>[</w:t>
            </w:r>
            <w:r w:rsidRPr="00C06402">
              <w:rPr>
                <w:i/>
                <w:iCs/>
              </w:rPr>
              <w:t>explicitly stated</w:t>
            </w:r>
            <w:r>
              <w:t>]</w:t>
            </w:r>
          </w:p>
        </w:tc>
      </w:tr>
      <w:tr w:rsidR="00063CB8" w:rsidRPr="00D436EE" w14:paraId="50C75C6C"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1E151A1E" w14:textId="168F0FA6" w:rsidR="00063CB8" w:rsidRPr="00D436EE" w:rsidRDefault="00063CB8" w:rsidP="00E959D1">
            <w:r w:rsidRPr="00D436EE">
              <w:t>Corrective action</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793EBE1" w14:textId="09580BCE" w:rsidR="00063CB8" w:rsidRDefault="00063CB8" w:rsidP="00E959D1">
            <w:r w:rsidRPr="00D436EE">
              <w:t>+++</w:t>
            </w:r>
          </w:p>
          <w:p w14:paraId="2A97A86C" w14:textId="10CCF3BA" w:rsidR="00C06402" w:rsidRPr="00D436EE" w:rsidRDefault="00C06402" w:rsidP="00E959D1">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3BF2BEA8" w14:textId="11C98FAB" w:rsidR="00063CB8" w:rsidRDefault="00063CB8" w:rsidP="00E959D1">
            <w:r w:rsidRPr="00D436EE">
              <w:t>+++</w:t>
            </w:r>
          </w:p>
          <w:p w14:paraId="17250191" w14:textId="6A8909CC" w:rsidR="00C06402" w:rsidRPr="00D436EE" w:rsidRDefault="00C06402"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501107F6" w14:textId="7C993E93" w:rsidR="00063CB8" w:rsidRDefault="00063CB8" w:rsidP="00E959D1">
            <w:pPr>
              <w:rPr>
                <w:b/>
                <w:bCs/>
                <w:highlight w:val="yellow"/>
              </w:rPr>
            </w:pPr>
            <w:r w:rsidRPr="00D436EE">
              <w:rPr>
                <w:b/>
                <w:bCs/>
                <w:highlight w:val="yellow"/>
              </w:rPr>
              <w:t>+</w:t>
            </w:r>
          </w:p>
          <w:p w14:paraId="01B9D259" w14:textId="66D4716B" w:rsidR="00E52949" w:rsidRPr="00E52949" w:rsidRDefault="00E52949" w:rsidP="00E959D1">
            <w:pPr>
              <w:spacing w:before="60" w:line="240" w:lineRule="auto"/>
            </w:pPr>
            <w:r>
              <w:t>[implicit / interpreted]</w:t>
            </w:r>
          </w:p>
        </w:tc>
      </w:tr>
      <w:tr w:rsidR="00063CB8" w:rsidRPr="00D436EE" w14:paraId="0796CC23"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0B318F01" w14:textId="1E029B18" w:rsidR="00063CB8" w:rsidRPr="00D436EE" w:rsidRDefault="00063CB8" w:rsidP="00E959D1">
            <w:r w:rsidRPr="00D436EE">
              <w:lastRenderedPageBreak/>
              <w:t>Equipment capability and maintenance</w:t>
            </w:r>
          </w:p>
        </w:tc>
        <w:tc>
          <w:tcPr>
            <w:tcW w:w="1843" w:type="dxa"/>
            <w:tcBorders>
              <w:top w:val="single" w:sz="6" w:space="0" w:color="auto"/>
              <w:left w:val="single" w:sz="6" w:space="0" w:color="auto"/>
              <w:bottom w:val="single" w:sz="6" w:space="0" w:color="auto"/>
              <w:right w:val="single" w:sz="6" w:space="0" w:color="auto"/>
            </w:tcBorders>
            <w:vAlign w:val="center"/>
            <w:hideMark/>
          </w:tcPr>
          <w:p w14:paraId="239C7193" w14:textId="6504ADC6" w:rsidR="00063CB8" w:rsidRDefault="00063CB8" w:rsidP="00E959D1">
            <w:r w:rsidRPr="00D436EE">
              <w:t>+</w:t>
            </w:r>
          </w:p>
          <w:p w14:paraId="0747D5D6" w14:textId="60228681" w:rsidR="00E52949" w:rsidRPr="00D436EE" w:rsidRDefault="00E52949" w:rsidP="00E959D1">
            <w:pPr>
              <w:spacing w:before="60" w:line="240" w:lineRule="auto"/>
            </w:pPr>
            <w:r>
              <w:t>[implicit / interpreted]</w:t>
            </w:r>
          </w:p>
        </w:tc>
        <w:tc>
          <w:tcPr>
            <w:tcW w:w="1842" w:type="dxa"/>
            <w:tcBorders>
              <w:top w:val="single" w:sz="6" w:space="0" w:color="auto"/>
              <w:left w:val="single" w:sz="6" w:space="0" w:color="auto"/>
              <w:bottom w:val="single" w:sz="6" w:space="0" w:color="auto"/>
              <w:right w:val="single" w:sz="6" w:space="0" w:color="auto"/>
            </w:tcBorders>
            <w:vAlign w:val="center"/>
            <w:hideMark/>
          </w:tcPr>
          <w:p w14:paraId="760A5572" w14:textId="7F8B7EC2" w:rsidR="00063CB8" w:rsidRDefault="00063CB8" w:rsidP="00E959D1">
            <w:r w:rsidRPr="00D436EE">
              <w:t>+++</w:t>
            </w:r>
          </w:p>
          <w:p w14:paraId="69E31642" w14:textId="057CDBA5" w:rsidR="00C06402" w:rsidRPr="00D436EE" w:rsidRDefault="00C06402"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336FEE41" w14:textId="258AE605" w:rsidR="00063CB8" w:rsidRDefault="00063CB8" w:rsidP="00E959D1">
            <w:pPr>
              <w:rPr>
                <w:b/>
                <w:bCs/>
                <w:highlight w:val="yellow"/>
              </w:rPr>
            </w:pPr>
            <w:r w:rsidRPr="00D436EE">
              <w:rPr>
                <w:b/>
                <w:bCs/>
                <w:highlight w:val="yellow"/>
              </w:rPr>
              <w:t>+</w:t>
            </w:r>
          </w:p>
          <w:p w14:paraId="47D9BF90" w14:textId="177067E6" w:rsidR="00E52949" w:rsidRPr="00E52949" w:rsidRDefault="00E52949" w:rsidP="00E959D1">
            <w:pPr>
              <w:spacing w:before="60" w:line="240" w:lineRule="auto"/>
            </w:pPr>
            <w:r>
              <w:t>[implicit / interpreted]</w:t>
            </w:r>
          </w:p>
        </w:tc>
      </w:tr>
      <w:tr w:rsidR="00063CB8" w:rsidRPr="00D436EE" w14:paraId="4252B761"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3F21FF81" w14:textId="5CA705F0" w:rsidR="00063CB8" w:rsidRPr="00D436EE" w:rsidRDefault="00063CB8" w:rsidP="00E959D1">
            <w:r w:rsidRPr="00D436EE">
              <w:t>Materials and chemicals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BE0B469" w14:textId="0E9BA3E7" w:rsidR="00063CB8" w:rsidRDefault="00063CB8" w:rsidP="00E959D1">
            <w:r w:rsidRPr="00D436EE">
              <w:t>+</w:t>
            </w:r>
          </w:p>
          <w:p w14:paraId="1653D8D3" w14:textId="217E263F" w:rsidR="00E52949" w:rsidRPr="00D436EE" w:rsidRDefault="00E52949" w:rsidP="00E959D1">
            <w:pPr>
              <w:spacing w:before="60" w:line="240" w:lineRule="auto"/>
            </w:pPr>
            <w:r>
              <w:t>[implicit / interpreted]</w:t>
            </w:r>
          </w:p>
        </w:tc>
        <w:tc>
          <w:tcPr>
            <w:tcW w:w="1842" w:type="dxa"/>
            <w:tcBorders>
              <w:top w:val="single" w:sz="6" w:space="0" w:color="auto"/>
              <w:left w:val="single" w:sz="6" w:space="0" w:color="auto"/>
              <w:bottom w:val="single" w:sz="6" w:space="0" w:color="auto"/>
              <w:right w:val="single" w:sz="6" w:space="0" w:color="auto"/>
            </w:tcBorders>
            <w:vAlign w:val="center"/>
            <w:hideMark/>
          </w:tcPr>
          <w:p w14:paraId="69E4CC29" w14:textId="03EB94FC" w:rsidR="00063CB8" w:rsidRDefault="00063CB8" w:rsidP="00E959D1">
            <w:r w:rsidRPr="00D436EE">
              <w:t>+++</w:t>
            </w:r>
          </w:p>
          <w:p w14:paraId="29B1CBC7" w14:textId="09791D96" w:rsidR="00C06402" w:rsidRPr="00D436EE" w:rsidRDefault="00C06402"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24E362D1" w14:textId="7FBF46A2" w:rsidR="00063CB8" w:rsidRPr="00D436EE" w:rsidRDefault="00143831" w:rsidP="00E959D1">
            <w:r>
              <w:t>[</w:t>
            </w:r>
            <w:r w:rsidRPr="00245832">
              <w:rPr>
                <w:i/>
                <w:iCs/>
              </w:rPr>
              <w:t>not addressed</w:t>
            </w:r>
            <w:r>
              <w:t>]</w:t>
            </w:r>
          </w:p>
        </w:tc>
      </w:tr>
      <w:tr w:rsidR="00063CB8" w:rsidRPr="00D436EE" w14:paraId="5E05374F"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7A51DAB4" w14:textId="6805B2CE" w:rsidR="00063CB8" w:rsidRPr="00D436EE" w:rsidRDefault="00063CB8" w:rsidP="00E959D1">
            <w:r w:rsidRPr="00D436EE">
              <w:rPr>
                <w:b/>
                <w:bCs/>
              </w:rPr>
              <w:t>Verification of drinking water quality</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1401CC2" w14:textId="3DA96FB7"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039C1193" w14:textId="419BB8AE" w:rsidR="00063CB8" w:rsidRPr="00D436EE" w:rsidRDefault="00143831" w:rsidP="00E959D1">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155AF8BD" w14:textId="0E08D444" w:rsidR="00063CB8" w:rsidRPr="00D436EE" w:rsidRDefault="00143831" w:rsidP="00E959D1">
            <w:r>
              <w:t>[</w:t>
            </w:r>
            <w:r w:rsidRPr="00245832">
              <w:rPr>
                <w:i/>
                <w:iCs/>
              </w:rPr>
              <w:t>not addressed</w:t>
            </w:r>
            <w:r>
              <w:t>]</w:t>
            </w:r>
          </w:p>
        </w:tc>
      </w:tr>
      <w:tr w:rsidR="00063CB8" w:rsidRPr="00D436EE" w14:paraId="0F3C600D"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0927CAF0" w14:textId="03C3DB25" w:rsidR="00063CB8" w:rsidRPr="00D436EE" w:rsidRDefault="00063CB8" w:rsidP="00E959D1">
            <w:r w:rsidRPr="00D436EE">
              <w:t>Drinking water quality monitoring</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E54147C" w14:textId="0BBAD4E4" w:rsidR="00063CB8" w:rsidRDefault="00063CB8" w:rsidP="00E959D1">
            <w:r w:rsidRPr="00D436EE">
              <w:t>+++</w:t>
            </w:r>
          </w:p>
          <w:p w14:paraId="56A1089E" w14:textId="0AA2B703" w:rsidR="00C06402" w:rsidRPr="00D436EE" w:rsidRDefault="00C06402" w:rsidP="00E959D1">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2B5F0E54" w14:textId="1985D605" w:rsidR="00063CB8" w:rsidRDefault="00063CB8" w:rsidP="00E959D1">
            <w:r w:rsidRPr="00D436EE">
              <w:t>+++</w:t>
            </w:r>
          </w:p>
          <w:p w14:paraId="7AD46E69" w14:textId="78B588F9" w:rsidR="00C06402" w:rsidRPr="00D436EE" w:rsidRDefault="00C06402"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63AD42A9" w14:textId="3E703138" w:rsidR="00063CB8" w:rsidRDefault="00063CB8" w:rsidP="00E959D1">
            <w:r w:rsidRPr="00D436EE">
              <w:t>+++</w:t>
            </w:r>
          </w:p>
          <w:p w14:paraId="429CAA41" w14:textId="08E3456F" w:rsidR="00C06402" w:rsidRPr="00D436EE" w:rsidRDefault="00C06402" w:rsidP="00E959D1">
            <w:r>
              <w:t>[</w:t>
            </w:r>
            <w:r w:rsidRPr="00C06402">
              <w:rPr>
                <w:i/>
                <w:iCs/>
              </w:rPr>
              <w:t>explicitly stated</w:t>
            </w:r>
            <w:r>
              <w:t>]</w:t>
            </w:r>
          </w:p>
        </w:tc>
      </w:tr>
      <w:tr w:rsidR="00063CB8" w:rsidRPr="00D436EE" w14:paraId="6DEAF529"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1A3D7D6F" w14:textId="711CFC0B" w:rsidR="00063CB8" w:rsidRPr="00D436EE" w:rsidRDefault="00063CB8" w:rsidP="00E959D1">
            <w:r w:rsidRPr="00D436EE">
              <w:t>Consumer satisfaction</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401D355" w14:textId="7FFE35DE"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3911B392" w14:textId="566579DC" w:rsidR="00063CB8" w:rsidRDefault="00063CB8" w:rsidP="00E959D1">
            <w:r w:rsidRPr="00D436EE">
              <w:t>+++</w:t>
            </w:r>
          </w:p>
          <w:p w14:paraId="15152CB6" w14:textId="7722CA58" w:rsidR="00C06402" w:rsidRPr="00D436EE" w:rsidRDefault="00C06402"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04A8BF2D" w14:textId="0E00E2A3" w:rsidR="00063CB8" w:rsidRDefault="00063CB8" w:rsidP="00E959D1">
            <w:pPr>
              <w:rPr>
                <w:b/>
                <w:bCs/>
              </w:rPr>
            </w:pPr>
            <w:r w:rsidRPr="00D436EE">
              <w:rPr>
                <w:b/>
                <w:bCs/>
                <w:highlight w:val="yellow"/>
              </w:rPr>
              <w:t>+</w:t>
            </w:r>
          </w:p>
          <w:p w14:paraId="68610ADF" w14:textId="2F406985" w:rsidR="00E52949" w:rsidRPr="00E52949" w:rsidRDefault="00E52949" w:rsidP="00E959D1">
            <w:pPr>
              <w:spacing w:before="60" w:line="240" w:lineRule="auto"/>
            </w:pPr>
            <w:r>
              <w:t>[implicit / interpreted]</w:t>
            </w:r>
          </w:p>
        </w:tc>
      </w:tr>
      <w:tr w:rsidR="00063CB8" w:rsidRPr="00D436EE" w14:paraId="6B20003B"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69CC122A" w14:textId="53034867" w:rsidR="00063CB8" w:rsidRPr="00D436EE" w:rsidRDefault="00063CB8" w:rsidP="00E959D1">
            <w:r w:rsidRPr="00D436EE">
              <w:t>Short-term evaluation of results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54E1C13B" w14:textId="3FFD724E"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4235A141" w14:textId="791700D6" w:rsidR="00063CB8" w:rsidRDefault="00063CB8" w:rsidP="00E959D1">
            <w:r w:rsidRPr="00D436EE">
              <w:t>+++</w:t>
            </w:r>
          </w:p>
          <w:p w14:paraId="73BEC474" w14:textId="1E7813C8" w:rsidR="00C06402" w:rsidRPr="00D436EE" w:rsidRDefault="00C06402"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52416383" w14:textId="0287FE2B" w:rsidR="00063CB8" w:rsidRDefault="00063CB8" w:rsidP="00E959D1">
            <w:r w:rsidRPr="00D436EE">
              <w:t>+</w:t>
            </w:r>
          </w:p>
          <w:p w14:paraId="7883960A" w14:textId="39AFCEF4" w:rsidR="00E52949" w:rsidRPr="00D436EE" w:rsidRDefault="00E52949" w:rsidP="00E959D1">
            <w:pPr>
              <w:spacing w:before="60" w:line="240" w:lineRule="auto"/>
            </w:pPr>
            <w:r>
              <w:t>[implicit / interpreted]</w:t>
            </w:r>
          </w:p>
        </w:tc>
      </w:tr>
      <w:tr w:rsidR="00063CB8" w:rsidRPr="00D436EE" w14:paraId="7C8CA0B3"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45B5C85A" w14:textId="362E64CE" w:rsidR="00063CB8" w:rsidRPr="00D436EE" w:rsidRDefault="00063CB8" w:rsidP="00E959D1">
            <w:r w:rsidRPr="00D436EE">
              <w:t>Corrective action</w:t>
            </w:r>
          </w:p>
        </w:tc>
        <w:tc>
          <w:tcPr>
            <w:tcW w:w="1843" w:type="dxa"/>
            <w:tcBorders>
              <w:top w:val="single" w:sz="6" w:space="0" w:color="auto"/>
              <w:left w:val="single" w:sz="6" w:space="0" w:color="auto"/>
              <w:bottom w:val="single" w:sz="6" w:space="0" w:color="auto"/>
              <w:right w:val="single" w:sz="6" w:space="0" w:color="auto"/>
            </w:tcBorders>
            <w:vAlign w:val="center"/>
            <w:hideMark/>
          </w:tcPr>
          <w:p w14:paraId="65225817" w14:textId="2CDDFA9F" w:rsidR="00063CB8" w:rsidRDefault="00063CB8" w:rsidP="00E959D1">
            <w:r w:rsidRPr="00D436EE">
              <w:t>+++</w:t>
            </w:r>
          </w:p>
          <w:p w14:paraId="69D3F458" w14:textId="719A4D2F" w:rsidR="00C06402" w:rsidRPr="00D436EE" w:rsidRDefault="00C06402" w:rsidP="00E959D1">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36818982" w14:textId="5AE470B0" w:rsidR="00063CB8" w:rsidRDefault="00063CB8" w:rsidP="00E959D1">
            <w:r w:rsidRPr="00D436EE">
              <w:t>+++</w:t>
            </w:r>
          </w:p>
          <w:p w14:paraId="0351B109" w14:textId="22852049" w:rsidR="00275D1C" w:rsidRPr="00D436EE" w:rsidRDefault="00275D1C"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16A6261F" w14:textId="08C4025B" w:rsidR="00063CB8" w:rsidRDefault="00063CB8" w:rsidP="00E959D1">
            <w:pPr>
              <w:rPr>
                <w:b/>
                <w:bCs/>
              </w:rPr>
            </w:pPr>
            <w:r w:rsidRPr="00D436EE">
              <w:rPr>
                <w:b/>
                <w:bCs/>
                <w:highlight w:val="yellow"/>
              </w:rPr>
              <w:t>+</w:t>
            </w:r>
          </w:p>
          <w:p w14:paraId="70014A4F" w14:textId="68641727" w:rsidR="00E52949" w:rsidRPr="00E52949" w:rsidRDefault="00E52949" w:rsidP="00E959D1">
            <w:pPr>
              <w:spacing w:before="60" w:line="240" w:lineRule="auto"/>
            </w:pPr>
            <w:r>
              <w:t>[implicit / interpreted]</w:t>
            </w:r>
          </w:p>
        </w:tc>
      </w:tr>
      <w:tr w:rsidR="00063CB8" w:rsidRPr="00D436EE" w14:paraId="7B37CA01"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39FDE871" w14:textId="629B1E8B" w:rsidR="00063CB8" w:rsidRPr="00D436EE" w:rsidRDefault="00063CB8" w:rsidP="00E959D1">
            <w:r w:rsidRPr="00D436EE">
              <w:rPr>
                <w:b/>
                <w:bCs/>
              </w:rPr>
              <w:t>Management of incidents and emergencies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5CCB02CD" w14:textId="73EFB141"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733764CF" w14:textId="4D7006FE" w:rsidR="00063CB8" w:rsidRPr="00D436EE" w:rsidRDefault="00143831" w:rsidP="00E959D1">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2F236072" w14:textId="09B13F8D" w:rsidR="00063CB8" w:rsidRPr="00D436EE" w:rsidRDefault="00143831" w:rsidP="00E959D1">
            <w:r>
              <w:t>[</w:t>
            </w:r>
            <w:r w:rsidRPr="00245832">
              <w:rPr>
                <w:i/>
                <w:iCs/>
              </w:rPr>
              <w:t>not addressed</w:t>
            </w:r>
            <w:r>
              <w:t>]</w:t>
            </w:r>
          </w:p>
        </w:tc>
      </w:tr>
      <w:tr w:rsidR="00063CB8" w:rsidRPr="00D436EE" w14:paraId="7F7244BA"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264D8B57" w14:textId="6FDFBF57" w:rsidR="00063CB8" w:rsidRPr="00D436EE" w:rsidRDefault="00063CB8" w:rsidP="00E959D1">
            <w:r w:rsidRPr="00D436EE">
              <w:t>Communication</w:t>
            </w:r>
          </w:p>
        </w:tc>
        <w:tc>
          <w:tcPr>
            <w:tcW w:w="1843" w:type="dxa"/>
            <w:tcBorders>
              <w:top w:val="single" w:sz="6" w:space="0" w:color="auto"/>
              <w:left w:val="single" w:sz="6" w:space="0" w:color="auto"/>
              <w:bottom w:val="single" w:sz="6" w:space="0" w:color="auto"/>
              <w:right w:val="single" w:sz="6" w:space="0" w:color="auto"/>
            </w:tcBorders>
            <w:vAlign w:val="center"/>
            <w:hideMark/>
          </w:tcPr>
          <w:p w14:paraId="07E74F91" w14:textId="75BC5281"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40EAFCD0" w14:textId="54B62043" w:rsidR="00063CB8" w:rsidRDefault="00063CB8" w:rsidP="00E959D1">
            <w:pPr>
              <w:rPr>
                <w:b/>
                <w:bCs/>
                <w:highlight w:val="yellow"/>
              </w:rPr>
            </w:pPr>
            <w:r w:rsidRPr="00D436EE">
              <w:rPr>
                <w:b/>
                <w:bCs/>
                <w:highlight w:val="yellow"/>
              </w:rPr>
              <w:t>+</w:t>
            </w:r>
          </w:p>
          <w:p w14:paraId="4FE421AD" w14:textId="5358F369" w:rsidR="00E52949" w:rsidRPr="00E52949" w:rsidRDefault="00E52949" w:rsidP="00E959D1">
            <w:pPr>
              <w:spacing w:before="60" w:line="240" w:lineRule="auto"/>
            </w:pPr>
            <w:r>
              <w:t>[implicit / interpreted]</w:t>
            </w:r>
          </w:p>
        </w:tc>
        <w:tc>
          <w:tcPr>
            <w:tcW w:w="2127" w:type="dxa"/>
            <w:tcBorders>
              <w:top w:val="single" w:sz="6" w:space="0" w:color="auto"/>
              <w:left w:val="single" w:sz="6" w:space="0" w:color="auto"/>
              <w:bottom w:val="single" w:sz="6" w:space="0" w:color="auto"/>
              <w:right w:val="single" w:sz="6" w:space="0" w:color="auto"/>
            </w:tcBorders>
            <w:vAlign w:val="center"/>
            <w:hideMark/>
          </w:tcPr>
          <w:p w14:paraId="1B9A451A" w14:textId="6A009EDA" w:rsidR="00063CB8" w:rsidRDefault="00063CB8" w:rsidP="00E959D1">
            <w:pPr>
              <w:rPr>
                <w:b/>
                <w:bCs/>
                <w:highlight w:val="yellow"/>
              </w:rPr>
            </w:pPr>
            <w:r w:rsidRPr="00D436EE">
              <w:rPr>
                <w:b/>
                <w:bCs/>
                <w:highlight w:val="yellow"/>
              </w:rPr>
              <w:t>+</w:t>
            </w:r>
          </w:p>
          <w:p w14:paraId="7DECC5EE" w14:textId="2443B82B" w:rsidR="00E52949" w:rsidRPr="00E52949" w:rsidRDefault="00E52949" w:rsidP="00E959D1">
            <w:pPr>
              <w:spacing w:before="60" w:line="240" w:lineRule="auto"/>
            </w:pPr>
            <w:r>
              <w:t>[implicit / interpreted]</w:t>
            </w:r>
          </w:p>
        </w:tc>
      </w:tr>
      <w:tr w:rsidR="00063CB8" w:rsidRPr="00D436EE" w14:paraId="311BF945"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5DC38AC8" w14:textId="34DAFC58" w:rsidR="00063CB8" w:rsidRPr="00D436EE" w:rsidRDefault="00063CB8" w:rsidP="00E959D1">
            <w:r w:rsidRPr="00D436EE">
              <w:t>Incident and emergency response protocols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1AFF432" w14:textId="500F8C11"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0C942B12" w14:textId="7F7D48AE" w:rsidR="00063CB8" w:rsidRDefault="00063CB8" w:rsidP="00E959D1">
            <w:pPr>
              <w:rPr>
                <w:b/>
                <w:bCs/>
                <w:highlight w:val="yellow"/>
              </w:rPr>
            </w:pPr>
            <w:r w:rsidRPr="00D436EE">
              <w:rPr>
                <w:b/>
                <w:bCs/>
                <w:highlight w:val="yellow"/>
              </w:rPr>
              <w:t>+</w:t>
            </w:r>
          </w:p>
          <w:p w14:paraId="4637FE53" w14:textId="006C0773" w:rsidR="00E52949" w:rsidRPr="00E52949" w:rsidRDefault="00E52949" w:rsidP="00E959D1">
            <w:pPr>
              <w:spacing w:before="60" w:line="240" w:lineRule="auto"/>
            </w:pPr>
            <w:r>
              <w:t>[implicit / interpreted]</w:t>
            </w:r>
          </w:p>
        </w:tc>
        <w:tc>
          <w:tcPr>
            <w:tcW w:w="2127" w:type="dxa"/>
            <w:tcBorders>
              <w:top w:val="single" w:sz="6" w:space="0" w:color="auto"/>
              <w:left w:val="single" w:sz="6" w:space="0" w:color="auto"/>
              <w:bottom w:val="single" w:sz="6" w:space="0" w:color="auto"/>
              <w:right w:val="single" w:sz="6" w:space="0" w:color="auto"/>
            </w:tcBorders>
            <w:vAlign w:val="center"/>
            <w:hideMark/>
          </w:tcPr>
          <w:p w14:paraId="3664162A" w14:textId="045A399E" w:rsidR="00063CB8" w:rsidRDefault="00063CB8" w:rsidP="00E959D1">
            <w:pPr>
              <w:rPr>
                <w:b/>
                <w:bCs/>
                <w:highlight w:val="yellow"/>
              </w:rPr>
            </w:pPr>
            <w:r w:rsidRPr="00D436EE">
              <w:rPr>
                <w:b/>
                <w:bCs/>
                <w:highlight w:val="yellow"/>
              </w:rPr>
              <w:t>+</w:t>
            </w:r>
          </w:p>
          <w:p w14:paraId="6D24A006" w14:textId="6B080D55" w:rsidR="00E52949" w:rsidRPr="00E52949" w:rsidRDefault="00E52949" w:rsidP="00E959D1">
            <w:pPr>
              <w:spacing w:before="60" w:line="240" w:lineRule="auto"/>
            </w:pPr>
            <w:r>
              <w:t>[implicit / interpreted]</w:t>
            </w:r>
          </w:p>
        </w:tc>
      </w:tr>
      <w:tr w:rsidR="00063CB8" w:rsidRPr="00D436EE" w14:paraId="23B2191B"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1936A5E8" w14:textId="1461265D" w:rsidR="00063CB8" w:rsidRPr="00D436EE" w:rsidRDefault="00063CB8" w:rsidP="00E959D1">
            <w:r w:rsidRPr="00D436EE">
              <w:rPr>
                <w:b/>
                <w:bCs/>
              </w:rPr>
              <w:t>Employee awareness and training</w:t>
            </w:r>
          </w:p>
        </w:tc>
        <w:tc>
          <w:tcPr>
            <w:tcW w:w="1843" w:type="dxa"/>
            <w:tcBorders>
              <w:top w:val="single" w:sz="6" w:space="0" w:color="auto"/>
              <w:left w:val="single" w:sz="6" w:space="0" w:color="auto"/>
              <w:bottom w:val="single" w:sz="6" w:space="0" w:color="auto"/>
              <w:right w:val="single" w:sz="6" w:space="0" w:color="auto"/>
            </w:tcBorders>
            <w:vAlign w:val="center"/>
            <w:hideMark/>
          </w:tcPr>
          <w:p w14:paraId="608786F4" w14:textId="6E096798"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4A511808" w14:textId="79D819B1" w:rsidR="00063CB8" w:rsidRPr="00D436EE" w:rsidRDefault="00143831" w:rsidP="00E959D1">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2413B922" w14:textId="725E95A8" w:rsidR="00063CB8" w:rsidRPr="00D436EE" w:rsidRDefault="00143831" w:rsidP="00E959D1">
            <w:r>
              <w:t>[</w:t>
            </w:r>
            <w:r w:rsidRPr="00245832">
              <w:rPr>
                <w:i/>
                <w:iCs/>
              </w:rPr>
              <w:t>not addressed</w:t>
            </w:r>
            <w:r>
              <w:t>]</w:t>
            </w:r>
          </w:p>
        </w:tc>
      </w:tr>
      <w:tr w:rsidR="00063CB8" w:rsidRPr="00D436EE" w14:paraId="2AB98F41"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0279ECCA" w14:textId="31A03FB3" w:rsidR="00063CB8" w:rsidRPr="00D436EE" w:rsidRDefault="00063CB8" w:rsidP="00E959D1">
            <w:r w:rsidRPr="00D436EE">
              <w:t>Employee awareness and involvement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1A7DBBE8" w14:textId="6BB87EA1"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3D17E626" w14:textId="1FDEE711" w:rsidR="00063CB8" w:rsidRDefault="00063CB8" w:rsidP="00E959D1">
            <w:r w:rsidRPr="00D436EE">
              <w:t>+++</w:t>
            </w:r>
          </w:p>
          <w:p w14:paraId="649E6170" w14:textId="58E506C3" w:rsidR="00275D1C" w:rsidRPr="00D436EE" w:rsidRDefault="00275D1C"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363986BA" w14:textId="45534553" w:rsidR="00063CB8" w:rsidRDefault="00063CB8" w:rsidP="00E959D1">
            <w:pPr>
              <w:rPr>
                <w:b/>
                <w:bCs/>
                <w:highlight w:val="yellow"/>
              </w:rPr>
            </w:pPr>
            <w:r w:rsidRPr="00D436EE">
              <w:rPr>
                <w:b/>
                <w:bCs/>
                <w:highlight w:val="yellow"/>
              </w:rPr>
              <w:t>+++</w:t>
            </w:r>
          </w:p>
          <w:p w14:paraId="2B0CF256" w14:textId="57F25161" w:rsidR="00275D1C" w:rsidRPr="00D436EE" w:rsidRDefault="00275D1C" w:rsidP="00E959D1">
            <w:pPr>
              <w:rPr>
                <w:b/>
                <w:bCs/>
                <w:highlight w:val="yellow"/>
              </w:rPr>
            </w:pPr>
            <w:r>
              <w:t>[</w:t>
            </w:r>
            <w:r w:rsidRPr="00C06402">
              <w:rPr>
                <w:i/>
                <w:iCs/>
              </w:rPr>
              <w:t>explicitly stated</w:t>
            </w:r>
            <w:r>
              <w:t>]</w:t>
            </w:r>
          </w:p>
        </w:tc>
      </w:tr>
      <w:tr w:rsidR="00063CB8" w:rsidRPr="00D436EE" w14:paraId="382DF333"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2BB98B6E" w14:textId="26976C4D" w:rsidR="00063CB8" w:rsidRPr="00D436EE" w:rsidRDefault="00063CB8" w:rsidP="00E959D1">
            <w:r w:rsidRPr="00D436EE">
              <w:t>Employee training</w:t>
            </w:r>
          </w:p>
        </w:tc>
        <w:tc>
          <w:tcPr>
            <w:tcW w:w="1843" w:type="dxa"/>
            <w:tcBorders>
              <w:top w:val="single" w:sz="6" w:space="0" w:color="auto"/>
              <w:left w:val="single" w:sz="6" w:space="0" w:color="auto"/>
              <w:bottom w:val="single" w:sz="6" w:space="0" w:color="auto"/>
              <w:right w:val="single" w:sz="6" w:space="0" w:color="auto"/>
            </w:tcBorders>
            <w:vAlign w:val="center"/>
            <w:hideMark/>
          </w:tcPr>
          <w:p w14:paraId="533719EA" w14:textId="1A229613" w:rsidR="00063CB8" w:rsidRDefault="00063CB8" w:rsidP="00E959D1">
            <w:r w:rsidRPr="00D436EE">
              <w:t>+++</w:t>
            </w:r>
          </w:p>
          <w:p w14:paraId="0826B423" w14:textId="03EA0672" w:rsidR="00275D1C" w:rsidRPr="00D436EE" w:rsidRDefault="00275D1C" w:rsidP="00E959D1">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136F43FB" w14:textId="3BE4110C" w:rsidR="00063CB8" w:rsidRDefault="00063CB8" w:rsidP="00E959D1">
            <w:r w:rsidRPr="00D436EE">
              <w:t>+++</w:t>
            </w:r>
          </w:p>
          <w:p w14:paraId="4FD94688" w14:textId="2E8FB0BA" w:rsidR="00275D1C" w:rsidRPr="00D436EE" w:rsidRDefault="00275D1C"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68F9A775" w14:textId="376ED167" w:rsidR="00063CB8" w:rsidRDefault="00063CB8" w:rsidP="00E959D1">
            <w:pPr>
              <w:rPr>
                <w:b/>
                <w:bCs/>
                <w:highlight w:val="yellow"/>
              </w:rPr>
            </w:pPr>
            <w:r w:rsidRPr="00D436EE">
              <w:rPr>
                <w:b/>
                <w:bCs/>
                <w:highlight w:val="yellow"/>
              </w:rPr>
              <w:t>+++</w:t>
            </w:r>
          </w:p>
          <w:p w14:paraId="5D73A280" w14:textId="4C9A2D0A" w:rsidR="00275D1C" w:rsidRPr="00D436EE" w:rsidRDefault="00275D1C" w:rsidP="00E959D1">
            <w:pPr>
              <w:rPr>
                <w:b/>
                <w:bCs/>
                <w:highlight w:val="yellow"/>
              </w:rPr>
            </w:pPr>
            <w:r>
              <w:t>[</w:t>
            </w:r>
            <w:r w:rsidRPr="00C06402">
              <w:rPr>
                <w:i/>
                <w:iCs/>
              </w:rPr>
              <w:t>explicitly stated</w:t>
            </w:r>
            <w:r>
              <w:t>]</w:t>
            </w:r>
          </w:p>
        </w:tc>
      </w:tr>
      <w:tr w:rsidR="00063CB8" w:rsidRPr="00D436EE" w14:paraId="22113180"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55D7B82E" w14:textId="3164204E" w:rsidR="00063CB8" w:rsidRPr="00D436EE" w:rsidRDefault="00063CB8" w:rsidP="00E959D1">
            <w:r w:rsidRPr="00D436EE">
              <w:rPr>
                <w:b/>
                <w:bCs/>
              </w:rPr>
              <w:t>Community involvement and awareness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FC18F95" w14:textId="6938198A"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4FAE1CEC" w14:textId="2838AEBB" w:rsidR="00063CB8" w:rsidRPr="00D436EE" w:rsidRDefault="00143831" w:rsidP="00E959D1">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659862BF" w14:textId="21940F7B" w:rsidR="00063CB8" w:rsidRPr="00D436EE" w:rsidRDefault="00143831" w:rsidP="00E959D1">
            <w:r>
              <w:t>[</w:t>
            </w:r>
            <w:r w:rsidRPr="00245832">
              <w:rPr>
                <w:i/>
                <w:iCs/>
              </w:rPr>
              <w:t>not addressed</w:t>
            </w:r>
            <w:r>
              <w:t>]</w:t>
            </w:r>
          </w:p>
        </w:tc>
      </w:tr>
      <w:tr w:rsidR="00063CB8" w:rsidRPr="00D436EE" w14:paraId="7E16EFE6"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08A4B580" w14:textId="4822A977" w:rsidR="00063CB8" w:rsidRPr="00D436EE" w:rsidRDefault="00063CB8" w:rsidP="00E959D1">
            <w:r w:rsidRPr="00D436EE">
              <w:t>Community consultation</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1D3933E" w14:textId="74CC1484"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76C60255" w14:textId="543C076F" w:rsidR="00063CB8" w:rsidRDefault="00063CB8" w:rsidP="00E959D1">
            <w:r w:rsidRPr="00D436EE">
              <w:t>+++</w:t>
            </w:r>
          </w:p>
          <w:p w14:paraId="1CC47DA7" w14:textId="25547270" w:rsidR="00275D1C" w:rsidRPr="00D436EE" w:rsidRDefault="00275D1C"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19A3F6B9" w14:textId="1DF6145A" w:rsidR="00063CB8" w:rsidRDefault="00063CB8" w:rsidP="00E959D1">
            <w:r w:rsidRPr="00D436EE">
              <w:t>+++</w:t>
            </w:r>
          </w:p>
          <w:p w14:paraId="39153820" w14:textId="423CC417" w:rsidR="00275D1C" w:rsidRPr="00D436EE" w:rsidRDefault="00275D1C" w:rsidP="00E959D1">
            <w:r>
              <w:t>[</w:t>
            </w:r>
            <w:r w:rsidRPr="00C06402">
              <w:rPr>
                <w:i/>
                <w:iCs/>
              </w:rPr>
              <w:t>explicitly stated</w:t>
            </w:r>
            <w:r>
              <w:t>]</w:t>
            </w:r>
          </w:p>
        </w:tc>
      </w:tr>
      <w:tr w:rsidR="00063CB8" w:rsidRPr="00D436EE" w14:paraId="4BA90262"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50FE474F" w14:textId="0477912C" w:rsidR="00063CB8" w:rsidRPr="00D436EE" w:rsidRDefault="00063CB8" w:rsidP="00E959D1">
            <w:r w:rsidRPr="00D436EE">
              <w:lastRenderedPageBreak/>
              <w:t>Communication</w:t>
            </w:r>
          </w:p>
        </w:tc>
        <w:tc>
          <w:tcPr>
            <w:tcW w:w="1843" w:type="dxa"/>
            <w:tcBorders>
              <w:top w:val="single" w:sz="6" w:space="0" w:color="auto"/>
              <w:left w:val="single" w:sz="6" w:space="0" w:color="auto"/>
              <w:bottom w:val="single" w:sz="6" w:space="0" w:color="auto"/>
              <w:right w:val="single" w:sz="6" w:space="0" w:color="auto"/>
            </w:tcBorders>
            <w:vAlign w:val="center"/>
            <w:hideMark/>
          </w:tcPr>
          <w:p w14:paraId="6D20721F" w14:textId="7A08FB9B" w:rsidR="00063CB8" w:rsidRDefault="00063CB8" w:rsidP="00E959D1">
            <w:r w:rsidRPr="00D436EE">
              <w:t>+</w:t>
            </w:r>
          </w:p>
          <w:p w14:paraId="46028C2C" w14:textId="347D965A" w:rsidR="003A77C4" w:rsidRPr="00D436EE" w:rsidRDefault="003A77C4" w:rsidP="00E959D1">
            <w:pPr>
              <w:spacing w:before="60" w:line="240" w:lineRule="auto"/>
            </w:pPr>
            <w:r>
              <w:t>[implicit / interpreted]</w:t>
            </w:r>
          </w:p>
        </w:tc>
        <w:tc>
          <w:tcPr>
            <w:tcW w:w="1842" w:type="dxa"/>
            <w:tcBorders>
              <w:top w:val="single" w:sz="6" w:space="0" w:color="auto"/>
              <w:left w:val="single" w:sz="6" w:space="0" w:color="auto"/>
              <w:bottom w:val="single" w:sz="6" w:space="0" w:color="auto"/>
              <w:right w:val="single" w:sz="6" w:space="0" w:color="auto"/>
            </w:tcBorders>
            <w:vAlign w:val="center"/>
            <w:hideMark/>
          </w:tcPr>
          <w:p w14:paraId="33BE49BA" w14:textId="45A9531B" w:rsidR="00063CB8" w:rsidRDefault="00063CB8" w:rsidP="00E959D1">
            <w:r w:rsidRPr="00D436EE">
              <w:t>+</w:t>
            </w:r>
          </w:p>
          <w:p w14:paraId="6AC85218" w14:textId="3BC5CAF4" w:rsidR="003A77C4" w:rsidRPr="00D436EE" w:rsidRDefault="003A77C4" w:rsidP="00E959D1">
            <w:pPr>
              <w:spacing w:before="60" w:line="240" w:lineRule="auto"/>
            </w:pPr>
            <w:r>
              <w:t>[implicit / interpreted]</w:t>
            </w:r>
          </w:p>
        </w:tc>
        <w:tc>
          <w:tcPr>
            <w:tcW w:w="2127" w:type="dxa"/>
            <w:tcBorders>
              <w:top w:val="single" w:sz="6" w:space="0" w:color="auto"/>
              <w:left w:val="single" w:sz="6" w:space="0" w:color="auto"/>
              <w:bottom w:val="single" w:sz="6" w:space="0" w:color="auto"/>
              <w:right w:val="single" w:sz="6" w:space="0" w:color="auto"/>
            </w:tcBorders>
            <w:vAlign w:val="center"/>
            <w:hideMark/>
          </w:tcPr>
          <w:p w14:paraId="748F7CE5" w14:textId="0BE61EEF" w:rsidR="00063CB8" w:rsidRDefault="00063CB8" w:rsidP="00E959D1">
            <w:r w:rsidRPr="00D436EE">
              <w:t>+++</w:t>
            </w:r>
          </w:p>
          <w:p w14:paraId="220241F4" w14:textId="3FB7572D" w:rsidR="00275D1C" w:rsidRPr="00D436EE" w:rsidRDefault="00275D1C" w:rsidP="00E959D1">
            <w:r>
              <w:t>[</w:t>
            </w:r>
            <w:r w:rsidRPr="00C06402">
              <w:rPr>
                <w:i/>
                <w:iCs/>
              </w:rPr>
              <w:t>explicitly stated</w:t>
            </w:r>
            <w:r>
              <w:t>]</w:t>
            </w:r>
          </w:p>
        </w:tc>
      </w:tr>
      <w:tr w:rsidR="00063CB8" w:rsidRPr="00D436EE" w14:paraId="1FC67051"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2DCD5427" w14:textId="163D6E6D" w:rsidR="00063CB8" w:rsidRPr="00D436EE" w:rsidRDefault="00063CB8" w:rsidP="00E959D1">
            <w:r w:rsidRPr="00D436EE">
              <w:rPr>
                <w:b/>
                <w:bCs/>
              </w:rPr>
              <w:t>Research and development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9221AE2" w14:textId="4DC1F688"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6C6E2B36" w14:textId="251B9C52" w:rsidR="00063CB8" w:rsidRPr="00D436EE" w:rsidRDefault="00143831" w:rsidP="00E959D1">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597CB206" w14:textId="2F48B242" w:rsidR="00063CB8" w:rsidRPr="00D436EE" w:rsidRDefault="00143831" w:rsidP="00E959D1">
            <w:r>
              <w:t>[</w:t>
            </w:r>
            <w:r w:rsidRPr="00245832">
              <w:rPr>
                <w:i/>
                <w:iCs/>
              </w:rPr>
              <w:t>not addressed</w:t>
            </w:r>
            <w:r>
              <w:t>]</w:t>
            </w:r>
          </w:p>
        </w:tc>
      </w:tr>
      <w:tr w:rsidR="00063CB8" w:rsidRPr="00D436EE" w14:paraId="13DBBBC7"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1ACF88A1" w14:textId="12EB57DC" w:rsidR="00063CB8" w:rsidRPr="00D436EE" w:rsidRDefault="00063CB8" w:rsidP="00E959D1">
            <w:r w:rsidRPr="00D436EE">
              <w:t>Investigative studies and research monitoring</w:t>
            </w:r>
          </w:p>
        </w:tc>
        <w:tc>
          <w:tcPr>
            <w:tcW w:w="1843" w:type="dxa"/>
            <w:tcBorders>
              <w:top w:val="single" w:sz="6" w:space="0" w:color="auto"/>
              <w:left w:val="single" w:sz="6" w:space="0" w:color="auto"/>
              <w:bottom w:val="single" w:sz="6" w:space="0" w:color="auto"/>
              <w:right w:val="single" w:sz="6" w:space="0" w:color="auto"/>
            </w:tcBorders>
            <w:vAlign w:val="center"/>
            <w:hideMark/>
          </w:tcPr>
          <w:p w14:paraId="26B93A9E" w14:textId="69964A24"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2B0A86BB" w14:textId="45A74243" w:rsidR="00063CB8" w:rsidRPr="00D436EE" w:rsidRDefault="00143831" w:rsidP="00E959D1">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4DDF8AC6" w14:textId="3CA5CF7E" w:rsidR="00063CB8" w:rsidRPr="00D436EE" w:rsidRDefault="00143831" w:rsidP="00E959D1">
            <w:r>
              <w:t>[</w:t>
            </w:r>
            <w:r w:rsidRPr="00245832">
              <w:rPr>
                <w:i/>
                <w:iCs/>
              </w:rPr>
              <w:t>not addressed</w:t>
            </w:r>
            <w:r>
              <w:t>]</w:t>
            </w:r>
          </w:p>
        </w:tc>
      </w:tr>
      <w:tr w:rsidR="00063CB8" w:rsidRPr="00D436EE" w14:paraId="1E78BA68"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6FBF7FB5" w14:textId="4015F5BB" w:rsidR="00063CB8" w:rsidRPr="00D436EE" w:rsidRDefault="00063CB8" w:rsidP="00E959D1">
            <w:r w:rsidRPr="00D436EE">
              <w:t>Validation of processes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28D09A2" w14:textId="2580E26C" w:rsidR="00063CB8" w:rsidRDefault="00063CB8" w:rsidP="00E959D1">
            <w:r w:rsidRPr="00D436EE">
              <w:t>+++</w:t>
            </w:r>
          </w:p>
          <w:p w14:paraId="2093285C" w14:textId="67B754AE" w:rsidR="00275D1C" w:rsidRPr="00D436EE" w:rsidRDefault="00275D1C" w:rsidP="00E959D1">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0DB0C804" w14:textId="5C7B1AC1" w:rsidR="00063CB8" w:rsidRDefault="00063CB8" w:rsidP="00E959D1">
            <w:r w:rsidRPr="00D436EE">
              <w:t>+++</w:t>
            </w:r>
          </w:p>
          <w:p w14:paraId="48801096" w14:textId="51F5F454" w:rsidR="00275D1C" w:rsidRPr="00D436EE" w:rsidRDefault="00275D1C"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55186055" w14:textId="79BE4FED" w:rsidR="00063CB8" w:rsidRDefault="00063CB8" w:rsidP="00E959D1">
            <w:pPr>
              <w:rPr>
                <w:b/>
                <w:bCs/>
              </w:rPr>
            </w:pPr>
            <w:r w:rsidRPr="00D436EE">
              <w:rPr>
                <w:b/>
                <w:bCs/>
                <w:highlight w:val="yellow"/>
              </w:rPr>
              <w:t>+</w:t>
            </w:r>
          </w:p>
          <w:p w14:paraId="7409290D" w14:textId="42A76763" w:rsidR="003A77C4" w:rsidRPr="003A77C4" w:rsidRDefault="003A77C4" w:rsidP="00E959D1">
            <w:pPr>
              <w:spacing w:before="60" w:line="240" w:lineRule="auto"/>
            </w:pPr>
            <w:r>
              <w:t>[implicit / interpreted]</w:t>
            </w:r>
          </w:p>
        </w:tc>
      </w:tr>
      <w:tr w:rsidR="00063CB8" w:rsidRPr="00D436EE" w14:paraId="5B24A584"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1893E3CD" w14:textId="150D33EE" w:rsidR="00063CB8" w:rsidRPr="00D436EE" w:rsidRDefault="00063CB8" w:rsidP="00E959D1">
            <w:r w:rsidRPr="00D436EE">
              <w:t>Design of equipment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7C96F5E7" w14:textId="368DFC9D"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3724429E" w14:textId="0020F3FF" w:rsidR="00063CB8" w:rsidRDefault="00063CB8" w:rsidP="00E959D1">
            <w:r w:rsidRPr="00D436EE">
              <w:t>+++</w:t>
            </w:r>
          </w:p>
          <w:p w14:paraId="4664953B" w14:textId="051C72A1" w:rsidR="00275D1C" w:rsidRPr="00D436EE" w:rsidRDefault="00275D1C"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1BBDCB15" w14:textId="0B3D32C4" w:rsidR="00063CB8" w:rsidRPr="00D436EE" w:rsidRDefault="00143831" w:rsidP="00E959D1">
            <w:r>
              <w:t>[</w:t>
            </w:r>
            <w:r w:rsidRPr="00245832">
              <w:rPr>
                <w:i/>
                <w:iCs/>
              </w:rPr>
              <w:t>not addressed</w:t>
            </w:r>
            <w:r>
              <w:t>]</w:t>
            </w:r>
          </w:p>
        </w:tc>
      </w:tr>
      <w:tr w:rsidR="00063CB8" w:rsidRPr="00D436EE" w14:paraId="7ACB6240"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27EE9E55" w14:textId="45D1345D" w:rsidR="00063CB8" w:rsidRPr="00D436EE" w:rsidRDefault="00063CB8" w:rsidP="00E959D1">
            <w:r w:rsidRPr="00D436EE">
              <w:rPr>
                <w:b/>
                <w:bCs/>
              </w:rPr>
              <w:t>Documentation and reporting</w:t>
            </w:r>
          </w:p>
        </w:tc>
        <w:tc>
          <w:tcPr>
            <w:tcW w:w="1843" w:type="dxa"/>
            <w:tcBorders>
              <w:top w:val="single" w:sz="6" w:space="0" w:color="auto"/>
              <w:left w:val="single" w:sz="6" w:space="0" w:color="auto"/>
              <w:bottom w:val="single" w:sz="6" w:space="0" w:color="auto"/>
              <w:right w:val="single" w:sz="6" w:space="0" w:color="auto"/>
            </w:tcBorders>
            <w:vAlign w:val="center"/>
            <w:hideMark/>
          </w:tcPr>
          <w:p w14:paraId="083CF381" w14:textId="05D2AD9E"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2556606D" w14:textId="7E5B48C8" w:rsidR="00063CB8" w:rsidRPr="00D436EE" w:rsidRDefault="00143831" w:rsidP="00E959D1">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7DBDF0CA" w14:textId="0F041E50" w:rsidR="00063CB8" w:rsidRPr="00D436EE" w:rsidRDefault="00143831" w:rsidP="00E959D1">
            <w:r>
              <w:t>[</w:t>
            </w:r>
            <w:r w:rsidRPr="00245832">
              <w:rPr>
                <w:i/>
                <w:iCs/>
              </w:rPr>
              <w:t>not addressed</w:t>
            </w:r>
            <w:r>
              <w:t>]</w:t>
            </w:r>
          </w:p>
        </w:tc>
      </w:tr>
      <w:tr w:rsidR="00063CB8" w:rsidRPr="00D436EE" w14:paraId="0AE3B296"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67852E9A" w14:textId="2C0BAE11" w:rsidR="00063CB8" w:rsidRPr="00D436EE" w:rsidRDefault="00063CB8" w:rsidP="00E959D1">
            <w:r w:rsidRPr="00D436EE">
              <w:t>Management of documentation and records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6862CAB" w14:textId="57219532" w:rsidR="00063CB8" w:rsidRDefault="00063CB8" w:rsidP="00E959D1">
            <w:r w:rsidRPr="00D436EE">
              <w:t>+++</w:t>
            </w:r>
          </w:p>
          <w:p w14:paraId="7B59C5CC" w14:textId="546C622E" w:rsidR="00275D1C" w:rsidRPr="00D436EE" w:rsidRDefault="00275D1C" w:rsidP="00E959D1">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02806618" w14:textId="3E6582E5" w:rsidR="00063CB8" w:rsidRDefault="00063CB8" w:rsidP="00E959D1">
            <w:r w:rsidRPr="00D436EE">
              <w:t>+++</w:t>
            </w:r>
          </w:p>
          <w:p w14:paraId="3E062CFA" w14:textId="12D95241" w:rsidR="00275D1C" w:rsidRPr="00D436EE" w:rsidRDefault="00275D1C"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23471D40" w14:textId="575B5BF7" w:rsidR="00063CB8" w:rsidRDefault="00063CB8" w:rsidP="00E959D1">
            <w:r w:rsidRPr="00D436EE">
              <w:t>+++</w:t>
            </w:r>
          </w:p>
          <w:p w14:paraId="0DF8550E" w14:textId="7A39F5E4" w:rsidR="00275D1C" w:rsidRPr="00D436EE" w:rsidRDefault="00275D1C" w:rsidP="00E959D1">
            <w:r>
              <w:t>[</w:t>
            </w:r>
            <w:r w:rsidRPr="00C06402">
              <w:rPr>
                <w:i/>
                <w:iCs/>
              </w:rPr>
              <w:t>explicitly stated</w:t>
            </w:r>
            <w:r>
              <w:t>]</w:t>
            </w:r>
          </w:p>
        </w:tc>
      </w:tr>
      <w:tr w:rsidR="00063CB8" w:rsidRPr="00D436EE" w14:paraId="203CE60D"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5C46D651" w14:textId="66E3E539" w:rsidR="00063CB8" w:rsidRPr="00D436EE" w:rsidRDefault="00063CB8" w:rsidP="00E959D1">
            <w:r w:rsidRPr="00D436EE">
              <w:t>Reporting</w:t>
            </w:r>
          </w:p>
        </w:tc>
        <w:tc>
          <w:tcPr>
            <w:tcW w:w="1843" w:type="dxa"/>
            <w:tcBorders>
              <w:top w:val="single" w:sz="6" w:space="0" w:color="auto"/>
              <w:left w:val="single" w:sz="6" w:space="0" w:color="auto"/>
              <w:bottom w:val="single" w:sz="6" w:space="0" w:color="auto"/>
              <w:right w:val="single" w:sz="6" w:space="0" w:color="auto"/>
            </w:tcBorders>
            <w:vAlign w:val="center"/>
            <w:hideMark/>
          </w:tcPr>
          <w:p w14:paraId="2498D99D" w14:textId="4FDDBB62"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55A0C327" w14:textId="086A8C3A" w:rsidR="00063CB8" w:rsidRDefault="00063CB8" w:rsidP="00E959D1">
            <w:pPr>
              <w:rPr>
                <w:b/>
                <w:bCs/>
              </w:rPr>
            </w:pPr>
            <w:r w:rsidRPr="00D436EE">
              <w:rPr>
                <w:b/>
                <w:bCs/>
                <w:highlight w:val="yellow"/>
              </w:rPr>
              <w:t>+</w:t>
            </w:r>
          </w:p>
          <w:p w14:paraId="16E11D00" w14:textId="07814598" w:rsidR="003A77C4" w:rsidRPr="003A77C4" w:rsidRDefault="003A77C4" w:rsidP="00E959D1">
            <w:pPr>
              <w:spacing w:before="60" w:line="240" w:lineRule="auto"/>
            </w:pPr>
            <w:r>
              <w:t>[implicit / interpreted]</w:t>
            </w:r>
          </w:p>
        </w:tc>
        <w:tc>
          <w:tcPr>
            <w:tcW w:w="2127" w:type="dxa"/>
            <w:tcBorders>
              <w:top w:val="single" w:sz="6" w:space="0" w:color="auto"/>
              <w:left w:val="single" w:sz="6" w:space="0" w:color="auto"/>
              <w:bottom w:val="single" w:sz="6" w:space="0" w:color="auto"/>
              <w:right w:val="single" w:sz="6" w:space="0" w:color="auto"/>
            </w:tcBorders>
            <w:vAlign w:val="center"/>
            <w:hideMark/>
          </w:tcPr>
          <w:p w14:paraId="05BEBA36" w14:textId="7A923694" w:rsidR="00063CB8" w:rsidRDefault="00063CB8" w:rsidP="00E959D1">
            <w:r w:rsidRPr="00D436EE">
              <w:t>+++</w:t>
            </w:r>
          </w:p>
          <w:p w14:paraId="55224EFB" w14:textId="00FA4A71" w:rsidR="00275D1C" w:rsidRPr="00D436EE" w:rsidRDefault="00275D1C" w:rsidP="00E959D1">
            <w:r>
              <w:t>[</w:t>
            </w:r>
            <w:r w:rsidRPr="00C06402">
              <w:rPr>
                <w:i/>
                <w:iCs/>
              </w:rPr>
              <w:t>explicitly stated</w:t>
            </w:r>
            <w:r>
              <w:t>]</w:t>
            </w:r>
          </w:p>
        </w:tc>
      </w:tr>
      <w:tr w:rsidR="00063CB8" w:rsidRPr="00D436EE" w14:paraId="31BB360E"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5B5245A8" w14:textId="5644BDBB" w:rsidR="00063CB8" w:rsidRPr="00D436EE" w:rsidRDefault="00063CB8" w:rsidP="00E959D1">
            <w:r w:rsidRPr="00D436EE">
              <w:rPr>
                <w:b/>
                <w:bCs/>
              </w:rPr>
              <w:t>Evaluation and audit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7E471C10" w14:textId="262F936A"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090C9072" w14:textId="0A37133E" w:rsidR="00063CB8" w:rsidRPr="00D436EE" w:rsidRDefault="00143831" w:rsidP="00E959D1">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420E17FE" w14:textId="7DE9DACE" w:rsidR="00063CB8" w:rsidRPr="00D436EE" w:rsidRDefault="00143831" w:rsidP="00E959D1">
            <w:r>
              <w:t>[</w:t>
            </w:r>
            <w:r w:rsidRPr="00245832">
              <w:rPr>
                <w:i/>
                <w:iCs/>
              </w:rPr>
              <w:t>not addressed</w:t>
            </w:r>
            <w:r>
              <w:t>]</w:t>
            </w:r>
          </w:p>
        </w:tc>
      </w:tr>
      <w:tr w:rsidR="00063CB8" w:rsidRPr="00D436EE" w14:paraId="6CE7B4A8"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76157533" w14:textId="0F7C1443" w:rsidR="00063CB8" w:rsidRPr="00D436EE" w:rsidRDefault="00063CB8" w:rsidP="00E959D1">
            <w:r w:rsidRPr="00D436EE">
              <w:t>Long-term evaluation of results</w:t>
            </w:r>
          </w:p>
        </w:tc>
        <w:tc>
          <w:tcPr>
            <w:tcW w:w="1843" w:type="dxa"/>
            <w:tcBorders>
              <w:top w:val="single" w:sz="6" w:space="0" w:color="auto"/>
              <w:left w:val="single" w:sz="6" w:space="0" w:color="auto"/>
              <w:bottom w:val="single" w:sz="6" w:space="0" w:color="auto"/>
              <w:right w:val="single" w:sz="6" w:space="0" w:color="auto"/>
            </w:tcBorders>
            <w:vAlign w:val="center"/>
            <w:hideMark/>
          </w:tcPr>
          <w:p w14:paraId="303E159F" w14:textId="262218E5"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16E15D57" w14:textId="0521D8C5" w:rsidR="00063CB8" w:rsidRDefault="00063CB8" w:rsidP="00E959D1">
            <w:r w:rsidRPr="00D436EE">
              <w:t>+</w:t>
            </w:r>
          </w:p>
          <w:p w14:paraId="58D04469" w14:textId="3D7CD26E" w:rsidR="003A77C4" w:rsidRPr="00D436EE" w:rsidRDefault="003A77C4" w:rsidP="00E959D1">
            <w:pPr>
              <w:spacing w:before="60" w:line="240" w:lineRule="auto"/>
            </w:pPr>
            <w:r>
              <w:t>[implicit / interpreted]</w:t>
            </w:r>
          </w:p>
        </w:tc>
        <w:tc>
          <w:tcPr>
            <w:tcW w:w="2127" w:type="dxa"/>
            <w:tcBorders>
              <w:top w:val="single" w:sz="6" w:space="0" w:color="auto"/>
              <w:left w:val="single" w:sz="6" w:space="0" w:color="auto"/>
              <w:bottom w:val="single" w:sz="6" w:space="0" w:color="auto"/>
              <w:right w:val="single" w:sz="6" w:space="0" w:color="auto"/>
            </w:tcBorders>
            <w:vAlign w:val="center"/>
            <w:hideMark/>
          </w:tcPr>
          <w:p w14:paraId="6A70F92B" w14:textId="7E85AD4B" w:rsidR="00063CB8" w:rsidRDefault="00063CB8" w:rsidP="00E959D1">
            <w:pPr>
              <w:rPr>
                <w:b/>
                <w:bCs/>
              </w:rPr>
            </w:pPr>
            <w:r w:rsidRPr="00D436EE">
              <w:rPr>
                <w:b/>
                <w:bCs/>
                <w:highlight w:val="yellow"/>
              </w:rPr>
              <w:t>+</w:t>
            </w:r>
          </w:p>
          <w:p w14:paraId="48DD4D35" w14:textId="770A3C44" w:rsidR="003A77C4" w:rsidRPr="003A77C4" w:rsidRDefault="003A77C4" w:rsidP="00E959D1">
            <w:pPr>
              <w:spacing w:before="60" w:line="240" w:lineRule="auto"/>
            </w:pPr>
            <w:r>
              <w:t>[implicit / interpreted]</w:t>
            </w:r>
          </w:p>
        </w:tc>
      </w:tr>
      <w:tr w:rsidR="00063CB8" w:rsidRPr="00D436EE" w14:paraId="01FA083E"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100A7909" w14:textId="69560B22" w:rsidR="00063CB8" w:rsidRPr="00D436EE" w:rsidRDefault="00063CB8" w:rsidP="00E959D1">
            <w:r w:rsidRPr="00D436EE">
              <w:t>Audit of drinking water quality management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A0095E3" w14:textId="24F5FEFB" w:rsidR="00063CB8" w:rsidRDefault="00063CB8" w:rsidP="00E959D1">
            <w:r w:rsidRPr="00D436EE">
              <w:t>+++</w:t>
            </w:r>
          </w:p>
          <w:p w14:paraId="7CD2063D" w14:textId="138303E1" w:rsidR="00275D1C" w:rsidRPr="00D436EE" w:rsidRDefault="00275D1C" w:rsidP="00E959D1">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1B8D5DF2" w14:textId="0C439EAE" w:rsidR="00063CB8" w:rsidRDefault="00063CB8" w:rsidP="00E959D1">
            <w:r w:rsidRPr="00D436EE">
              <w:t>+++</w:t>
            </w:r>
          </w:p>
          <w:p w14:paraId="2046464D" w14:textId="1959D616" w:rsidR="00275D1C" w:rsidRPr="00D436EE" w:rsidRDefault="00275D1C"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75357076" w14:textId="192B353B" w:rsidR="00063CB8" w:rsidRDefault="00063CB8" w:rsidP="00E959D1">
            <w:r w:rsidRPr="00D436EE">
              <w:t>+++</w:t>
            </w:r>
          </w:p>
          <w:p w14:paraId="4303C06E" w14:textId="1E285508" w:rsidR="00275D1C" w:rsidRPr="00D436EE" w:rsidRDefault="00275D1C" w:rsidP="00E959D1">
            <w:r>
              <w:t>[</w:t>
            </w:r>
            <w:r w:rsidRPr="00C06402">
              <w:rPr>
                <w:i/>
                <w:iCs/>
              </w:rPr>
              <w:t>explicitly stated</w:t>
            </w:r>
            <w:r>
              <w:t>]</w:t>
            </w:r>
          </w:p>
        </w:tc>
      </w:tr>
      <w:tr w:rsidR="00063CB8" w:rsidRPr="00D436EE" w14:paraId="34A4C80D"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701AE28D" w14:textId="29A5DEDE" w:rsidR="00063CB8" w:rsidRPr="00D436EE" w:rsidRDefault="00063CB8" w:rsidP="00E959D1">
            <w:r w:rsidRPr="00D436EE">
              <w:rPr>
                <w:b/>
                <w:bCs/>
              </w:rPr>
              <w:t>Review and continual improvement</w:t>
            </w:r>
          </w:p>
        </w:tc>
        <w:tc>
          <w:tcPr>
            <w:tcW w:w="1843" w:type="dxa"/>
            <w:tcBorders>
              <w:top w:val="single" w:sz="6" w:space="0" w:color="auto"/>
              <w:left w:val="single" w:sz="6" w:space="0" w:color="auto"/>
              <w:bottom w:val="single" w:sz="6" w:space="0" w:color="auto"/>
              <w:right w:val="single" w:sz="6" w:space="0" w:color="auto"/>
            </w:tcBorders>
            <w:vAlign w:val="center"/>
            <w:hideMark/>
          </w:tcPr>
          <w:p w14:paraId="5272259F" w14:textId="5B63BA98"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001A32FC" w14:textId="6D2E8273" w:rsidR="00063CB8" w:rsidRPr="00D436EE" w:rsidRDefault="00143831" w:rsidP="00E959D1">
            <w:r>
              <w:t>[</w:t>
            </w:r>
            <w:r w:rsidRPr="00245832">
              <w:rPr>
                <w:i/>
                <w:iCs/>
              </w:rPr>
              <w:t>not addressed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0822A872" w14:textId="2C4F5F47" w:rsidR="00063CB8" w:rsidRPr="00D436EE" w:rsidRDefault="00143831" w:rsidP="00E959D1">
            <w:r>
              <w:t>[</w:t>
            </w:r>
            <w:r w:rsidRPr="00245832">
              <w:rPr>
                <w:i/>
                <w:iCs/>
              </w:rPr>
              <w:t>not addressed</w:t>
            </w:r>
            <w:r>
              <w:t>]</w:t>
            </w:r>
          </w:p>
        </w:tc>
      </w:tr>
      <w:tr w:rsidR="00063CB8" w:rsidRPr="00D436EE" w14:paraId="0B665703"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309B6A23" w14:textId="7C06F70A" w:rsidR="00063CB8" w:rsidRPr="00D436EE" w:rsidRDefault="00063CB8" w:rsidP="00E959D1">
            <w:r w:rsidRPr="00D436EE">
              <w:t>Review by senior executive</w:t>
            </w:r>
          </w:p>
        </w:tc>
        <w:tc>
          <w:tcPr>
            <w:tcW w:w="1843" w:type="dxa"/>
            <w:tcBorders>
              <w:top w:val="single" w:sz="6" w:space="0" w:color="auto"/>
              <w:left w:val="single" w:sz="6" w:space="0" w:color="auto"/>
              <w:bottom w:val="single" w:sz="6" w:space="0" w:color="auto"/>
              <w:right w:val="single" w:sz="6" w:space="0" w:color="auto"/>
            </w:tcBorders>
            <w:vAlign w:val="center"/>
            <w:hideMark/>
          </w:tcPr>
          <w:p w14:paraId="2624D273" w14:textId="32402914" w:rsidR="00063CB8" w:rsidRDefault="00063CB8" w:rsidP="00E959D1">
            <w:r w:rsidRPr="00D436EE">
              <w:t>+++</w:t>
            </w:r>
          </w:p>
          <w:p w14:paraId="55439FFC" w14:textId="6DAA447D" w:rsidR="00275D1C" w:rsidRPr="00D436EE" w:rsidRDefault="00275D1C" w:rsidP="00E959D1">
            <w:r>
              <w:t>[</w:t>
            </w:r>
            <w:r w:rsidRPr="00C06402">
              <w:rPr>
                <w:i/>
                <w:iCs/>
              </w:rPr>
              <w:t>explicitly stated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33932EBD" w14:textId="6274B436" w:rsidR="00063CB8" w:rsidRDefault="00063CB8" w:rsidP="00E959D1">
            <w:r w:rsidRPr="00D436EE">
              <w:t>+++</w:t>
            </w:r>
          </w:p>
          <w:p w14:paraId="1E5D71E2" w14:textId="3074D041" w:rsidR="00275D1C" w:rsidRPr="00D436EE" w:rsidRDefault="00275D1C"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25A471B9" w14:textId="3232748D" w:rsidR="00063CB8" w:rsidRDefault="00063CB8" w:rsidP="00E959D1">
            <w:pPr>
              <w:rPr>
                <w:b/>
                <w:bCs/>
              </w:rPr>
            </w:pPr>
            <w:r w:rsidRPr="00D436EE">
              <w:rPr>
                <w:b/>
                <w:bCs/>
                <w:highlight w:val="yellow"/>
              </w:rPr>
              <w:t>+++</w:t>
            </w:r>
          </w:p>
          <w:p w14:paraId="01E6B97B" w14:textId="30AB9628" w:rsidR="00275D1C" w:rsidRPr="00D436EE" w:rsidRDefault="00275D1C" w:rsidP="00E959D1">
            <w:pPr>
              <w:rPr>
                <w:b/>
                <w:bCs/>
              </w:rPr>
            </w:pPr>
            <w:r>
              <w:t>[</w:t>
            </w:r>
            <w:r w:rsidRPr="00C06402">
              <w:rPr>
                <w:i/>
                <w:iCs/>
              </w:rPr>
              <w:t>explicitly stated</w:t>
            </w:r>
            <w:r>
              <w:t>]</w:t>
            </w:r>
          </w:p>
        </w:tc>
      </w:tr>
      <w:tr w:rsidR="00063CB8" w:rsidRPr="00D436EE" w14:paraId="007B4C73" w14:textId="77777777" w:rsidTr="00E959D1">
        <w:trPr>
          <w:cantSplit/>
          <w:trHeight w:val="450"/>
        </w:trPr>
        <w:tc>
          <w:tcPr>
            <w:tcW w:w="4245" w:type="dxa"/>
            <w:tcBorders>
              <w:top w:val="single" w:sz="6" w:space="0" w:color="auto"/>
              <w:left w:val="single" w:sz="6" w:space="0" w:color="auto"/>
              <w:bottom w:val="single" w:sz="6" w:space="0" w:color="auto"/>
              <w:right w:val="single" w:sz="6" w:space="0" w:color="auto"/>
            </w:tcBorders>
            <w:vAlign w:val="center"/>
            <w:hideMark/>
          </w:tcPr>
          <w:p w14:paraId="7024D1D3" w14:textId="54AE2581" w:rsidR="00063CB8" w:rsidRPr="00D436EE" w:rsidRDefault="00063CB8" w:rsidP="00E959D1">
            <w:r w:rsidRPr="00D436EE">
              <w:t>Drinking water quality management improvement plan</w:t>
            </w:r>
          </w:p>
        </w:tc>
        <w:tc>
          <w:tcPr>
            <w:tcW w:w="1843" w:type="dxa"/>
            <w:tcBorders>
              <w:top w:val="single" w:sz="6" w:space="0" w:color="auto"/>
              <w:left w:val="single" w:sz="6" w:space="0" w:color="auto"/>
              <w:bottom w:val="single" w:sz="6" w:space="0" w:color="auto"/>
              <w:right w:val="single" w:sz="6" w:space="0" w:color="auto"/>
            </w:tcBorders>
            <w:vAlign w:val="center"/>
            <w:hideMark/>
          </w:tcPr>
          <w:p w14:paraId="4F928447" w14:textId="37E1AF5D" w:rsidR="00063CB8" w:rsidRPr="00D436EE" w:rsidRDefault="00143831" w:rsidP="00E959D1">
            <w:r>
              <w:t>[</w:t>
            </w:r>
            <w:r w:rsidRPr="00245832">
              <w:rPr>
                <w:i/>
                <w:iCs/>
              </w:rPr>
              <w:t>not addressed</w:t>
            </w:r>
            <w:r>
              <w:t>]</w:t>
            </w:r>
          </w:p>
        </w:tc>
        <w:tc>
          <w:tcPr>
            <w:tcW w:w="1842" w:type="dxa"/>
            <w:tcBorders>
              <w:top w:val="single" w:sz="6" w:space="0" w:color="auto"/>
              <w:left w:val="single" w:sz="6" w:space="0" w:color="auto"/>
              <w:bottom w:val="single" w:sz="6" w:space="0" w:color="auto"/>
              <w:right w:val="single" w:sz="6" w:space="0" w:color="auto"/>
            </w:tcBorders>
            <w:vAlign w:val="center"/>
            <w:hideMark/>
          </w:tcPr>
          <w:p w14:paraId="46592AFF" w14:textId="68115308" w:rsidR="00063CB8" w:rsidRDefault="00063CB8" w:rsidP="00E959D1">
            <w:r w:rsidRPr="00D436EE">
              <w:t>+++</w:t>
            </w:r>
          </w:p>
          <w:p w14:paraId="42E9736E" w14:textId="65D35EB9" w:rsidR="00275D1C" w:rsidRPr="00D436EE" w:rsidRDefault="00275D1C" w:rsidP="00E959D1">
            <w:r>
              <w:t>[</w:t>
            </w:r>
            <w:r w:rsidRPr="00C06402">
              <w:rPr>
                <w:i/>
                <w:iCs/>
              </w:rPr>
              <w:t>explicitly stated</w:t>
            </w:r>
            <w:r>
              <w:t>]</w:t>
            </w:r>
          </w:p>
        </w:tc>
        <w:tc>
          <w:tcPr>
            <w:tcW w:w="2127" w:type="dxa"/>
            <w:tcBorders>
              <w:top w:val="single" w:sz="6" w:space="0" w:color="auto"/>
              <w:left w:val="single" w:sz="6" w:space="0" w:color="auto"/>
              <w:bottom w:val="single" w:sz="6" w:space="0" w:color="auto"/>
              <w:right w:val="single" w:sz="6" w:space="0" w:color="auto"/>
            </w:tcBorders>
            <w:vAlign w:val="center"/>
            <w:hideMark/>
          </w:tcPr>
          <w:p w14:paraId="0A6378BB" w14:textId="7BAB4859" w:rsidR="00063CB8" w:rsidRDefault="00063CB8" w:rsidP="00E959D1">
            <w:pPr>
              <w:rPr>
                <w:b/>
                <w:bCs/>
              </w:rPr>
            </w:pPr>
            <w:r w:rsidRPr="00D436EE">
              <w:rPr>
                <w:b/>
                <w:bCs/>
                <w:highlight w:val="yellow"/>
              </w:rPr>
              <w:t>+++</w:t>
            </w:r>
          </w:p>
          <w:p w14:paraId="10FE226C" w14:textId="251B6112" w:rsidR="00275D1C" w:rsidRPr="00D436EE" w:rsidRDefault="00275D1C" w:rsidP="00E959D1">
            <w:pPr>
              <w:rPr>
                <w:b/>
                <w:bCs/>
              </w:rPr>
            </w:pPr>
            <w:r>
              <w:t>[</w:t>
            </w:r>
            <w:r w:rsidRPr="00C06402">
              <w:rPr>
                <w:i/>
                <w:iCs/>
              </w:rPr>
              <w:t>explicitly stated</w:t>
            </w:r>
            <w:r>
              <w:t>]</w:t>
            </w:r>
          </w:p>
        </w:tc>
      </w:tr>
    </w:tbl>
    <w:p w14:paraId="01F672D1" w14:textId="77777777" w:rsidR="00063CB8" w:rsidRPr="005A1E3E" w:rsidRDefault="00063CB8" w:rsidP="00063CB8">
      <w:r w:rsidRPr="005A1E3E">
        <w:t>Notes: </w:t>
      </w:r>
    </w:p>
    <w:p w14:paraId="669F713C" w14:textId="77777777" w:rsidR="00063CB8" w:rsidRPr="005A1E3E" w:rsidRDefault="00063CB8" w:rsidP="00063CB8">
      <w:r w:rsidRPr="005A1E3E">
        <w:t>+++ Aspect explicitly stated </w:t>
      </w:r>
    </w:p>
    <w:p w14:paraId="0DC800ED" w14:textId="77777777" w:rsidR="00063CB8" w:rsidRPr="005A1E3E" w:rsidRDefault="00063CB8" w:rsidP="00063CB8">
      <w:r w:rsidRPr="005A1E3E">
        <w:t>+ Aspect not explicitly stated but interpreted to include </w:t>
      </w:r>
    </w:p>
    <w:p w14:paraId="006316D2" w14:textId="69752B04" w:rsidR="00063CB8" w:rsidRDefault="00063CB8" w:rsidP="00063CB8">
      <w:pPr>
        <w:pStyle w:val="Heading2"/>
        <w:ind w:right="-306"/>
        <w:rPr>
          <w:b/>
          <w:bCs/>
          <w:color w:val="auto"/>
          <w:sz w:val="26"/>
        </w:rPr>
      </w:pPr>
      <w:r w:rsidRPr="000C73D5">
        <w:rPr>
          <w:b/>
          <w:bCs/>
          <w:color w:val="auto"/>
          <w:sz w:val="26"/>
        </w:rPr>
        <w:lastRenderedPageBreak/>
        <w:t xml:space="preserve">Appendix </w:t>
      </w:r>
      <w:r w:rsidR="00481060">
        <w:rPr>
          <w:b/>
          <w:bCs/>
          <w:color w:val="auto"/>
          <w:sz w:val="26"/>
        </w:rPr>
        <w:t>F</w:t>
      </w:r>
      <w:r w:rsidRPr="000C73D5">
        <w:rPr>
          <w:b/>
          <w:bCs/>
          <w:color w:val="auto"/>
          <w:sz w:val="26"/>
        </w:rPr>
        <w:t xml:space="preserve"> – </w:t>
      </w:r>
      <w:r w:rsidRPr="00AE3CF6">
        <w:rPr>
          <w:bCs/>
          <w:sz w:val="26"/>
        </w:rPr>
        <w:t>Box 8:3:</w:t>
      </w:r>
      <w:r w:rsidRPr="000C73D5">
        <w:rPr>
          <w:b/>
          <w:bCs/>
          <w:color w:val="auto"/>
          <w:sz w:val="26"/>
        </w:rPr>
        <w:t xml:space="preserve"> Sample calculation for determining the lead recommended maximum impurity concentration in Alum</w:t>
      </w:r>
    </w:p>
    <w:p w14:paraId="746F28B7" w14:textId="77777777" w:rsidR="00063CB8" w:rsidRPr="00674728" w:rsidRDefault="00063CB8" w:rsidP="00063CB8"/>
    <w:p w14:paraId="6779D7AF" w14:textId="1367A4CE" w:rsidR="00063CB8" w:rsidRPr="004408BA" w:rsidRDefault="00063CB8" w:rsidP="00063CB8">
      <w:pPr>
        <w:pStyle w:val="Heading3"/>
        <w:rPr>
          <w:b/>
          <w:szCs w:val="20"/>
          <w:u w:val="single"/>
        </w:rPr>
      </w:pPr>
      <w:r w:rsidRPr="004408BA">
        <w:rPr>
          <w:b/>
          <w:szCs w:val="20"/>
        </w:rPr>
        <w:t>Current Box 8.3</w:t>
      </w:r>
      <w:r w:rsidR="00AE3CF6" w:rsidRPr="004408BA">
        <w:rPr>
          <w:b/>
          <w:szCs w:val="20"/>
        </w:rPr>
        <w:t xml:space="preserve">. Visit </w:t>
      </w:r>
      <w:hyperlink r:id="rId113" w:anchor="box-8.3" w:history="1">
        <w:r w:rsidR="00AE3CF6" w:rsidRPr="004408BA">
          <w:rPr>
            <w:rStyle w:val="Hyperlink"/>
            <w:b/>
            <w:szCs w:val="20"/>
          </w:rPr>
          <w:t xml:space="preserve">Box 8.3 </w:t>
        </w:r>
        <w:r w:rsidR="004408BA" w:rsidRPr="004408BA">
          <w:rPr>
            <w:rStyle w:val="Hyperlink"/>
            <w:b/>
            <w:szCs w:val="20"/>
          </w:rPr>
          <w:t>Sample calculation for determining the lead recommended maximum impurity concentration in Alum</w:t>
        </w:r>
      </w:hyperlink>
      <w:r w:rsidR="004408BA" w:rsidRPr="004408BA">
        <w:rPr>
          <w:b/>
          <w:szCs w:val="20"/>
        </w:rPr>
        <w:t xml:space="preserve"> </w:t>
      </w:r>
      <w:r w:rsidR="00AE3CF6" w:rsidRPr="004408BA">
        <w:rPr>
          <w:b/>
          <w:szCs w:val="20"/>
        </w:rPr>
        <w:t>of the Guidelines.</w:t>
      </w:r>
    </w:p>
    <w:p w14:paraId="48544FAE" w14:textId="77777777" w:rsidR="00063CB8" w:rsidRPr="00A03F66" w:rsidRDefault="00063CB8" w:rsidP="00063CB8">
      <w:r w:rsidRPr="00A03F66">
        <w:rPr>
          <w:b/>
          <w:bCs/>
          <w:szCs w:val="20"/>
        </w:rPr>
        <w:t>(p145-146 in PDF)</w:t>
      </w:r>
    </w:p>
    <w:p w14:paraId="6581B0C2" w14:textId="77777777" w:rsidR="00063CB8" w:rsidRDefault="00063CB8" w:rsidP="00063CB8">
      <w:pPr>
        <w:spacing w:line="240" w:lineRule="atLeast"/>
        <w:rPr>
          <w:sz w:val="19"/>
          <w:szCs w:val="19"/>
        </w:rPr>
      </w:pPr>
      <w:r w:rsidRPr="00140E9D">
        <w:rPr>
          <w:sz w:val="19"/>
          <w:szCs w:val="19"/>
        </w:rPr>
        <w:t xml:space="preserve">The following is a sample calculation for the derivation of a Recommended Maximum Impurity Concentration (RMIC) for lead in Alum and is based on the NHMRC guideline value for lead in drinking water of 0.01 mg/L. The maximum amount of lead (in mg/L) that may be added to drinking water through the use of alum is determined through the following three steps: </w:t>
      </w:r>
    </w:p>
    <w:p w14:paraId="3B66E78E" w14:textId="77777777" w:rsidR="00063CB8" w:rsidRPr="00140E9D" w:rsidRDefault="00063CB8" w:rsidP="00063CB8">
      <w:pPr>
        <w:spacing w:line="240" w:lineRule="atLeast"/>
        <w:rPr>
          <w:b/>
          <w:bCs/>
          <w:i/>
          <w:iCs/>
          <w:sz w:val="19"/>
          <w:szCs w:val="19"/>
        </w:rPr>
      </w:pPr>
      <w:r>
        <w:rPr>
          <w:b/>
          <w:bCs/>
          <w:i/>
          <w:iCs/>
          <w:sz w:val="19"/>
          <w:szCs w:val="19"/>
        </w:rPr>
        <w:t xml:space="preserve">(1) </w:t>
      </w:r>
      <w:r w:rsidRPr="00140E9D">
        <w:rPr>
          <w:b/>
          <w:bCs/>
          <w:i/>
          <w:iCs/>
          <w:sz w:val="19"/>
          <w:szCs w:val="19"/>
        </w:rPr>
        <w:t xml:space="preserve">Derivation of the maximum amount of lead that can be added to drinking water through Alum: </w:t>
      </w:r>
    </w:p>
    <w:p w14:paraId="75CE0DB2" w14:textId="77777777" w:rsidR="00063CB8" w:rsidRPr="004E0448" w:rsidRDefault="00063CB8" w:rsidP="00063CB8">
      <w:pPr>
        <w:pStyle w:val="Pa42"/>
        <w:spacing w:before="40"/>
        <w:ind w:left="3969"/>
        <w:rPr>
          <w:rFonts w:ascii="Gotham Book" w:hAnsi="Gotham Book" w:cs="Gotham"/>
          <w:color w:val="000000"/>
          <w:sz w:val="19"/>
          <w:szCs w:val="19"/>
        </w:rPr>
      </w:pPr>
      <w:r w:rsidRPr="004E0448">
        <w:rPr>
          <w:rStyle w:val="A18"/>
          <w:rFonts w:ascii="Gotham Book" w:hAnsi="Gotham Book"/>
        </w:rPr>
        <w:t xml:space="preserve">0.01 </w:t>
      </w:r>
      <w:r w:rsidRPr="004E0448">
        <w:rPr>
          <w:rFonts w:ascii="Gotham Book" w:hAnsi="Gotham Book" w:cs="Gotham"/>
          <w:color w:val="000000"/>
          <w:sz w:val="19"/>
          <w:szCs w:val="19"/>
        </w:rPr>
        <w:t xml:space="preserve">= 0.001 </w:t>
      </w:r>
      <w:r w:rsidRPr="004E0448">
        <w:rPr>
          <w:rFonts w:ascii="Gotham Book" w:hAnsi="Gotham Book" w:cs="Gotham"/>
          <w:i/>
          <w:iCs/>
          <w:color w:val="000000"/>
          <w:sz w:val="19"/>
          <w:szCs w:val="19"/>
        </w:rPr>
        <w:t xml:space="preserve">mg/L </w:t>
      </w:r>
    </w:p>
    <w:p w14:paraId="7CF06111" w14:textId="77777777" w:rsidR="00063CB8" w:rsidRPr="004E0448" w:rsidRDefault="00063CB8" w:rsidP="00063CB8">
      <w:pPr>
        <w:pStyle w:val="Default"/>
        <w:spacing w:before="20" w:after="40" w:line="191" w:lineRule="atLeast"/>
        <w:ind w:left="3969" w:right="1300"/>
        <w:rPr>
          <w:rFonts w:ascii="Gotham Book" w:hAnsi="Gotham Book"/>
          <w:sz w:val="19"/>
          <w:szCs w:val="19"/>
        </w:rPr>
      </w:pPr>
      <w:r w:rsidRPr="004E0448">
        <w:rPr>
          <w:rFonts w:ascii="Gotham Book" w:hAnsi="Gotham Book"/>
          <w:sz w:val="19"/>
          <w:szCs w:val="19"/>
        </w:rPr>
        <w:t xml:space="preserve">10 </w:t>
      </w:r>
    </w:p>
    <w:p w14:paraId="2CC8CFAC" w14:textId="77777777" w:rsidR="00063CB8" w:rsidRPr="00140E9D" w:rsidRDefault="00063CB8" w:rsidP="00063CB8">
      <w:pPr>
        <w:spacing w:line="240" w:lineRule="atLeast"/>
        <w:rPr>
          <w:sz w:val="19"/>
          <w:szCs w:val="19"/>
        </w:rPr>
      </w:pPr>
      <w:r w:rsidRPr="00140E9D">
        <w:rPr>
          <w:sz w:val="19"/>
          <w:szCs w:val="19"/>
        </w:rPr>
        <w:t xml:space="preserve">Where: </w:t>
      </w:r>
    </w:p>
    <w:p w14:paraId="2ED3D520" w14:textId="77777777" w:rsidR="00063CB8" w:rsidRPr="00140E9D" w:rsidRDefault="00063CB8" w:rsidP="00063CB8">
      <w:pPr>
        <w:numPr>
          <w:ilvl w:val="0"/>
          <w:numId w:val="50"/>
        </w:numPr>
        <w:spacing w:line="240" w:lineRule="atLeast"/>
        <w:rPr>
          <w:sz w:val="19"/>
          <w:szCs w:val="19"/>
        </w:rPr>
      </w:pPr>
      <w:r w:rsidRPr="00140E9D">
        <w:rPr>
          <w:sz w:val="19"/>
          <w:szCs w:val="19"/>
        </w:rPr>
        <w:t xml:space="preserve"> 0.01 mg is the NHMRC guideline value for lead; and </w:t>
      </w:r>
    </w:p>
    <w:p w14:paraId="0FA3E5B9" w14:textId="77777777" w:rsidR="00063CB8" w:rsidRDefault="00063CB8" w:rsidP="00063CB8">
      <w:pPr>
        <w:numPr>
          <w:ilvl w:val="0"/>
          <w:numId w:val="50"/>
        </w:numPr>
        <w:spacing w:line="240" w:lineRule="atLeast"/>
        <w:rPr>
          <w:sz w:val="19"/>
          <w:szCs w:val="19"/>
        </w:rPr>
      </w:pPr>
      <w:r w:rsidRPr="00140E9D">
        <w:rPr>
          <w:sz w:val="19"/>
          <w:szCs w:val="19"/>
        </w:rPr>
        <w:t xml:space="preserve"> 10 is the percentage of the guideline value considered an acceptable source of contamination in the drinking water (a safety factor of 10 is considered a reasonable contribution by a given impurity in a water treatment chemical). </w:t>
      </w:r>
    </w:p>
    <w:p w14:paraId="1DB0AD6C" w14:textId="77777777" w:rsidR="00063CB8" w:rsidRPr="00140E9D" w:rsidRDefault="00063CB8" w:rsidP="00063CB8">
      <w:pPr>
        <w:numPr>
          <w:ilvl w:val="0"/>
          <w:numId w:val="50"/>
        </w:numPr>
        <w:spacing w:line="240" w:lineRule="atLeast"/>
        <w:rPr>
          <w:sz w:val="19"/>
          <w:szCs w:val="19"/>
        </w:rPr>
      </w:pPr>
    </w:p>
    <w:p w14:paraId="1DF9B917" w14:textId="77777777" w:rsidR="00063CB8" w:rsidRPr="00140E9D" w:rsidRDefault="00063CB8" w:rsidP="00063CB8">
      <w:pPr>
        <w:spacing w:line="240" w:lineRule="atLeast"/>
        <w:rPr>
          <w:sz w:val="19"/>
          <w:szCs w:val="19"/>
        </w:rPr>
      </w:pPr>
      <w:r w:rsidRPr="00140E9D">
        <w:rPr>
          <w:b/>
          <w:bCs/>
          <w:i/>
          <w:iCs/>
          <w:sz w:val="19"/>
          <w:szCs w:val="19"/>
        </w:rPr>
        <w:t xml:space="preserve">(2) Derivation of the amount of Alum that will contain 0.001 mg lead: </w:t>
      </w:r>
    </w:p>
    <w:p w14:paraId="103E6B52" w14:textId="77777777" w:rsidR="00063CB8" w:rsidRPr="00140E9D" w:rsidRDefault="00063CB8" w:rsidP="00063CB8">
      <w:pPr>
        <w:spacing w:line="240" w:lineRule="atLeast"/>
        <w:ind w:left="3969"/>
        <w:rPr>
          <w:sz w:val="19"/>
          <w:szCs w:val="19"/>
        </w:rPr>
      </w:pPr>
      <w:r w:rsidRPr="00140E9D">
        <w:rPr>
          <w:sz w:val="19"/>
          <w:szCs w:val="19"/>
          <w:u w:val="single"/>
        </w:rPr>
        <w:t xml:space="preserve">80 mg/L </w:t>
      </w:r>
      <w:r w:rsidRPr="00140E9D">
        <w:rPr>
          <w:sz w:val="19"/>
          <w:szCs w:val="19"/>
        </w:rPr>
        <w:t xml:space="preserve">= 186 </w:t>
      </w:r>
      <w:r w:rsidRPr="00140E9D">
        <w:rPr>
          <w:i/>
          <w:iCs/>
          <w:sz w:val="19"/>
          <w:szCs w:val="19"/>
        </w:rPr>
        <w:t>mg</w:t>
      </w:r>
    </w:p>
    <w:p w14:paraId="45A7D299" w14:textId="77777777" w:rsidR="00063CB8" w:rsidRPr="00140E9D" w:rsidRDefault="00063CB8" w:rsidP="00063CB8">
      <w:pPr>
        <w:tabs>
          <w:tab w:val="left" w:pos="3969"/>
        </w:tabs>
        <w:spacing w:line="240" w:lineRule="atLeast"/>
        <w:ind w:left="3969"/>
        <w:rPr>
          <w:sz w:val="19"/>
          <w:szCs w:val="19"/>
        </w:rPr>
      </w:pPr>
      <w:r w:rsidRPr="00140E9D">
        <w:rPr>
          <w:sz w:val="19"/>
          <w:szCs w:val="19"/>
        </w:rPr>
        <w:t>0.43</w:t>
      </w:r>
    </w:p>
    <w:p w14:paraId="52471F0F" w14:textId="77777777" w:rsidR="00063CB8" w:rsidRPr="00140E9D" w:rsidRDefault="00063CB8" w:rsidP="00063CB8">
      <w:pPr>
        <w:spacing w:line="240" w:lineRule="atLeast"/>
        <w:rPr>
          <w:sz w:val="19"/>
          <w:szCs w:val="19"/>
        </w:rPr>
      </w:pPr>
      <w:r w:rsidRPr="00140E9D">
        <w:rPr>
          <w:sz w:val="19"/>
          <w:szCs w:val="19"/>
        </w:rPr>
        <w:t>In the case of the maximum Alum dose of 80 mg/L</w:t>
      </w:r>
      <w:r w:rsidRPr="00140E9D">
        <w:rPr>
          <w:sz w:val="19"/>
          <w:szCs w:val="19"/>
          <w:vertAlign w:val="superscript"/>
        </w:rPr>
        <w:t xml:space="preserve">(1) </w:t>
      </w:r>
      <w:r w:rsidRPr="00140E9D">
        <w:rPr>
          <w:sz w:val="19"/>
          <w:szCs w:val="19"/>
        </w:rPr>
        <w:t>with a solution strength of 43 % w/w [Al</w:t>
      </w:r>
      <w:r w:rsidRPr="00140E9D">
        <w:rPr>
          <w:sz w:val="19"/>
          <w:szCs w:val="19"/>
          <w:vertAlign w:val="subscript"/>
        </w:rPr>
        <w:t>2</w:t>
      </w:r>
      <w:r w:rsidRPr="00140E9D">
        <w:rPr>
          <w:sz w:val="19"/>
          <w:szCs w:val="19"/>
        </w:rPr>
        <w:t>(SO</w:t>
      </w:r>
      <w:r w:rsidRPr="00140E9D">
        <w:rPr>
          <w:sz w:val="19"/>
          <w:szCs w:val="19"/>
          <w:vertAlign w:val="subscript"/>
        </w:rPr>
        <w:t>4</w:t>
      </w:r>
      <w:r w:rsidRPr="00140E9D">
        <w:rPr>
          <w:sz w:val="19"/>
          <w:szCs w:val="19"/>
        </w:rPr>
        <w:t>)</w:t>
      </w:r>
      <w:r w:rsidRPr="00140E9D">
        <w:rPr>
          <w:sz w:val="19"/>
          <w:szCs w:val="19"/>
          <w:vertAlign w:val="subscript"/>
        </w:rPr>
        <w:t>3</w:t>
      </w:r>
      <w:r w:rsidRPr="00140E9D">
        <w:rPr>
          <w:sz w:val="19"/>
          <w:szCs w:val="19"/>
        </w:rPr>
        <w:t>.14H</w:t>
      </w:r>
      <w:r w:rsidRPr="00140E9D">
        <w:rPr>
          <w:sz w:val="19"/>
          <w:szCs w:val="19"/>
          <w:vertAlign w:val="subscript"/>
        </w:rPr>
        <w:t>2</w:t>
      </w:r>
      <w:r w:rsidRPr="00140E9D">
        <w:rPr>
          <w:sz w:val="19"/>
          <w:szCs w:val="19"/>
        </w:rPr>
        <w:t>O];</w:t>
      </w:r>
    </w:p>
    <w:p w14:paraId="0D7F565F" w14:textId="77777777" w:rsidR="00063CB8" w:rsidRPr="00140E9D" w:rsidRDefault="00063CB8" w:rsidP="00063CB8">
      <w:pPr>
        <w:spacing w:line="240" w:lineRule="atLeast"/>
        <w:rPr>
          <w:sz w:val="19"/>
          <w:szCs w:val="19"/>
        </w:rPr>
      </w:pPr>
      <w:r w:rsidRPr="00140E9D">
        <w:rPr>
          <w:sz w:val="19"/>
          <w:szCs w:val="19"/>
        </w:rPr>
        <w:t xml:space="preserve">Where: </w:t>
      </w:r>
    </w:p>
    <w:p w14:paraId="69213EC5" w14:textId="77777777" w:rsidR="00063CB8" w:rsidRPr="00140E9D" w:rsidRDefault="00063CB8" w:rsidP="00063CB8">
      <w:pPr>
        <w:numPr>
          <w:ilvl w:val="0"/>
          <w:numId w:val="51"/>
        </w:numPr>
        <w:spacing w:line="240" w:lineRule="atLeast"/>
        <w:ind w:left="720" w:hanging="360"/>
        <w:rPr>
          <w:sz w:val="19"/>
          <w:szCs w:val="19"/>
        </w:rPr>
      </w:pPr>
      <w:r w:rsidRPr="00140E9D">
        <w:rPr>
          <w:sz w:val="19"/>
          <w:szCs w:val="19"/>
        </w:rPr>
        <w:t xml:space="preserve"> 80 mg/L is the dose of the drinking water treatment chemical (e.g. Alum); and </w:t>
      </w:r>
    </w:p>
    <w:p w14:paraId="3B71F79D" w14:textId="77777777" w:rsidR="00063CB8" w:rsidRPr="00140E9D" w:rsidRDefault="00063CB8" w:rsidP="00063CB8">
      <w:pPr>
        <w:numPr>
          <w:ilvl w:val="0"/>
          <w:numId w:val="51"/>
        </w:numPr>
        <w:spacing w:line="240" w:lineRule="atLeast"/>
        <w:ind w:left="720" w:hanging="360"/>
        <w:rPr>
          <w:sz w:val="19"/>
          <w:szCs w:val="19"/>
        </w:rPr>
      </w:pPr>
      <w:r w:rsidRPr="00140E9D">
        <w:rPr>
          <w:sz w:val="19"/>
          <w:szCs w:val="19"/>
        </w:rPr>
        <w:t xml:space="preserve"> 0.43 is the solution strength of the drinking water treatment chemical (e.g. Alum – 43%) </w:t>
      </w:r>
    </w:p>
    <w:p w14:paraId="1E351907" w14:textId="77777777" w:rsidR="00063CB8" w:rsidRPr="00140E9D" w:rsidRDefault="00063CB8" w:rsidP="00063CB8">
      <w:pPr>
        <w:spacing w:line="240" w:lineRule="atLeast"/>
        <w:ind w:left="720"/>
        <w:rPr>
          <w:sz w:val="19"/>
          <w:szCs w:val="19"/>
        </w:rPr>
      </w:pPr>
    </w:p>
    <w:p w14:paraId="760DF6F5" w14:textId="77777777" w:rsidR="00063CB8" w:rsidRPr="00140E9D" w:rsidRDefault="00063CB8" w:rsidP="00063CB8">
      <w:pPr>
        <w:spacing w:line="240" w:lineRule="atLeast"/>
        <w:rPr>
          <w:sz w:val="19"/>
          <w:szCs w:val="19"/>
        </w:rPr>
      </w:pPr>
      <w:r w:rsidRPr="00140E9D">
        <w:rPr>
          <w:b/>
          <w:bCs/>
          <w:i/>
          <w:iCs/>
          <w:sz w:val="19"/>
          <w:szCs w:val="19"/>
        </w:rPr>
        <w:t xml:space="preserve">(3) Derivation of the RMIC for Alum at the plant: </w:t>
      </w:r>
    </w:p>
    <w:p w14:paraId="10C817E8" w14:textId="77777777" w:rsidR="00063CB8" w:rsidRPr="00140E9D" w:rsidRDefault="00063CB8" w:rsidP="00063CB8">
      <w:pPr>
        <w:spacing w:line="240" w:lineRule="atLeast"/>
        <w:ind w:left="3969"/>
        <w:rPr>
          <w:sz w:val="19"/>
          <w:szCs w:val="19"/>
        </w:rPr>
      </w:pPr>
      <w:r w:rsidRPr="00140E9D">
        <w:rPr>
          <w:sz w:val="19"/>
          <w:szCs w:val="19"/>
          <w:u w:val="single"/>
        </w:rPr>
        <w:t>1 x 10</w:t>
      </w:r>
      <w:r w:rsidRPr="00140E9D">
        <w:rPr>
          <w:sz w:val="19"/>
          <w:szCs w:val="19"/>
          <w:vertAlign w:val="superscript"/>
        </w:rPr>
        <w:t>6</w:t>
      </w:r>
      <w:r w:rsidRPr="00140E9D">
        <w:rPr>
          <w:sz w:val="19"/>
          <w:szCs w:val="19"/>
        </w:rPr>
        <w:t xml:space="preserve"> x 0.001 mg/L = 5.4 </w:t>
      </w:r>
      <w:r w:rsidRPr="00140E9D">
        <w:rPr>
          <w:i/>
          <w:iCs/>
          <w:sz w:val="19"/>
          <w:szCs w:val="19"/>
        </w:rPr>
        <w:t xml:space="preserve">mg.lead/kg of Alum solution </w:t>
      </w:r>
    </w:p>
    <w:p w14:paraId="6749DF58" w14:textId="77777777" w:rsidR="00063CB8" w:rsidRPr="00140E9D" w:rsidRDefault="00063CB8" w:rsidP="00063CB8">
      <w:pPr>
        <w:spacing w:line="240" w:lineRule="atLeast"/>
        <w:ind w:left="3969"/>
        <w:rPr>
          <w:sz w:val="19"/>
          <w:szCs w:val="19"/>
        </w:rPr>
      </w:pPr>
      <w:r w:rsidRPr="00140E9D">
        <w:rPr>
          <w:sz w:val="19"/>
          <w:szCs w:val="19"/>
        </w:rPr>
        <w:t xml:space="preserve">186 mg </w:t>
      </w:r>
    </w:p>
    <w:p w14:paraId="180A186D" w14:textId="77777777" w:rsidR="00063CB8" w:rsidRPr="00140E9D" w:rsidRDefault="00063CB8" w:rsidP="00063CB8">
      <w:pPr>
        <w:spacing w:line="240" w:lineRule="atLeast"/>
        <w:rPr>
          <w:sz w:val="19"/>
          <w:szCs w:val="19"/>
        </w:rPr>
      </w:pPr>
      <w:r w:rsidRPr="00140E9D">
        <w:rPr>
          <w:sz w:val="19"/>
          <w:szCs w:val="19"/>
        </w:rPr>
        <w:t xml:space="preserve">Where: </w:t>
      </w:r>
    </w:p>
    <w:p w14:paraId="5657BED3" w14:textId="77777777" w:rsidR="00063CB8" w:rsidRPr="00140E9D" w:rsidRDefault="00063CB8" w:rsidP="00063CB8">
      <w:pPr>
        <w:numPr>
          <w:ilvl w:val="0"/>
          <w:numId w:val="52"/>
        </w:numPr>
        <w:spacing w:line="240" w:lineRule="atLeast"/>
        <w:ind w:left="720" w:hanging="360"/>
        <w:rPr>
          <w:sz w:val="19"/>
          <w:szCs w:val="19"/>
        </w:rPr>
      </w:pPr>
      <w:r w:rsidRPr="00140E9D">
        <w:rPr>
          <w:sz w:val="19"/>
          <w:szCs w:val="19"/>
        </w:rPr>
        <w:t xml:space="preserve"> 1 x 10</w:t>
      </w:r>
      <w:r w:rsidRPr="00140E9D">
        <w:rPr>
          <w:sz w:val="19"/>
          <w:szCs w:val="19"/>
          <w:vertAlign w:val="superscript"/>
        </w:rPr>
        <w:t>6</w:t>
      </w:r>
      <w:r w:rsidRPr="00140E9D">
        <w:rPr>
          <w:sz w:val="19"/>
          <w:szCs w:val="19"/>
        </w:rPr>
        <w:t xml:space="preserve"> is the number of milligrams in a kilogram; </w:t>
      </w:r>
    </w:p>
    <w:p w14:paraId="7F408B73" w14:textId="77777777" w:rsidR="00063CB8" w:rsidRPr="00140E9D" w:rsidRDefault="00063CB8" w:rsidP="00063CB8">
      <w:pPr>
        <w:numPr>
          <w:ilvl w:val="0"/>
          <w:numId w:val="52"/>
        </w:numPr>
        <w:spacing w:line="240" w:lineRule="atLeast"/>
        <w:ind w:left="720" w:hanging="360"/>
        <w:rPr>
          <w:sz w:val="19"/>
          <w:szCs w:val="19"/>
        </w:rPr>
      </w:pPr>
      <w:r w:rsidRPr="00140E9D">
        <w:rPr>
          <w:sz w:val="19"/>
          <w:szCs w:val="19"/>
        </w:rPr>
        <w:t xml:space="preserve"> 186 mg is the amount of Alum solution that will contain 0.001 mg of lead </w:t>
      </w:r>
    </w:p>
    <w:p w14:paraId="6A32C312" w14:textId="77777777" w:rsidR="00063CB8" w:rsidRPr="00140E9D" w:rsidRDefault="00063CB8" w:rsidP="00063CB8">
      <w:pPr>
        <w:numPr>
          <w:ilvl w:val="0"/>
          <w:numId w:val="52"/>
        </w:numPr>
        <w:spacing w:line="240" w:lineRule="atLeast"/>
        <w:ind w:left="720" w:hanging="360"/>
        <w:rPr>
          <w:sz w:val="19"/>
          <w:szCs w:val="19"/>
        </w:rPr>
      </w:pPr>
      <w:r w:rsidRPr="00140E9D">
        <w:rPr>
          <w:sz w:val="19"/>
          <w:szCs w:val="19"/>
        </w:rPr>
        <w:t xml:space="preserve"> 0.001 mg/L is the maximum amount of lead per litre that can be added through the Alum dose </w:t>
      </w:r>
    </w:p>
    <w:p w14:paraId="387272F7" w14:textId="77777777" w:rsidR="00063CB8" w:rsidRDefault="00063CB8" w:rsidP="00063CB8">
      <w:pPr>
        <w:spacing w:line="240" w:lineRule="atLeast"/>
        <w:ind w:left="284" w:hanging="284"/>
        <w:rPr>
          <w:b/>
          <w:bCs/>
          <w:sz w:val="19"/>
          <w:szCs w:val="19"/>
        </w:rPr>
      </w:pPr>
    </w:p>
    <w:p w14:paraId="19B13703" w14:textId="77777777" w:rsidR="00063CB8" w:rsidRPr="00250918" w:rsidRDefault="00063CB8" w:rsidP="00063CB8">
      <w:pPr>
        <w:spacing w:line="240" w:lineRule="atLeast"/>
        <w:ind w:left="284" w:hanging="284"/>
        <w:rPr>
          <w:sz w:val="19"/>
          <w:szCs w:val="19"/>
        </w:rPr>
      </w:pPr>
      <w:r w:rsidRPr="00250918">
        <w:rPr>
          <w:b/>
          <w:bCs/>
          <w:sz w:val="19"/>
          <w:szCs w:val="19"/>
        </w:rPr>
        <w:t xml:space="preserve">Footnote </w:t>
      </w:r>
    </w:p>
    <w:p w14:paraId="3E983A4B" w14:textId="77777777" w:rsidR="00063CB8" w:rsidRPr="00250918" w:rsidRDefault="00063CB8" w:rsidP="00063CB8">
      <w:pPr>
        <w:pStyle w:val="ListParagraph"/>
        <w:numPr>
          <w:ilvl w:val="0"/>
          <w:numId w:val="53"/>
        </w:numPr>
        <w:ind w:left="426"/>
        <w:rPr>
          <w:sz w:val="19"/>
          <w:szCs w:val="19"/>
        </w:rPr>
      </w:pPr>
      <w:r w:rsidRPr="00250918">
        <w:rPr>
          <w:sz w:val="19"/>
          <w:szCs w:val="19"/>
        </w:rPr>
        <w:t>The dose of 80 mg/L alum is based on the water treatment plant being designed to regularly treat dirty water events under an enhanced coagulation mode. If the plant was designed to treat low turbidity water for particle removal only, the maximum alum dose may be as low as 10 mg/L which would give an RMIC of 43.2 mg/kg for lead at this plant</w:t>
      </w:r>
    </w:p>
    <w:p w14:paraId="71011EAB" w14:textId="2559ECE6" w:rsidR="00063CB8" w:rsidRDefault="00EB36E6" w:rsidP="00063CB8">
      <w:pPr>
        <w:pStyle w:val="Heading3"/>
        <w:rPr>
          <w:b/>
          <w:bCs/>
          <w:szCs w:val="20"/>
          <w:u w:val="single"/>
        </w:rPr>
      </w:pPr>
      <w:r>
        <w:rPr>
          <w:b/>
          <w:bCs/>
          <w:sz w:val="24"/>
          <w:u w:val="single"/>
        </w:rPr>
        <w:lastRenderedPageBreak/>
        <w:t>Appendix</w:t>
      </w:r>
      <w:r w:rsidR="002F3143">
        <w:rPr>
          <w:b/>
          <w:bCs/>
          <w:sz w:val="24"/>
          <w:u w:val="single"/>
        </w:rPr>
        <w:t xml:space="preserve"> F - </w:t>
      </w:r>
      <w:r w:rsidR="00063CB8">
        <w:rPr>
          <w:b/>
          <w:bCs/>
          <w:sz w:val="24"/>
          <w:u w:val="single"/>
        </w:rPr>
        <w:t>Proposed</w:t>
      </w:r>
      <w:r w:rsidR="00063CB8" w:rsidRPr="00AE70F8">
        <w:rPr>
          <w:b/>
          <w:bCs/>
          <w:sz w:val="24"/>
          <w:u w:val="single"/>
        </w:rPr>
        <w:t xml:space="preserve"> </w:t>
      </w:r>
      <w:r w:rsidR="00063CB8">
        <w:rPr>
          <w:b/>
          <w:bCs/>
          <w:sz w:val="24"/>
          <w:u w:val="single"/>
        </w:rPr>
        <w:t xml:space="preserve">Box 8.3 </w:t>
      </w:r>
    </w:p>
    <w:p w14:paraId="530274A4" w14:textId="77777777" w:rsidR="00063CB8" w:rsidRDefault="00063CB8" w:rsidP="00063CB8">
      <w:pPr>
        <w:spacing w:line="240" w:lineRule="atLeast"/>
        <w:rPr>
          <w:sz w:val="19"/>
          <w:szCs w:val="19"/>
        </w:rPr>
      </w:pPr>
      <w:r w:rsidRPr="00140E9D">
        <w:rPr>
          <w:sz w:val="19"/>
          <w:szCs w:val="19"/>
        </w:rPr>
        <w:t xml:space="preserve">The following is a sample calculation for the derivation of a Recommended Maximum Impurity Concentration (RMIC) for lead in </w:t>
      </w:r>
      <w:r w:rsidRPr="00140E9D">
        <w:rPr>
          <w:b/>
          <w:bCs/>
          <w:sz w:val="19"/>
          <w:szCs w:val="19"/>
          <w:highlight w:val="yellow"/>
        </w:rPr>
        <w:t>a</w:t>
      </w:r>
      <w:r w:rsidRPr="00140E9D">
        <w:rPr>
          <w:sz w:val="19"/>
          <w:szCs w:val="19"/>
        </w:rPr>
        <w:t xml:space="preserve">lum and is based on the NHMRC guideline value for lead in drinking water of </w:t>
      </w:r>
      <w:r w:rsidRPr="00140E9D">
        <w:rPr>
          <w:b/>
          <w:bCs/>
          <w:sz w:val="19"/>
          <w:szCs w:val="19"/>
          <w:highlight w:val="yellow"/>
        </w:rPr>
        <w:t>0.005</w:t>
      </w:r>
      <w:r w:rsidRPr="00140E9D">
        <w:rPr>
          <w:sz w:val="19"/>
          <w:szCs w:val="19"/>
        </w:rPr>
        <w:t xml:space="preserve"> mg/L. The maximum amount of lead (in mg/L) that may be added to drinking water through the use of alum is determined through the following three steps: </w:t>
      </w:r>
    </w:p>
    <w:p w14:paraId="20418E6C" w14:textId="77777777" w:rsidR="00063CB8" w:rsidRPr="00140E9D" w:rsidRDefault="00063CB8" w:rsidP="00063CB8">
      <w:pPr>
        <w:spacing w:line="240" w:lineRule="atLeast"/>
        <w:rPr>
          <w:sz w:val="19"/>
          <w:szCs w:val="19"/>
        </w:rPr>
      </w:pPr>
    </w:p>
    <w:p w14:paraId="0E018CB8" w14:textId="77777777" w:rsidR="00063CB8" w:rsidRPr="00140E9D" w:rsidRDefault="00063CB8" w:rsidP="00063CB8">
      <w:pPr>
        <w:pStyle w:val="ListParagraph"/>
        <w:numPr>
          <w:ilvl w:val="0"/>
          <w:numId w:val="49"/>
        </w:numPr>
        <w:spacing w:line="240" w:lineRule="atLeast"/>
        <w:ind w:left="284"/>
        <w:rPr>
          <w:b/>
          <w:bCs/>
          <w:i/>
          <w:iCs/>
          <w:sz w:val="19"/>
          <w:szCs w:val="19"/>
        </w:rPr>
      </w:pPr>
      <w:r w:rsidRPr="00140E9D">
        <w:rPr>
          <w:b/>
          <w:bCs/>
          <w:i/>
          <w:iCs/>
          <w:sz w:val="19"/>
          <w:szCs w:val="19"/>
        </w:rPr>
        <w:t xml:space="preserve">Derivation of the maximum amount of lead that can be added to drinking water through </w:t>
      </w:r>
      <w:r w:rsidRPr="00140E9D">
        <w:rPr>
          <w:b/>
          <w:bCs/>
          <w:i/>
          <w:iCs/>
          <w:sz w:val="19"/>
          <w:szCs w:val="19"/>
          <w:highlight w:val="yellow"/>
        </w:rPr>
        <w:t>a</w:t>
      </w:r>
      <w:r w:rsidRPr="00140E9D">
        <w:rPr>
          <w:b/>
          <w:bCs/>
          <w:i/>
          <w:iCs/>
          <w:sz w:val="19"/>
          <w:szCs w:val="19"/>
        </w:rPr>
        <w:t xml:space="preserve">lum: </w:t>
      </w:r>
    </w:p>
    <w:p w14:paraId="6C802D42" w14:textId="77777777" w:rsidR="00063CB8" w:rsidRPr="002A2803" w:rsidRDefault="00063CB8" w:rsidP="00063CB8">
      <w:pPr>
        <w:pStyle w:val="Pa42"/>
        <w:spacing w:before="40"/>
        <w:ind w:left="3969"/>
        <w:rPr>
          <w:rFonts w:ascii="Gotham Book" w:hAnsi="Gotham Book" w:cs="Gotham"/>
          <w:color w:val="000000"/>
          <w:sz w:val="19"/>
          <w:szCs w:val="19"/>
        </w:rPr>
      </w:pPr>
      <w:r w:rsidRPr="002A2803">
        <w:rPr>
          <w:rStyle w:val="A18"/>
          <w:rFonts w:ascii="Gotham Book" w:hAnsi="Gotham Book"/>
          <w:highlight w:val="yellow"/>
        </w:rPr>
        <w:t>0.005</w:t>
      </w:r>
      <w:r w:rsidRPr="002A2803">
        <w:rPr>
          <w:rStyle w:val="A18"/>
          <w:rFonts w:ascii="Gotham Book" w:hAnsi="Gotham Book"/>
        </w:rPr>
        <w:t xml:space="preserve"> </w:t>
      </w:r>
      <w:r w:rsidRPr="002A2803">
        <w:rPr>
          <w:rFonts w:ascii="Gotham Book" w:hAnsi="Gotham Book" w:cs="Gotham"/>
          <w:color w:val="000000"/>
          <w:sz w:val="19"/>
          <w:szCs w:val="19"/>
        </w:rPr>
        <w:t xml:space="preserve">= </w:t>
      </w:r>
      <w:r w:rsidRPr="002A2803">
        <w:rPr>
          <w:rFonts w:ascii="Gotham Book" w:hAnsi="Gotham Book" w:cs="Gotham"/>
          <w:b/>
          <w:bCs/>
          <w:color w:val="000000"/>
          <w:sz w:val="19"/>
          <w:szCs w:val="19"/>
          <w:highlight w:val="yellow"/>
        </w:rPr>
        <w:t>0.0005</w:t>
      </w:r>
      <w:r w:rsidRPr="002A2803">
        <w:rPr>
          <w:rFonts w:ascii="Gotham Book" w:hAnsi="Gotham Book" w:cs="Gotham"/>
          <w:color w:val="000000"/>
          <w:sz w:val="19"/>
          <w:szCs w:val="19"/>
        </w:rPr>
        <w:t xml:space="preserve"> </w:t>
      </w:r>
      <w:r w:rsidRPr="002A2803">
        <w:rPr>
          <w:rFonts w:ascii="Gotham Book" w:hAnsi="Gotham Book" w:cs="Gotham"/>
          <w:i/>
          <w:iCs/>
          <w:color w:val="000000"/>
          <w:sz w:val="19"/>
          <w:szCs w:val="19"/>
        </w:rPr>
        <w:t xml:space="preserve">mg/L </w:t>
      </w:r>
    </w:p>
    <w:p w14:paraId="0C552295" w14:textId="77777777" w:rsidR="00063CB8" w:rsidRPr="002A2803" w:rsidRDefault="00063CB8" w:rsidP="00063CB8">
      <w:pPr>
        <w:pStyle w:val="Default"/>
        <w:spacing w:before="20" w:after="40" w:line="191" w:lineRule="atLeast"/>
        <w:ind w:left="3969" w:right="1300"/>
        <w:rPr>
          <w:rFonts w:ascii="Gotham Book" w:hAnsi="Gotham Book"/>
          <w:sz w:val="19"/>
          <w:szCs w:val="19"/>
        </w:rPr>
      </w:pPr>
      <w:r w:rsidRPr="002A2803">
        <w:rPr>
          <w:rFonts w:ascii="Gotham Book" w:hAnsi="Gotham Book"/>
          <w:sz w:val="19"/>
          <w:szCs w:val="19"/>
        </w:rPr>
        <w:t xml:space="preserve">10 </w:t>
      </w:r>
    </w:p>
    <w:p w14:paraId="391C6D4B" w14:textId="77777777" w:rsidR="00063CB8" w:rsidRPr="00140E9D" w:rsidRDefault="00063CB8" w:rsidP="00063CB8">
      <w:pPr>
        <w:spacing w:line="240" w:lineRule="atLeast"/>
        <w:rPr>
          <w:sz w:val="19"/>
          <w:szCs w:val="19"/>
        </w:rPr>
      </w:pPr>
      <w:r w:rsidRPr="00140E9D">
        <w:rPr>
          <w:sz w:val="19"/>
          <w:szCs w:val="19"/>
        </w:rPr>
        <w:t xml:space="preserve">Where: </w:t>
      </w:r>
    </w:p>
    <w:p w14:paraId="1299B4CF" w14:textId="77777777" w:rsidR="00063CB8" w:rsidRPr="00140E9D" w:rsidRDefault="00063CB8" w:rsidP="00063CB8">
      <w:pPr>
        <w:numPr>
          <w:ilvl w:val="0"/>
          <w:numId w:val="50"/>
        </w:numPr>
        <w:spacing w:line="240" w:lineRule="atLeast"/>
        <w:rPr>
          <w:sz w:val="19"/>
          <w:szCs w:val="19"/>
        </w:rPr>
      </w:pPr>
      <w:r w:rsidRPr="00140E9D">
        <w:rPr>
          <w:b/>
          <w:bCs/>
          <w:sz w:val="19"/>
          <w:szCs w:val="19"/>
        </w:rPr>
        <w:t xml:space="preserve"> </w:t>
      </w:r>
      <w:r w:rsidRPr="00140E9D">
        <w:rPr>
          <w:b/>
          <w:bCs/>
          <w:sz w:val="19"/>
          <w:szCs w:val="19"/>
          <w:highlight w:val="yellow"/>
        </w:rPr>
        <w:t>0.005</w:t>
      </w:r>
      <w:r w:rsidRPr="00140E9D">
        <w:rPr>
          <w:sz w:val="19"/>
          <w:szCs w:val="19"/>
        </w:rPr>
        <w:t xml:space="preserve"> mg is the NHMRC guideline value for lead; and </w:t>
      </w:r>
    </w:p>
    <w:p w14:paraId="2DBA2585" w14:textId="77777777" w:rsidR="00063CB8" w:rsidRDefault="00063CB8" w:rsidP="00063CB8">
      <w:pPr>
        <w:numPr>
          <w:ilvl w:val="0"/>
          <w:numId w:val="50"/>
        </w:numPr>
        <w:spacing w:line="240" w:lineRule="atLeast"/>
        <w:rPr>
          <w:sz w:val="19"/>
          <w:szCs w:val="19"/>
        </w:rPr>
      </w:pPr>
      <w:r w:rsidRPr="00140E9D">
        <w:rPr>
          <w:sz w:val="19"/>
          <w:szCs w:val="19"/>
        </w:rPr>
        <w:t xml:space="preserve"> 10 is the percentage of the guideline value considered an acceptable source of contamination in the drinking water (a safety factor of 10 is considered a reasonable contribution by a given impurity in a water treatment chemical). </w:t>
      </w:r>
    </w:p>
    <w:p w14:paraId="593E1B42" w14:textId="77777777" w:rsidR="00063CB8" w:rsidRPr="00140E9D" w:rsidRDefault="00063CB8" w:rsidP="00063CB8">
      <w:pPr>
        <w:spacing w:line="240" w:lineRule="atLeast"/>
        <w:rPr>
          <w:sz w:val="19"/>
          <w:szCs w:val="19"/>
        </w:rPr>
      </w:pPr>
    </w:p>
    <w:p w14:paraId="3EA898CE" w14:textId="77777777" w:rsidR="00063CB8" w:rsidRPr="00140E9D" w:rsidRDefault="00063CB8" w:rsidP="00063CB8">
      <w:pPr>
        <w:pStyle w:val="ListParagraph"/>
        <w:numPr>
          <w:ilvl w:val="0"/>
          <w:numId w:val="49"/>
        </w:numPr>
        <w:spacing w:line="240" w:lineRule="atLeast"/>
        <w:ind w:left="284"/>
        <w:rPr>
          <w:sz w:val="19"/>
          <w:szCs w:val="19"/>
        </w:rPr>
      </w:pPr>
      <w:r w:rsidRPr="00140E9D">
        <w:rPr>
          <w:b/>
          <w:bCs/>
          <w:i/>
          <w:iCs/>
          <w:sz w:val="19"/>
          <w:szCs w:val="19"/>
        </w:rPr>
        <w:t xml:space="preserve">Derivation of the amount of </w:t>
      </w:r>
      <w:r w:rsidRPr="00140E9D">
        <w:rPr>
          <w:b/>
          <w:bCs/>
          <w:i/>
          <w:iCs/>
          <w:sz w:val="19"/>
          <w:szCs w:val="19"/>
          <w:highlight w:val="yellow"/>
        </w:rPr>
        <w:t>a</w:t>
      </w:r>
      <w:r w:rsidRPr="00140E9D">
        <w:rPr>
          <w:b/>
          <w:bCs/>
          <w:i/>
          <w:iCs/>
          <w:sz w:val="19"/>
          <w:szCs w:val="19"/>
        </w:rPr>
        <w:t xml:space="preserve">lum that will contain </w:t>
      </w:r>
      <w:r w:rsidRPr="00140E9D">
        <w:rPr>
          <w:b/>
          <w:bCs/>
          <w:i/>
          <w:iCs/>
          <w:sz w:val="19"/>
          <w:szCs w:val="19"/>
          <w:highlight w:val="yellow"/>
        </w:rPr>
        <w:t>0.0005</w:t>
      </w:r>
      <w:r w:rsidRPr="00140E9D">
        <w:rPr>
          <w:b/>
          <w:bCs/>
          <w:i/>
          <w:iCs/>
          <w:sz w:val="19"/>
          <w:szCs w:val="19"/>
        </w:rPr>
        <w:t xml:space="preserve"> mg lead: </w:t>
      </w:r>
    </w:p>
    <w:p w14:paraId="64FAEAE7" w14:textId="77777777" w:rsidR="00063CB8" w:rsidRPr="00140E9D" w:rsidRDefault="00063CB8" w:rsidP="00063CB8">
      <w:pPr>
        <w:spacing w:line="240" w:lineRule="atLeast"/>
        <w:ind w:left="3969"/>
        <w:rPr>
          <w:sz w:val="19"/>
          <w:szCs w:val="19"/>
        </w:rPr>
      </w:pPr>
      <w:r w:rsidRPr="00140E9D">
        <w:rPr>
          <w:sz w:val="19"/>
          <w:szCs w:val="19"/>
          <w:u w:val="single"/>
        </w:rPr>
        <w:t xml:space="preserve">80 mg/L </w:t>
      </w:r>
      <w:r w:rsidRPr="00140E9D">
        <w:rPr>
          <w:sz w:val="19"/>
          <w:szCs w:val="19"/>
        </w:rPr>
        <w:t>=</w:t>
      </w:r>
      <w:r w:rsidRPr="00140E9D">
        <w:rPr>
          <w:b/>
          <w:bCs/>
          <w:sz w:val="19"/>
          <w:szCs w:val="19"/>
        </w:rPr>
        <w:t xml:space="preserve"> </w:t>
      </w:r>
      <w:r w:rsidRPr="00140E9D">
        <w:rPr>
          <w:b/>
          <w:bCs/>
          <w:sz w:val="19"/>
          <w:szCs w:val="19"/>
          <w:highlight w:val="yellow"/>
        </w:rPr>
        <w:t>170</w:t>
      </w:r>
      <w:r w:rsidRPr="00140E9D">
        <w:rPr>
          <w:sz w:val="19"/>
          <w:szCs w:val="19"/>
        </w:rPr>
        <w:t xml:space="preserve"> </w:t>
      </w:r>
      <w:r w:rsidRPr="00140E9D">
        <w:rPr>
          <w:i/>
          <w:iCs/>
          <w:sz w:val="19"/>
          <w:szCs w:val="19"/>
        </w:rPr>
        <w:t>mg</w:t>
      </w:r>
    </w:p>
    <w:p w14:paraId="0912987B" w14:textId="77777777" w:rsidR="00063CB8" w:rsidRPr="00140E9D" w:rsidRDefault="00063CB8" w:rsidP="00063CB8">
      <w:pPr>
        <w:tabs>
          <w:tab w:val="left" w:pos="3969"/>
        </w:tabs>
        <w:spacing w:line="240" w:lineRule="atLeast"/>
        <w:ind w:left="3969"/>
        <w:rPr>
          <w:b/>
          <w:bCs/>
          <w:sz w:val="19"/>
          <w:szCs w:val="19"/>
        </w:rPr>
      </w:pPr>
      <w:r w:rsidRPr="00140E9D">
        <w:rPr>
          <w:b/>
          <w:bCs/>
          <w:sz w:val="19"/>
          <w:szCs w:val="19"/>
          <w:highlight w:val="yellow"/>
        </w:rPr>
        <w:t>0.47</w:t>
      </w:r>
    </w:p>
    <w:p w14:paraId="29706420" w14:textId="77777777" w:rsidR="00063CB8" w:rsidRPr="00140E9D" w:rsidRDefault="00063CB8" w:rsidP="00063CB8">
      <w:pPr>
        <w:spacing w:line="240" w:lineRule="atLeast"/>
        <w:rPr>
          <w:sz w:val="19"/>
          <w:szCs w:val="19"/>
        </w:rPr>
      </w:pPr>
      <w:r w:rsidRPr="00140E9D">
        <w:rPr>
          <w:sz w:val="19"/>
          <w:szCs w:val="19"/>
        </w:rPr>
        <w:t xml:space="preserve">In the case of the maximum </w:t>
      </w:r>
      <w:r w:rsidRPr="00140E9D">
        <w:rPr>
          <w:b/>
          <w:bCs/>
          <w:sz w:val="19"/>
          <w:szCs w:val="19"/>
          <w:highlight w:val="yellow"/>
        </w:rPr>
        <w:t>a</w:t>
      </w:r>
      <w:r w:rsidRPr="00140E9D">
        <w:rPr>
          <w:sz w:val="19"/>
          <w:szCs w:val="19"/>
        </w:rPr>
        <w:t>lum dose of 80 mg/L</w:t>
      </w:r>
      <w:r w:rsidRPr="00140E9D">
        <w:rPr>
          <w:sz w:val="19"/>
          <w:szCs w:val="19"/>
          <w:vertAlign w:val="superscript"/>
        </w:rPr>
        <w:t xml:space="preserve">(1) </w:t>
      </w:r>
      <w:r w:rsidRPr="00140E9D">
        <w:rPr>
          <w:sz w:val="19"/>
          <w:szCs w:val="19"/>
        </w:rPr>
        <w:t xml:space="preserve">with a solution strength of </w:t>
      </w:r>
      <w:r w:rsidRPr="00140E9D">
        <w:rPr>
          <w:b/>
          <w:bCs/>
          <w:sz w:val="19"/>
          <w:szCs w:val="19"/>
          <w:highlight w:val="yellow"/>
        </w:rPr>
        <w:t>47</w:t>
      </w:r>
      <w:r w:rsidRPr="00140E9D">
        <w:rPr>
          <w:b/>
          <w:bCs/>
          <w:sz w:val="19"/>
          <w:szCs w:val="19"/>
        </w:rPr>
        <w:t xml:space="preserve"> </w:t>
      </w:r>
      <w:r w:rsidRPr="00140E9D">
        <w:rPr>
          <w:sz w:val="19"/>
          <w:szCs w:val="19"/>
        </w:rPr>
        <w:t>% w/w [Al</w:t>
      </w:r>
      <w:r w:rsidRPr="00140E9D">
        <w:rPr>
          <w:sz w:val="19"/>
          <w:szCs w:val="19"/>
          <w:vertAlign w:val="subscript"/>
        </w:rPr>
        <w:t>2</w:t>
      </w:r>
      <w:r w:rsidRPr="00140E9D">
        <w:rPr>
          <w:sz w:val="19"/>
          <w:szCs w:val="19"/>
        </w:rPr>
        <w:t>(SO</w:t>
      </w:r>
      <w:r w:rsidRPr="00140E9D">
        <w:rPr>
          <w:sz w:val="19"/>
          <w:szCs w:val="19"/>
          <w:vertAlign w:val="subscript"/>
        </w:rPr>
        <w:t>4</w:t>
      </w:r>
      <w:r w:rsidRPr="00140E9D">
        <w:rPr>
          <w:sz w:val="19"/>
          <w:szCs w:val="19"/>
        </w:rPr>
        <w:t>)</w:t>
      </w:r>
      <w:r w:rsidRPr="00140E9D">
        <w:rPr>
          <w:sz w:val="19"/>
          <w:szCs w:val="19"/>
          <w:vertAlign w:val="subscript"/>
        </w:rPr>
        <w:t>3</w:t>
      </w:r>
      <w:r w:rsidRPr="00140E9D">
        <w:rPr>
          <w:sz w:val="19"/>
          <w:szCs w:val="19"/>
        </w:rPr>
        <w:t>.14H</w:t>
      </w:r>
      <w:r w:rsidRPr="00140E9D">
        <w:rPr>
          <w:sz w:val="19"/>
          <w:szCs w:val="19"/>
          <w:vertAlign w:val="subscript"/>
        </w:rPr>
        <w:t>2</w:t>
      </w:r>
      <w:r w:rsidRPr="00140E9D">
        <w:rPr>
          <w:sz w:val="19"/>
          <w:szCs w:val="19"/>
        </w:rPr>
        <w:t>O];</w:t>
      </w:r>
    </w:p>
    <w:p w14:paraId="57BDF75D" w14:textId="77777777" w:rsidR="00063CB8" w:rsidRPr="00140E9D" w:rsidRDefault="00063CB8" w:rsidP="00063CB8">
      <w:pPr>
        <w:spacing w:line="240" w:lineRule="atLeast"/>
        <w:rPr>
          <w:sz w:val="19"/>
          <w:szCs w:val="19"/>
        </w:rPr>
      </w:pPr>
      <w:r w:rsidRPr="00140E9D">
        <w:rPr>
          <w:sz w:val="19"/>
          <w:szCs w:val="19"/>
        </w:rPr>
        <w:t xml:space="preserve">Where: </w:t>
      </w:r>
    </w:p>
    <w:p w14:paraId="2DC79F86" w14:textId="77777777" w:rsidR="00063CB8" w:rsidRPr="00140E9D" w:rsidRDefault="00063CB8" w:rsidP="00063CB8">
      <w:pPr>
        <w:numPr>
          <w:ilvl w:val="0"/>
          <w:numId w:val="51"/>
        </w:numPr>
        <w:spacing w:line="240" w:lineRule="atLeast"/>
        <w:ind w:left="720" w:hanging="360"/>
        <w:rPr>
          <w:sz w:val="19"/>
          <w:szCs w:val="19"/>
        </w:rPr>
      </w:pPr>
      <w:r w:rsidRPr="00140E9D">
        <w:rPr>
          <w:sz w:val="19"/>
          <w:szCs w:val="19"/>
        </w:rPr>
        <w:t xml:space="preserve"> 80 mg/L is the dose of the drinking water treatment chemical (e.g. </w:t>
      </w:r>
      <w:r w:rsidRPr="00140E9D">
        <w:rPr>
          <w:b/>
          <w:bCs/>
          <w:sz w:val="19"/>
          <w:szCs w:val="19"/>
          <w:highlight w:val="yellow"/>
        </w:rPr>
        <w:t>a</w:t>
      </w:r>
      <w:r w:rsidRPr="00140E9D">
        <w:rPr>
          <w:sz w:val="19"/>
          <w:szCs w:val="19"/>
        </w:rPr>
        <w:t xml:space="preserve">lum); and </w:t>
      </w:r>
    </w:p>
    <w:p w14:paraId="5E3FB15E" w14:textId="77777777" w:rsidR="00063CB8" w:rsidRPr="00140E9D" w:rsidRDefault="00063CB8" w:rsidP="00063CB8">
      <w:pPr>
        <w:numPr>
          <w:ilvl w:val="0"/>
          <w:numId w:val="51"/>
        </w:numPr>
        <w:spacing w:line="240" w:lineRule="atLeast"/>
        <w:ind w:left="720" w:hanging="360"/>
        <w:rPr>
          <w:sz w:val="19"/>
          <w:szCs w:val="19"/>
        </w:rPr>
      </w:pPr>
      <w:r w:rsidRPr="00140E9D">
        <w:rPr>
          <w:sz w:val="19"/>
          <w:szCs w:val="19"/>
        </w:rPr>
        <w:t xml:space="preserve"> 0.43 is the solution strength of the drinking water treatment chemical (e.g. </w:t>
      </w:r>
      <w:r w:rsidRPr="00140E9D">
        <w:rPr>
          <w:b/>
          <w:bCs/>
          <w:sz w:val="19"/>
          <w:szCs w:val="19"/>
          <w:highlight w:val="yellow"/>
        </w:rPr>
        <w:t>a</w:t>
      </w:r>
      <w:r w:rsidRPr="00140E9D">
        <w:rPr>
          <w:sz w:val="19"/>
          <w:szCs w:val="19"/>
        </w:rPr>
        <w:t xml:space="preserve">lum – </w:t>
      </w:r>
      <w:r w:rsidRPr="00140E9D">
        <w:rPr>
          <w:b/>
          <w:bCs/>
          <w:sz w:val="19"/>
          <w:szCs w:val="19"/>
          <w:highlight w:val="yellow"/>
        </w:rPr>
        <w:t>47</w:t>
      </w:r>
      <w:r w:rsidRPr="00140E9D">
        <w:rPr>
          <w:sz w:val="19"/>
          <w:szCs w:val="19"/>
        </w:rPr>
        <w:t xml:space="preserve">%) </w:t>
      </w:r>
    </w:p>
    <w:p w14:paraId="4C844D3F" w14:textId="77777777" w:rsidR="00063CB8" w:rsidRDefault="00063CB8" w:rsidP="00063CB8">
      <w:pPr>
        <w:spacing w:line="240" w:lineRule="atLeast"/>
        <w:ind w:left="720"/>
        <w:rPr>
          <w:sz w:val="19"/>
          <w:szCs w:val="19"/>
        </w:rPr>
      </w:pPr>
    </w:p>
    <w:p w14:paraId="0A944B86" w14:textId="77777777" w:rsidR="00063CB8" w:rsidRPr="00140E9D" w:rsidRDefault="00063CB8" w:rsidP="00063CB8">
      <w:pPr>
        <w:spacing w:line="240" w:lineRule="atLeast"/>
        <w:ind w:left="720"/>
        <w:rPr>
          <w:sz w:val="19"/>
          <w:szCs w:val="19"/>
        </w:rPr>
      </w:pPr>
    </w:p>
    <w:p w14:paraId="7621FACA" w14:textId="77777777" w:rsidR="00063CB8" w:rsidRPr="007C0B15" w:rsidRDefault="00063CB8" w:rsidP="00063CB8">
      <w:pPr>
        <w:pStyle w:val="ListParagraph"/>
        <w:numPr>
          <w:ilvl w:val="0"/>
          <w:numId w:val="49"/>
        </w:numPr>
        <w:spacing w:line="240" w:lineRule="atLeast"/>
        <w:ind w:left="142"/>
        <w:rPr>
          <w:b/>
          <w:bCs/>
          <w:i/>
          <w:iCs/>
          <w:sz w:val="19"/>
          <w:szCs w:val="19"/>
        </w:rPr>
      </w:pPr>
      <w:r w:rsidRPr="007C0B15">
        <w:rPr>
          <w:b/>
          <w:bCs/>
          <w:i/>
          <w:iCs/>
          <w:sz w:val="19"/>
          <w:szCs w:val="19"/>
        </w:rPr>
        <w:t xml:space="preserve">Derivation of the RMIC for </w:t>
      </w:r>
      <w:r w:rsidRPr="007C0B15">
        <w:rPr>
          <w:b/>
          <w:bCs/>
          <w:i/>
          <w:iCs/>
          <w:sz w:val="19"/>
          <w:szCs w:val="19"/>
          <w:highlight w:val="yellow"/>
        </w:rPr>
        <w:t>a</w:t>
      </w:r>
      <w:r w:rsidRPr="007C0B15">
        <w:rPr>
          <w:b/>
          <w:bCs/>
          <w:i/>
          <w:iCs/>
          <w:sz w:val="19"/>
          <w:szCs w:val="19"/>
        </w:rPr>
        <w:t xml:space="preserve">lum at the plant: </w:t>
      </w:r>
    </w:p>
    <w:p w14:paraId="109F108C" w14:textId="77777777" w:rsidR="00063CB8" w:rsidRPr="00140E9D" w:rsidRDefault="00063CB8" w:rsidP="00063CB8">
      <w:pPr>
        <w:spacing w:line="240" w:lineRule="atLeast"/>
        <w:ind w:left="3969"/>
        <w:rPr>
          <w:sz w:val="19"/>
          <w:szCs w:val="19"/>
        </w:rPr>
      </w:pPr>
      <w:r w:rsidRPr="00140E9D">
        <w:rPr>
          <w:sz w:val="19"/>
          <w:szCs w:val="19"/>
          <w:u w:val="single"/>
        </w:rPr>
        <w:t>1 x 10</w:t>
      </w:r>
      <w:r w:rsidRPr="00140E9D">
        <w:rPr>
          <w:sz w:val="19"/>
          <w:szCs w:val="19"/>
          <w:vertAlign w:val="superscript"/>
        </w:rPr>
        <w:t>6</w:t>
      </w:r>
      <w:r w:rsidRPr="00140E9D">
        <w:rPr>
          <w:sz w:val="19"/>
          <w:szCs w:val="19"/>
        </w:rPr>
        <w:t xml:space="preserve"> x </w:t>
      </w:r>
      <w:r w:rsidRPr="00140E9D">
        <w:rPr>
          <w:b/>
          <w:bCs/>
          <w:sz w:val="19"/>
          <w:szCs w:val="19"/>
          <w:highlight w:val="yellow"/>
        </w:rPr>
        <w:t>0.0005</w:t>
      </w:r>
      <w:r w:rsidRPr="00140E9D">
        <w:rPr>
          <w:sz w:val="19"/>
          <w:szCs w:val="19"/>
        </w:rPr>
        <w:t xml:space="preserve"> mg/L = </w:t>
      </w:r>
      <w:r w:rsidRPr="00140E9D">
        <w:rPr>
          <w:b/>
          <w:bCs/>
          <w:sz w:val="19"/>
          <w:szCs w:val="19"/>
          <w:highlight w:val="yellow"/>
        </w:rPr>
        <w:t>2.9</w:t>
      </w:r>
      <w:r w:rsidRPr="00140E9D">
        <w:rPr>
          <w:sz w:val="19"/>
          <w:szCs w:val="19"/>
        </w:rPr>
        <w:t xml:space="preserve"> </w:t>
      </w:r>
      <w:r w:rsidRPr="00140E9D">
        <w:rPr>
          <w:i/>
          <w:iCs/>
          <w:sz w:val="19"/>
          <w:szCs w:val="19"/>
        </w:rPr>
        <w:t xml:space="preserve">mg.lead/kg of </w:t>
      </w:r>
      <w:r w:rsidRPr="00140E9D">
        <w:rPr>
          <w:b/>
          <w:bCs/>
          <w:i/>
          <w:iCs/>
          <w:sz w:val="19"/>
          <w:szCs w:val="19"/>
          <w:highlight w:val="yellow"/>
        </w:rPr>
        <w:t>a</w:t>
      </w:r>
      <w:r w:rsidRPr="00140E9D">
        <w:rPr>
          <w:i/>
          <w:iCs/>
          <w:sz w:val="19"/>
          <w:szCs w:val="19"/>
        </w:rPr>
        <w:t xml:space="preserve">lum solution </w:t>
      </w:r>
    </w:p>
    <w:p w14:paraId="414A7365" w14:textId="77777777" w:rsidR="00063CB8" w:rsidRPr="00140E9D" w:rsidRDefault="00063CB8" w:rsidP="00063CB8">
      <w:pPr>
        <w:spacing w:line="240" w:lineRule="atLeast"/>
        <w:ind w:left="3969"/>
        <w:rPr>
          <w:sz w:val="19"/>
          <w:szCs w:val="19"/>
        </w:rPr>
      </w:pPr>
      <w:r w:rsidRPr="00140E9D">
        <w:rPr>
          <w:b/>
          <w:bCs/>
          <w:sz w:val="19"/>
          <w:szCs w:val="19"/>
          <w:highlight w:val="yellow"/>
        </w:rPr>
        <w:t>170</w:t>
      </w:r>
      <w:r w:rsidRPr="00140E9D">
        <w:rPr>
          <w:sz w:val="19"/>
          <w:szCs w:val="19"/>
        </w:rPr>
        <w:t xml:space="preserve"> mg </w:t>
      </w:r>
    </w:p>
    <w:p w14:paraId="6039CDCB" w14:textId="77777777" w:rsidR="00063CB8" w:rsidRPr="00140E9D" w:rsidRDefault="00063CB8" w:rsidP="00063CB8">
      <w:pPr>
        <w:spacing w:line="240" w:lineRule="atLeast"/>
        <w:rPr>
          <w:sz w:val="19"/>
          <w:szCs w:val="19"/>
        </w:rPr>
      </w:pPr>
      <w:r w:rsidRPr="00140E9D">
        <w:rPr>
          <w:sz w:val="19"/>
          <w:szCs w:val="19"/>
        </w:rPr>
        <w:t xml:space="preserve">Where: </w:t>
      </w:r>
    </w:p>
    <w:p w14:paraId="2498D85D" w14:textId="77777777" w:rsidR="00063CB8" w:rsidRPr="00140E9D" w:rsidRDefault="00063CB8" w:rsidP="00063CB8">
      <w:pPr>
        <w:numPr>
          <w:ilvl w:val="0"/>
          <w:numId w:val="52"/>
        </w:numPr>
        <w:spacing w:line="240" w:lineRule="atLeast"/>
        <w:ind w:left="720" w:hanging="360"/>
        <w:rPr>
          <w:sz w:val="19"/>
          <w:szCs w:val="19"/>
        </w:rPr>
      </w:pPr>
      <w:r w:rsidRPr="00140E9D">
        <w:rPr>
          <w:sz w:val="19"/>
          <w:szCs w:val="19"/>
        </w:rPr>
        <w:t xml:space="preserve"> 1 x 10</w:t>
      </w:r>
      <w:r w:rsidRPr="00140E9D">
        <w:rPr>
          <w:sz w:val="19"/>
          <w:szCs w:val="19"/>
          <w:vertAlign w:val="superscript"/>
        </w:rPr>
        <w:t>6</w:t>
      </w:r>
      <w:r w:rsidRPr="00140E9D">
        <w:rPr>
          <w:sz w:val="19"/>
          <w:szCs w:val="19"/>
        </w:rPr>
        <w:t xml:space="preserve"> is the number of milligrams in a kilogram; </w:t>
      </w:r>
    </w:p>
    <w:p w14:paraId="16B125AE" w14:textId="77777777" w:rsidR="00063CB8" w:rsidRPr="00140E9D" w:rsidRDefault="00063CB8" w:rsidP="00063CB8">
      <w:pPr>
        <w:numPr>
          <w:ilvl w:val="0"/>
          <w:numId w:val="52"/>
        </w:numPr>
        <w:spacing w:line="240" w:lineRule="atLeast"/>
        <w:ind w:left="720" w:hanging="360"/>
        <w:rPr>
          <w:sz w:val="19"/>
          <w:szCs w:val="19"/>
        </w:rPr>
      </w:pPr>
      <w:r w:rsidRPr="00140E9D">
        <w:rPr>
          <w:b/>
          <w:bCs/>
          <w:sz w:val="19"/>
          <w:szCs w:val="19"/>
        </w:rPr>
        <w:t xml:space="preserve"> </w:t>
      </w:r>
      <w:r w:rsidRPr="00140E9D">
        <w:rPr>
          <w:b/>
          <w:bCs/>
          <w:sz w:val="19"/>
          <w:szCs w:val="19"/>
          <w:highlight w:val="yellow"/>
        </w:rPr>
        <w:t>170</w:t>
      </w:r>
      <w:r w:rsidRPr="00140E9D">
        <w:rPr>
          <w:sz w:val="19"/>
          <w:szCs w:val="19"/>
        </w:rPr>
        <w:t xml:space="preserve"> mg is the amount of </w:t>
      </w:r>
      <w:r w:rsidRPr="00140E9D">
        <w:rPr>
          <w:b/>
          <w:bCs/>
          <w:sz w:val="19"/>
          <w:szCs w:val="19"/>
          <w:highlight w:val="yellow"/>
        </w:rPr>
        <w:t>a</w:t>
      </w:r>
      <w:r w:rsidRPr="00140E9D">
        <w:rPr>
          <w:sz w:val="19"/>
          <w:szCs w:val="19"/>
        </w:rPr>
        <w:t xml:space="preserve">lum solution that will contain </w:t>
      </w:r>
      <w:r w:rsidRPr="00140E9D">
        <w:rPr>
          <w:b/>
          <w:bCs/>
          <w:sz w:val="19"/>
          <w:szCs w:val="19"/>
          <w:highlight w:val="yellow"/>
        </w:rPr>
        <w:t>0.0005</w:t>
      </w:r>
      <w:r w:rsidRPr="00140E9D">
        <w:rPr>
          <w:sz w:val="19"/>
          <w:szCs w:val="19"/>
        </w:rPr>
        <w:t xml:space="preserve"> mg of lead </w:t>
      </w:r>
    </w:p>
    <w:p w14:paraId="24FF390A" w14:textId="77777777" w:rsidR="00063CB8" w:rsidRPr="00140E9D" w:rsidRDefault="00063CB8" w:rsidP="00063CB8">
      <w:pPr>
        <w:numPr>
          <w:ilvl w:val="0"/>
          <w:numId w:val="52"/>
        </w:numPr>
        <w:spacing w:line="240" w:lineRule="atLeast"/>
        <w:ind w:left="720" w:hanging="360"/>
        <w:rPr>
          <w:sz w:val="19"/>
          <w:szCs w:val="19"/>
        </w:rPr>
      </w:pPr>
      <w:r w:rsidRPr="00140E9D">
        <w:rPr>
          <w:sz w:val="19"/>
          <w:szCs w:val="19"/>
        </w:rPr>
        <w:t xml:space="preserve"> </w:t>
      </w:r>
      <w:r w:rsidRPr="00140E9D">
        <w:rPr>
          <w:b/>
          <w:bCs/>
          <w:sz w:val="19"/>
          <w:szCs w:val="19"/>
          <w:highlight w:val="yellow"/>
        </w:rPr>
        <w:t>0.0005</w:t>
      </w:r>
      <w:r w:rsidRPr="00140E9D">
        <w:rPr>
          <w:sz w:val="19"/>
          <w:szCs w:val="19"/>
        </w:rPr>
        <w:t xml:space="preserve"> mg/L is the maximum amount of lead per litre that can be added through the </w:t>
      </w:r>
      <w:r w:rsidRPr="00140E9D">
        <w:rPr>
          <w:b/>
          <w:bCs/>
          <w:sz w:val="19"/>
          <w:szCs w:val="19"/>
          <w:highlight w:val="yellow"/>
        </w:rPr>
        <w:t>a</w:t>
      </w:r>
      <w:r w:rsidRPr="00140E9D">
        <w:rPr>
          <w:sz w:val="19"/>
          <w:szCs w:val="19"/>
        </w:rPr>
        <w:t xml:space="preserve">lum dose </w:t>
      </w:r>
    </w:p>
    <w:p w14:paraId="6E3BEA47" w14:textId="77777777" w:rsidR="00063CB8" w:rsidRPr="00140E9D" w:rsidRDefault="00063CB8" w:rsidP="00063CB8">
      <w:pPr>
        <w:spacing w:line="240" w:lineRule="atLeast"/>
        <w:ind w:left="720"/>
        <w:rPr>
          <w:sz w:val="19"/>
          <w:szCs w:val="19"/>
        </w:rPr>
      </w:pPr>
    </w:p>
    <w:p w14:paraId="0B97A819" w14:textId="77777777" w:rsidR="00063CB8" w:rsidRPr="00140E9D" w:rsidRDefault="00063CB8" w:rsidP="00063CB8">
      <w:pPr>
        <w:spacing w:line="240" w:lineRule="atLeast"/>
        <w:rPr>
          <w:sz w:val="19"/>
          <w:szCs w:val="19"/>
        </w:rPr>
      </w:pPr>
      <w:r w:rsidRPr="00140E9D">
        <w:rPr>
          <w:b/>
          <w:bCs/>
          <w:sz w:val="19"/>
          <w:szCs w:val="19"/>
        </w:rPr>
        <w:t xml:space="preserve">Footnote </w:t>
      </w:r>
    </w:p>
    <w:p w14:paraId="541875C3" w14:textId="77777777" w:rsidR="00063CB8" w:rsidRDefault="00063CB8" w:rsidP="00063CB8">
      <w:pPr>
        <w:spacing w:line="240" w:lineRule="atLeast"/>
        <w:ind w:left="284" w:hanging="284"/>
        <w:rPr>
          <w:sz w:val="19"/>
          <w:szCs w:val="19"/>
        </w:rPr>
      </w:pPr>
      <w:r w:rsidRPr="00140E9D">
        <w:rPr>
          <w:sz w:val="19"/>
          <w:szCs w:val="19"/>
        </w:rPr>
        <w:t xml:space="preserve">(1) The dose of 80 mg/L alum is based on the water treatment plant being designed to regularly treat dirty water events under an enhanced coagulation mode. If the plant was designed to treat low turbidity water for particle removal only, the maximum alum dose may be as low as 10 mg/L which would give an RMIC of </w:t>
      </w:r>
      <w:r w:rsidRPr="00140E9D">
        <w:rPr>
          <w:b/>
          <w:bCs/>
          <w:sz w:val="19"/>
          <w:szCs w:val="19"/>
          <w:highlight w:val="yellow"/>
        </w:rPr>
        <w:t>23.5</w:t>
      </w:r>
      <w:r w:rsidRPr="00140E9D">
        <w:rPr>
          <w:b/>
          <w:bCs/>
          <w:sz w:val="19"/>
          <w:szCs w:val="19"/>
        </w:rPr>
        <w:t xml:space="preserve"> </w:t>
      </w:r>
      <w:r w:rsidRPr="00140E9D">
        <w:rPr>
          <w:sz w:val="19"/>
          <w:szCs w:val="19"/>
        </w:rPr>
        <w:t>mg/kg for</w:t>
      </w:r>
      <w:r>
        <w:rPr>
          <w:sz w:val="19"/>
          <w:szCs w:val="19"/>
        </w:rPr>
        <w:t xml:space="preserve"> lead at this plant.</w:t>
      </w:r>
    </w:p>
    <w:p w14:paraId="496A99E6" w14:textId="77777777" w:rsidR="00063CB8" w:rsidRDefault="00063CB8" w:rsidP="00063CB8">
      <w:pPr>
        <w:spacing w:line="240" w:lineRule="atLeast"/>
        <w:ind w:left="284" w:hanging="284"/>
      </w:pPr>
    </w:p>
    <w:p w14:paraId="199EE127" w14:textId="77777777" w:rsidR="00063CB8" w:rsidRDefault="00063CB8" w:rsidP="00063CB8">
      <w:pPr>
        <w:spacing w:line="240" w:lineRule="atLeast"/>
        <w:ind w:left="284" w:hanging="284"/>
        <w:sectPr w:rsidR="00063CB8" w:rsidSect="00063CB8">
          <w:pgSz w:w="11906" w:h="16838" w:code="9"/>
          <w:pgMar w:top="851" w:right="907" w:bottom="851" w:left="907" w:header="0" w:footer="176" w:gutter="0"/>
          <w:cols w:space="708"/>
          <w:titlePg/>
          <w:docGrid w:linePitch="360"/>
        </w:sectPr>
      </w:pPr>
    </w:p>
    <w:p w14:paraId="7F304B6A" w14:textId="43BFC3B8" w:rsidR="00063CB8" w:rsidRPr="00242A2A" w:rsidRDefault="00063CB8" w:rsidP="00063CB8">
      <w:pPr>
        <w:pStyle w:val="Heading2"/>
        <w:ind w:right="-306"/>
        <w:rPr>
          <w:b/>
          <w:bCs/>
          <w:color w:val="auto"/>
          <w:sz w:val="24"/>
          <w:szCs w:val="24"/>
        </w:rPr>
      </w:pPr>
      <w:r w:rsidRPr="00242A2A">
        <w:rPr>
          <w:b/>
          <w:bCs/>
          <w:color w:val="auto"/>
          <w:sz w:val="24"/>
          <w:szCs w:val="24"/>
        </w:rPr>
        <w:lastRenderedPageBreak/>
        <w:t xml:space="preserve">APPENDIX </w:t>
      </w:r>
      <w:r w:rsidR="00481060" w:rsidRPr="00242A2A">
        <w:rPr>
          <w:b/>
          <w:bCs/>
          <w:color w:val="auto"/>
          <w:sz w:val="24"/>
          <w:szCs w:val="24"/>
        </w:rPr>
        <w:t>G</w:t>
      </w:r>
      <w:r w:rsidRPr="00242A2A">
        <w:rPr>
          <w:b/>
          <w:bCs/>
          <w:color w:val="auto"/>
          <w:sz w:val="24"/>
          <w:szCs w:val="24"/>
        </w:rPr>
        <w:t xml:space="preserve"> – </w:t>
      </w:r>
      <w:hyperlink r:id="rId114" w:anchor="table-8-4" w:history="1">
        <w:r w:rsidRPr="00242A2A">
          <w:rPr>
            <w:b/>
            <w:bCs/>
            <w:color w:val="auto"/>
            <w:sz w:val="24"/>
            <w:szCs w:val="24"/>
          </w:rPr>
          <w:t>Table 8.4</w:t>
        </w:r>
      </w:hyperlink>
      <w:r w:rsidRPr="00242A2A">
        <w:rPr>
          <w:b/>
          <w:bCs/>
          <w:color w:val="auto"/>
          <w:sz w:val="24"/>
          <w:szCs w:val="24"/>
        </w:rPr>
        <w:t xml:space="preserve"> Recommended maximum impurity concentrations for selected drinking water treatment chemicals</w:t>
      </w:r>
    </w:p>
    <w:p w14:paraId="7ACA0ED3" w14:textId="58FC8AC1" w:rsidR="00063CB8" w:rsidRPr="003B72D0" w:rsidRDefault="00063CB8" w:rsidP="00063CB8">
      <w:pPr>
        <w:pStyle w:val="Heading3"/>
        <w:rPr>
          <w:b/>
          <w:bCs/>
          <w:szCs w:val="20"/>
          <w:u w:val="single"/>
        </w:rPr>
      </w:pPr>
      <w:r w:rsidRPr="003B72D0">
        <w:rPr>
          <w:bCs/>
          <w:szCs w:val="20"/>
        </w:rPr>
        <w:t>Current Table 8.4</w:t>
      </w:r>
      <w:r w:rsidR="003B72D0" w:rsidRPr="003B72D0">
        <w:rPr>
          <w:szCs w:val="20"/>
        </w:rPr>
        <w:t xml:space="preserve">. Visit Table 8.4 </w:t>
      </w:r>
      <w:hyperlink r:id="rId115" w:anchor="table-8-4" w:history="1">
        <w:r w:rsidR="003B72D0" w:rsidRPr="00242A2A">
          <w:rPr>
            <w:rStyle w:val="Hyperlink"/>
            <w:b/>
            <w:bCs/>
            <w:szCs w:val="20"/>
          </w:rPr>
          <w:t>Recommended maximum impurity concentrations for selected drinking water treatment chemicals</w:t>
        </w:r>
      </w:hyperlink>
      <w:r w:rsidR="003B72D0" w:rsidRPr="003B72D0">
        <w:rPr>
          <w:b/>
          <w:bCs/>
          <w:szCs w:val="20"/>
        </w:rPr>
        <w:t xml:space="preserve"> of the Guidelines</w:t>
      </w:r>
      <w:r w:rsidR="003B72D0">
        <w:rPr>
          <w:b/>
          <w:bCs/>
          <w:szCs w:val="20"/>
        </w:rPr>
        <w:t>.</w:t>
      </w:r>
    </w:p>
    <w:tbl>
      <w:tblPr>
        <w:tblStyle w:val="TableGrid"/>
        <w:tblW w:w="15026" w:type="dxa"/>
        <w:tblInd w:w="-284" w:type="dxa"/>
        <w:tblLook w:val="04A0" w:firstRow="1" w:lastRow="0" w:firstColumn="1" w:lastColumn="0" w:noHBand="0" w:noVBand="1"/>
      </w:tblPr>
      <w:tblGrid>
        <w:gridCol w:w="1616"/>
        <w:gridCol w:w="511"/>
        <w:gridCol w:w="992"/>
        <w:gridCol w:w="1701"/>
        <w:gridCol w:w="916"/>
        <w:gridCol w:w="644"/>
        <w:gridCol w:w="904"/>
        <w:gridCol w:w="774"/>
        <w:gridCol w:w="774"/>
        <w:gridCol w:w="774"/>
        <w:gridCol w:w="775"/>
        <w:gridCol w:w="774"/>
        <w:gridCol w:w="774"/>
        <w:gridCol w:w="774"/>
        <w:gridCol w:w="774"/>
        <w:gridCol w:w="774"/>
        <w:gridCol w:w="775"/>
      </w:tblGrid>
      <w:tr w:rsidR="00506BC3" w:rsidRPr="00C30A91" w14:paraId="55106BC2" w14:textId="77777777" w:rsidTr="008825E8">
        <w:trPr>
          <w:cantSplit/>
          <w:trHeight w:val="1161"/>
        </w:trPr>
        <w:tc>
          <w:tcPr>
            <w:tcW w:w="1616" w:type="dxa"/>
            <w:tcBorders>
              <w:top w:val="nil"/>
              <w:left w:val="nil"/>
              <w:bottom w:val="nil"/>
              <w:right w:val="nil"/>
            </w:tcBorders>
            <w:vAlign w:val="center"/>
          </w:tcPr>
          <w:p w14:paraId="34A7B575" w14:textId="77777777" w:rsidR="00063CB8" w:rsidRPr="00C30A91" w:rsidRDefault="00063CB8" w:rsidP="00496A0C">
            <w:pPr>
              <w:spacing w:before="0" w:after="0" w:line="240" w:lineRule="auto"/>
              <w:rPr>
                <w:rFonts w:ascii="Aptos" w:hAnsi="Aptos" w:cstheme="minorHAnsi"/>
                <w:sz w:val="17"/>
                <w:szCs w:val="17"/>
              </w:rPr>
            </w:pPr>
          </w:p>
        </w:tc>
        <w:tc>
          <w:tcPr>
            <w:tcW w:w="1503" w:type="dxa"/>
            <w:gridSpan w:val="2"/>
            <w:tcBorders>
              <w:top w:val="nil"/>
              <w:left w:val="nil"/>
              <w:bottom w:val="nil"/>
              <w:right w:val="single" w:sz="4" w:space="0" w:color="auto"/>
            </w:tcBorders>
            <w:vAlign w:val="center"/>
          </w:tcPr>
          <w:p w14:paraId="20E90646" w14:textId="77777777" w:rsidR="00063CB8" w:rsidRPr="00C30A91" w:rsidRDefault="00063CB8" w:rsidP="00496A0C">
            <w:pPr>
              <w:spacing w:before="0" w:after="0" w:line="240" w:lineRule="auto"/>
              <w:rPr>
                <w:rFonts w:ascii="Aptos" w:hAnsi="Aptos" w:cstheme="minorHAnsi"/>
                <w:sz w:val="17"/>
                <w:szCs w:val="17"/>
              </w:rPr>
            </w:pPr>
          </w:p>
        </w:tc>
        <w:tc>
          <w:tcPr>
            <w:tcW w:w="1701" w:type="dxa"/>
            <w:tcBorders>
              <w:left w:val="single" w:sz="4" w:space="0" w:color="auto"/>
            </w:tcBorders>
            <w:shd w:val="clear" w:color="auto" w:fill="C7E2ED" w:themeFill="background2"/>
            <w:vAlign w:val="center"/>
          </w:tcPr>
          <w:p w14:paraId="26A26AD2" w14:textId="77777777" w:rsidR="00063CB8" w:rsidRPr="008825E8" w:rsidRDefault="00063CB8" w:rsidP="00496A0C">
            <w:pPr>
              <w:spacing w:before="0" w:after="0" w:line="240" w:lineRule="auto"/>
              <w:jc w:val="right"/>
              <w:rPr>
                <w:rFonts w:ascii="Aptos" w:hAnsi="Aptos" w:cstheme="minorHAnsi"/>
                <w:b/>
                <w:bCs/>
                <w:color w:val="auto"/>
                <w:sz w:val="17"/>
                <w:szCs w:val="17"/>
              </w:rPr>
            </w:pPr>
            <w:r w:rsidRPr="008825E8">
              <w:rPr>
                <w:rFonts w:ascii="Aptos" w:hAnsi="Aptos" w:cstheme="minorHAnsi"/>
                <w:b/>
                <w:bCs/>
                <w:color w:val="auto"/>
                <w:sz w:val="17"/>
                <w:szCs w:val="17"/>
              </w:rPr>
              <w:t>Impurity</w:t>
            </w:r>
          </w:p>
        </w:tc>
        <w:tc>
          <w:tcPr>
            <w:tcW w:w="916" w:type="dxa"/>
            <w:shd w:val="clear" w:color="auto" w:fill="C7E2ED" w:themeFill="background2"/>
            <w:textDirection w:val="btLr"/>
            <w:vAlign w:val="center"/>
          </w:tcPr>
          <w:p w14:paraId="3FE8C764" w14:textId="77777777" w:rsidR="00063CB8" w:rsidRPr="008825E8" w:rsidRDefault="00063CB8" w:rsidP="00496A0C">
            <w:pPr>
              <w:spacing w:before="0" w:after="0" w:line="240" w:lineRule="auto"/>
              <w:ind w:left="113" w:right="113"/>
              <w:rPr>
                <w:rFonts w:ascii="Aptos" w:hAnsi="Aptos" w:cstheme="minorHAnsi"/>
                <w:b/>
                <w:bCs/>
                <w:color w:val="auto"/>
                <w:sz w:val="17"/>
                <w:szCs w:val="17"/>
              </w:rPr>
            </w:pPr>
            <w:r w:rsidRPr="008825E8">
              <w:rPr>
                <w:rFonts w:ascii="Aptos" w:hAnsi="Aptos" w:cstheme="minorHAnsi"/>
                <w:b/>
                <w:bCs/>
                <w:color w:val="auto"/>
                <w:sz w:val="17"/>
                <w:szCs w:val="17"/>
              </w:rPr>
              <w:t>Antimony</w:t>
            </w:r>
          </w:p>
        </w:tc>
        <w:tc>
          <w:tcPr>
            <w:tcW w:w="644" w:type="dxa"/>
            <w:shd w:val="clear" w:color="auto" w:fill="C7E2ED" w:themeFill="background2"/>
            <w:textDirection w:val="btLr"/>
            <w:vAlign w:val="center"/>
          </w:tcPr>
          <w:p w14:paraId="60361DA5" w14:textId="77777777" w:rsidR="00063CB8" w:rsidRPr="008825E8" w:rsidRDefault="00063CB8" w:rsidP="00496A0C">
            <w:pPr>
              <w:spacing w:before="0" w:after="0" w:line="240" w:lineRule="auto"/>
              <w:ind w:left="113" w:right="113"/>
              <w:rPr>
                <w:rFonts w:ascii="Aptos" w:hAnsi="Aptos" w:cstheme="minorHAnsi"/>
                <w:b/>
                <w:bCs/>
                <w:color w:val="auto"/>
                <w:sz w:val="17"/>
                <w:szCs w:val="17"/>
              </w:rPr>
            </w:pPr>
            <w:r w:rsidRPr="008825E8">
              <w:rPr>
                <w:rFonts w:ascii="Aptos" w:hAnsi="Aptos" w:cstheme="minorHAnsi"/>
                <w:b/>
                <w:bCs/>
                <w:color w:val="auto"/>
                <w:sz w:val="17"/>
                <w:szCs w:val="17"/>
              </w:rPr>
              <w:t>Arsenic</w:t>
            </w:r>
          </w:p>
        </w:tc>
        <w:tc>
          <w:tcPr>
            <w:tcW w:w="904" w:type="dxa"/>
            <w:shd w:val="clear" w:color="auto" w:fill="C7E2ED" w:themeFill="background2"/>
            <w:textDirection w:val="btLr"/>
            <w:vAlign w:val="center"/>
          </w:tcPr>
          <w:p w14:paraId="171C2660" w14:textId="77777777" w:rsidR="00063CB8" w:rsidRPr="008825E8" w:rsidRDefault="00063CB8" w:rsidP="00496A0C">
            <w:pPr>
              <w:spacing w:before="0" w:after="0" w:line="240" w:lineRule="auto"/>
              <w:ind w:left="113" w:right="113"/>
              <w:rPr>
                <w:rFonts w:ascii="Aptos" w:hAnsi="Aptos" w:cstheme="minorHAnsi"/>
                <w:b/>
                <w:bCs/>
                <w:color w:val="auto"/>
                <w:sz w:val="17"/>
                <w:szCs w:val="17"/>
              </w:rPr>
            </w:pPr>
            <w:r w:rsidRPr="008825E8">
              <w:rPr>
                <w:rFonts w:ascii="Aptos" w:hAnsi="Aptos" w:cstheme="minorHAnsi"/>
                <w:b/>
                <w:bCs/>
                <w:color w:val="auto"/>
                <w:sz w:val="17"/>
                <w:szCs w:val="17"/>
              </w:rPr>
              <w:t>Barium</w:t>
            </w:r>
          </w:p>
        </w:tc>
        <w:tc>
          <w:tcPr>
            <w:tcW w:w="774" w:type="dxa"/>
            <w:shd w:val="clear" w:color="auto" w:fill="C7E2ED" w:themeFill="background2"/>
            <w:textDirection w:val="btLr"/>
            <w:vAlign w:val="center"/>
          </w:tcPr>
          <w:p w14:paraId="2DF8E5C7" w14:textId="77777777" w:rsidR="00063CB8" w:rsidRPr="008825E8" w:rsidRDefault="00063CB8" w:rsidP="00496A0C">
            <w:pPr>
              <w:spacing w:before="0" w:after="0" w:line="240" w:lineRule="auto"/>
              <w:ind w:left="113" w:right="113"/>
              <w:rPr>
                <w:rFonts w:ascii="Aptos" w:hAnsi="Aptos" w:cstheme="minorHAnsi"/>
                <w:b/>
                <w:bCs/>
                <w:color w:val="auto"/>
                <w:sz w:val="17"/>
                <w:szCs w:val="17"/>
              </w:rPr>
            </w:pPr>
            <w:r w:rsidRPr="008825E8">
              <w:rPr>
                <w:rFonts w:ascii="Aptos" w:hAnsi="Aptos" w:cstheme="minorHAnsi"/>
                <w:b/>
                <w:bCs/>
                <w:color w:val="auto"/>
                <w:sz w:val="17"/>
                <w:szCs w:val="17"/>
              </w:rPr>
              <w:t>Cadmium</w:t>
            </w:r>
          </w:p>
        </w:tc>
        <w:tc>
          <w:tcPr>
            <w:tcW w:w="774" w:type="dxa"/>
            <w:shd w:val="clear" w:color="auto" w:fill="C7E2ED" w:themeFill="background2"/>
            <w:textDirection w:val="btLr"/>
            <w:vAlign w:val="center"/>
          </w:tcPr>
          <w:p w14:paraId="4093BFE9" w14:textId="77777777" w:rsidR="00063CB8" w:rsidRPr="008825E8" w:rsidRDefault="00063CB8" w:rsidP="00496A0C">
            <w:pPr>
              <w:spacing w:before="0" w:after="0" w:line="240" w:lineRule="auto"/>
              <w:ind w:left="113" w:right="113"/>
              <w:rPr>
                <w:rFonts w:ascii="Aptos" w:hAnsi="Aptos" w:cstheme="minorHAnsi"/>
                <w:b/>
                <w:bCs/>
                <w:color w:val="auto"/>
                <w:sz w:val="17"/>
                <w:szCs w:val="17"/>
              </w:rPr>
            </w:pPr>
            <w:r w:rsidRPr="008825E8">
              <w:rPr>
                <w:rFonts w:ascii="Aptos" w:hAnsi="Aptos" w:cstheme="minorHAnsi"/>
                <w:b/>
                <w:bCs/>
                <w:color w:val="auto"/>
                <w:sz w:val="17"/>
                <w:szCs w:val="17"/>
              </w:rPr>
              <w:t>Chromium</w:t>
            </w:r>
          </w:p>
        </w:tc>
        <w:tc>
          <w:tcPr>
            <w:tcW w:w="774" w:type="dxa"/>
            <w:shd w:val="clear" w:color="auto" w:fill="C7E2ED" w:themeFill="background2"/>
            <w:textDirection w:val="btLr"/>
            <w:vAlign w:val="center"/>
          </w:tcPr>
          <w:p w14:paraId="7F362575" w14:textId="1C10F9AF" w:rsidR="00063CB8" w:rsidRPr="008825E8" w:rsidRDefault="00063CB8" w:rsidP="00496A0C">
            <w:pPr>
              <w:spacing w:before="0" w:after="0" w:line="240" w:lineRule="auto"/>
              <w:ind w:left="113" w:right="113"/>
              <w:rPr>
                <w:rFonts w:ascii="Aptos" w:hAnsi="Aptos"/>
                <w:b/>
                <w:bCs/>
                <w:color w:val="auto"/>
                <w:sz w:val="17"/>
                <w:szCs w:val="17"/>
              </w:rPr>
            </w:pPr>
            <w:r w:rsidRPr="008825E8">
              <w:rPr>
                <w:rFonts w:ascii="Aptos" w:hAnsi="Aptos"/>
                <w:b/>
                <w:bCs/>
                <w:color w:val="auto"/>
                <w:sz w:val="17"/>
                <w:szCs w:val="17"/>
              </w:rPr>
              <w:t>Co</w:t>
            </w:r>
            <w:r w:rsidR="778455C9" w:rsidRPr="008825E8">
              <w:rPr>
                <w:rFonts w:ascii="Aptos" w:hAnsi="Aptos"/>
                <w:b/>
                <w:bCs/>
                <w:color w:val="auto"/>
                <w:sz w:val="17"/>
                <w:szCs w:val="17"/>
              </w:rPr>
              <w:t>p</w:t>
            </w:r>
            <w:r w:rsidRPr="008825E8">
              <w:rPr>
                <w:rFonts w:ascii="Aptos" w:hAnsi="Aptos"/>
                <w:b/>
                <w:bCs/>
                <w:color w:val="auto"/>
                <w:sz w:val="17"/>
                <w:szCs w:val="17"/>
              </w:rPr>
              <w:t>per</w:t>
            </w:r>
          </w:p>
        </w:tc>
        <w:tc>
          <w:tcPr>
            <w:tcW w:w="775" w:type="dxa"/>
            <w:shd w:val="clear" w:color="auto" w:fill="C7E2ED" w:themeFill="background2"/>
            <w:textDirection w:val="btLr"/>
            <w:vAlign w:val="center"/>
          </w:tcPr>
          <w:p w14:paraId="5B47F536" w14:textId="77777777" w:rsidR="00063CB8" w:rsidRPr="008825E8" w:rsidRDefault="00063CB8" w:rsidP="00496A0C">
            <w:pPr>
              <w:spacing w:before="0" w:after="0" w:line="240" w:lineRule="auto"/>
              <w:ind w:left="113" w:right="113"/>
              <w:rPr>
                <w:rFonts w:ascii="Aptos" w:hAnsi="Aptos" w:cstheme="minorHAnsi"/>
                <w:b/>
                <w:bCs/>
                <w:color w:val="auto"/>
                <w:sz w:val="17"/>
                <w:szCs w:val="17"/>
              </w:rPr>
            </w:pPr>
            <w:r w:rsidRPr="008825E8">
              <w:rPr>
                <w:rFonts w:ascii="Aptos" w:hAnsi="Aptos" w:cstheme="minorHAnsi"/>
                <w:b/>
                <w:bCs/>
                <w:color w:val="auto"/>
                <w:sz w:val="17"/>
                <w:szCs w:val="17"/>
              </w:rPr>
              <w:t>Cyanide</w:t>
            </w:r>
          </w:p>
        </w:tc>
        <w:tc>
          <w:tcPr>
            <w:tcW w:w="774" w:type="dxa"/>
            <w:shd w:val="clear" w:color="auto" w:fill="C7E2ED" w:themeFill="background2"/>
            <w:textDirection w:val="btLr"/>
            <w:vAlign w:val="center"/>
          </w:tcPr>
          <w:p w14:paraId="7296EE42" w14:textId="77777777" w:rsidR="00063CB8" w:rsidRPr="008825E8" w:rsidRDefault="00063CB8" w:rsidP="00496A0C">
            <w:pPr>
              <w:spacing w:before="0" w:after="0" w:line="240" w:lineRule="auto"/>
              <w:ind w:left="113" w:right="113"/>
              <w:rPr>
                <w:rFonts w:ascii="Aptos" w:hAnsi="Aptos" w:cstheme="minorHAnsi"/>
                <w:b/>
                <w:bCs/>
                <w:color w:val="auto"/>
                <w:sz w:val="17"/>
                <w:szCs w:val="17"/>
              </w:rPr>
            </w:pPr>
            <w:r w:rsidRPr="008825E8">
              <w:rPr>
                <w:rFonts w:ascii="Aptos" w:hAnsi="Aptos" w:cstheme="minorHAnsi"/>
                <w:b/>
                <w:bCs/>
                <w:color w:val="auto"/>
                <w:sz w:val="17"/>
                <w:szCs w:val="17"/>
              </w:rPr>
              <w:t>Fluoride</w:t>
            </w:r>
          </w:p>
        </w:tc>
        <w:tc>
          <w:tcPr>
            <w:tcW w:w="774" w:type="dxa"/>
            <w:shd w:val="clear" w:color="auto" w:fill="C7E2ED" w:themeFill="background2"/>
            <w:textDirection w:val="btLr"/>
            <w:vAlign w:val="center"/>
          </w:tcPr>
          <w:p w14:paraId="233F4B6C" w14:textId="77777777" w:rsidR="00063CB8" w:rsidRPr="008825E8" w:rsidRDefault="00063CB8" w:rsidP="00496A0C">
            <w:pPr>
              <w:spacing w:before="0" w:after="0" w:line="240" w:lineRule="auto"/>
              <w:ind w:left="113" w:right="113"/>
              <w:rPr>
                <w:rFonts w:ascii="Aptos" w:hAnsi="Aptos" w:cstheme="minorHAnsi"/>
                <w:b/>
                <w:bCs/>
                <w:color w:val="auto"/>
                <w:sz w:val="17"/>
                <w:szCs w:val="17"/>
              </w:rPr>
            </w:pPr>
            <w:r w:rsidRPr="008825E8">
              <w:rPr>
                <w:rFonts w:ascii="Aptos" w:hAnsi="Aptos" w:cstheme="minorHAnsi"/>
                <w:b/>
                <w:bCs/>
                <w:color w:val="auto"/>
                <w:sz w:val="17"/>
                <w:szCs w:val="17"/>
              </w:rPr>
              <w:t>Lead</w:t>
            </w:r>
          </w:p>
        </w:tc>
        <w:tc>
          <w:tcPr>
            <w:tcW w:w="774" w:type="dxa"/>
            <w:shd w:val="clear" w:color="auto" w:fill="C7E2ED" w:themeFill="background2"/>
            <w:textDirection w:val="btLr"/>
            <w:vAlign w:val="center"/>
          </w:tcPr>
          <w:p w14:paraId="4E3D2202" w14:textId="77777777" w:rsidR="00063CB8" w:rsidRPr="008825E8" w:rsidRDefault="00063CB8" w:rsidP="00496A0C">
            <w:pPr>
              <w:spacing w:before="0" w:after="0" w:line="240" w:lineRule="auto"/>
              <w:ind w:left="113" w:right="113"/>
              <w:rPr>
                <w:rFonts w:ascii="Aptos" w:hAnsi="Aptos" w:cstheme="minorHAnsi"/>
                <w:b/>
                <w:bCs/>
                <w:color w:val="auto"/>
                <w:sz w:val="17"/>
                <w:szCs w:val="17"/>
              </w:rPr>
            </w:pPr>
            <w:r w:rsidRPr="008825E8">
              <w:rPr>
                <w:rFonts w:ascii="Aptos" w:hAnsi="Aptos" w:cstheme="minorHAnsi"/>
                <w:b/>
                <w:bCs/>
                <w:color w:val="auto"/>
                <w:sz w:val="17"/>
                <w:szCs w:val="17"/>
              </w:rPr>
              <w:t>Mercury</w:t>
            </w:r>
          </w:p>
        </w:tc>
        <w:tc>
          <w:tcPr>
            <w:tcW w:w="774" w:type="dxa"/>
            <w:shd w:val="clear" w:color="auto" w:fill="C7E2ED" w:themeFill="background2"/>
            <w:textDirection w:val="btLr"/>
            <w:vAlign w:val="center"/>
          </w:tcPr>
          <w:p w14:paraId="1A4E9446" w14:textId="77777777" w:rsidR="00063CB8" w:rsidRPr="008825E8" w:rsidRDefault="00063CB8" w:rsidP="00496A0C">
            <w:pPr>
              <w:spacing w:before="0" w:after="0" w:line="240" w:lineRule="auto"/>
              <w:ind w:left="113" w:right="113"/>
              <w:rPr>
                <w:rFonts w:ascii="Aptos" w:hAnsi="Aptos" w:cstheme="minorHAnsi"/>
                <w:b/>
                <w:bCs/>
                <w:color w:val="auto"/>
                <w:sz w:val="17"/>
                <w:szCs w:val="17"/>
              </w:rPr>
            </w:pPr>
            <w:r w:rsidRPr="008825E8">
              <w:rPr>
                <w:rFonts w:ascii="Aptos" w:hAnsi="Aptos" w:cstheme="minorHAnsi"/>
                <w:b/>
                <w:bCs/>
                <w:color w:val="auto"/>
                <w:sz w:val="17"/>
                <w:szCs w:val="17"/>
              </w:rPr>
              <w:t>Nickel</w:t>
            </w:r>
          </w:p>
        </w:tc>
        <w:tc>
          <w:tcPr>
            <w:tcW w:w="774" w:type="dxa"/>
            <w:shd w:val="clear" w:color="auto" w:fill="C7E2ED" w:themeFill="background2"/>
            <w:textDirection w:val="btLr"/>
            <w:vAlign w:val="center"/>
          </w:tcPr>
          <w:p w14:paraId="539B0A56" w14:textId="77777777" w:rsidR="00063CB8" w:rsidRPr="008825E8" w:rsidRDefault="00063CB8" w:rsidP="00496A0C">
            <w:pPr>
              <w:spacing w:before="0" w:after="0" w:line="240" w:lineRule="auto"/>
              <w:ind w:left="113" w:right="113"/>
              <w:rPr>
                <w:rFonts w:ascii="Aptos" w:hAnsi="Aptos" w:cstheme="minorHAnsi"/>
                <w:b/>
                <w:bCs/>
                <w:color w:val="auto"/>
                <w:sz w:val="17"/>
                <w:szCs w:val="17"/>
              </w:rPr>
            </w:pPr>
            <w:r w:rsidRPr="008825E8">
              <w:rPr>
                <w:rFonts w:ascii="Aptos" w:hAnsi="Aptos" w:cstheme="minorHAnsi"/>
                <w:b/>
                <w:bCs/>
                <w:color w:val="auto"/>
                <w:sz w:val="17"/>
                <w:szCs w:val="17"/>
              </w:rPr>
              <w:t>Selenium</w:t>
            </w:r>
          </w:p>
        </w:tc>
        <w:tc>
          <w:tcPr>
            <w:tcW w:w="775" w:type="dxa"/>
            <w:shd w:val="clear" w:color="auto" w:fill="C7E2ED" w:themeFill="background2"/>
            <w:textDirection w:val="btLr"/>
            <w:vAlign w:val="center"/>
          </w:tcPr>
          <w:p w14:paraId="7DE854F6" w14:textId="77777777" w:rsidR="00063CB8" w:rsidRPr="008825E8" w:rsidRDefault="00063CB8" w:rsidP="00496A0C">
            <w:pPr>
              <w:spacing w:before="0" w:after="0" w:line="240" w:lineRule="auto"/>
              <w:ind w:left="113" w:right="113"/>
              <w:rPr>
                <w:rFonts w:ascii="Aptos" w:hAnsi="Aptos" w:cstheme="minorHAnsi"/>
                <w:b/>
                <w:bCs/>
                <w:color w:val="auto"/>
                <w:sz w:val="17"/>
                <w:szCs w:val="17"/>
              </w:rPr>
            </w:pPr>
            <w:r w:rsidRPr="008825E8">
              <w:rPr>
                <w:rFonts w:ascii="Aptos" w:hAnsi="Aptos" w:cstheme="minorHAnsi"/>
                <w:b/>
                <w:bCs/>
                <w:color w:val="auto"/>
                <w:sz w:val="17"/>
                <w:szCs w:val="17"/>
              </w:rPr>
              <w:t>Silver</w:t>
            </w:r>
          </w:p>
        </w:tc>
      </w:tr>
      <w:tr w:rsidR="00BD68A4" w:rsidRPr="00C30A91" w14:paraId="16C5880F" w14:textId="77777777" w:rsidTr="002218E5">
        <w:tc>
          <w:tcPr>
            <w:tcW w:w="4820" w:type="dxa"/>
            <w:gridSpan w:val="4"/>
            <w:shd w:val="clear" w:color="auto" w:fill="ADD6E8" w:themeFill="accent1" w:themeFillTint="99"/>
            <w:vAlign w:val="center"/>
          </w:tcPr>
          <w:p w14:paraId="7202DE32" w14:textId="77777777" w:rsidR="00063CB8" w:rsidRPr="00C30A91" w:rsidRDefault="00063CB8" w:rsidP="00496A0C">
            <w:pPr>
              <w:spacing w:before="0" w:after="0" w:line="240" w:lineRule="auto"/>
              <w:jc w:val="right"/>
              <w:rPr>
                <w:rFonts w:ascii="Aptos" w:hAnsi="Aptos" w:cstheme="minorHAnsi"/>
                <w:b/>
                <w:bCs/>
                <w:sz w:val="17"/>
                <w:szCs w:val="17"/>
              </w:rPr>
            </w:pPr>
            <w:r w:rsidRPr="00C30A91">
              <w:rPr>
                <w:rFonts w:ascii="Aptos" w:hAnsi="Aptos" w:cstheme="minorHAnsi"/>
                <w:b/>
                <w:bCs/>
                <w:sz w:val="17"/>
                <w:szCs w:val="17"/>
              </w:rPr>
              <w:t>NHMRC Health-based Guideline Value (mg/L)</w:t>
            </w:r>
          </w:p>
        </w:tc>
        <w:tc>
          <w:tcPr>
            <w:tcW w:w="916" w:type="dxa"/>
            <w:shd w:val="clear" w:color="auto" w:fill="ADD6E8" w:themeFill="accent1" w:themeFillTint="99"/>
            <w:vAlign w:val="center"/>
          </w:tcPr>
          <w:p w14:paraId="7313138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0.003</w:t>
            </w:r>
          </w:p>
        </w:tc>
        <w:tc>
          <w:tcPr>
            <w:tcW w:w="644" w:type="dxa"/>
            <w:shd w:val="clear" w:color="auto" w:fill="ADD6E8" w:themeFill="accent1" w:themeFillTint="99"/>
            <w:vAlign w:val="center"/>
          </w:tcPr>
          <w:p w14:paraId="3DE03912"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0.01</w:t>
            </w:r>
          </w:p>
        </w:tc>
        <w:tc>
          <w:tcPr>
            <w:tcW w:w="904" w:type="dxa"/>
            <w:shd w:val="clear" w:color="auto" w:fill="ADD6E8" w:themeFill="accent1" w:themeFillTint="99"/>
            <w:vAlign w:val="center"/>
          </w:tcPr>
          <w:p w14:paraId="5DFA2F1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w:t>
            </w:r>
          </w:p>
        </w:tc>
        <w:tc>
          <w:tcPr>
            <w:tcW w:w="774" w:type="dxa"/>
            <w:shd w:val="clear" w:color="auto" w:fill="ADD6E8" w:themeFill="accent1" w:themeFillTint="99"/>
            <w:vAlign w:val="center"/>
          </w:tcPr>
          <w:p w14:paraId="61ED9777"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0.002</w:t>
            </w:r>
          </w:p>
        </w:tc>
        <w:tc>
          <w:tcPr>
            <w:tcW w:w="774" w:type="dxa"/>
            <w:shd w:val="clear" w:color="auto" w:fill="ADD6E8" w:themeFill="accent1" w:themeFillTint="99"/>
            <w:vAlign w:val="center"/>
          </w:tcPr>
          <w:p w14:paraId="72D891B6"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0.05</w:t>
            </w:r>
          </w:p>
        </w:tc>
        <w:tc>
          <w:tcPr>
            <w:tcW w:w="774" w:type="dxa"/>
            <w:shd w:val="clear" w:color="auto" w:fill="ADD6E8" w:themeFill="accent1" w:themeFillTint="99"/>
            <w:vAlign w:val="center"/>
          </w:tcPr>
          <w:p w14:paraId="795AD90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w:t>
            </w:r>
          </w:p>
        </w:tc>
        <w:tc>
          <w:tcPr>
            <w:tcW w:w="775" w:type="dxa"/>
            <w:shd w:val="clear" w:color="auto" w:fill="ADD6E8" w:themeFill="accent1" w:themeFillTint="99"/>
            <w:vAlign w:val="center"/>
          </w:tcPr>
          <w:p w14:paraId="2D446FDB"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0.08</w:t>
            </w:r>
          </w:p>
        </w:tc>
        <w:tc>
          <w:tcPr>
            <w:tcW w:w="774" w:type="dxa"/>
            <w:shd w:val="clear" w:color="auto" w:fill="ADD6E8" w:themeFill="accent1" w:themeFillTint="99"/>
            <w:vAlign w:val="center"/>
          </w:tcPr>
          <w:p w14:paraId="3583F2B6"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1.5</w:t>
            </w:r>
          </w:p>
        </w:tc>
        <w:tc>
          <w:tcPr>
            <w:tcW w:w="774" w:type="dxa"/>
            <w:shd w:val="clear" w:color="auto" w:fill="ADD6E8" w:themeFill="accent1" w:themeFillTint="99"/>
            <w:vAlign w:val="center"/>
          </w:tcPr>
          <w:p w14:paraId="2202F4E7"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0.005</w:t>
            </w:r>
          </w:p>
        </w:tc>
        <w:tc>
          <w:tcPr>
            <w:tcW w:w="774" w:type="dxa"/>
            <w:shd w:val="clear" w:color="auto" w:fill="ADD6E8" w:themeFill="accent1" w:themeFillTint="99"/>
            <w:vAlign w:val="center"/>
          </w:tcPr>
          <w:p w14:paraId="667A120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0.001</w:t>
            </w:r>
          </w:p>
        </w:tc>
        <w:tc>
          <w:tcPr>
            <w:tcW w:w="774" w:type="dxa"/>
            <w:shd w:val="clear" w:color="auto" w:fill="ADD6E8" w:themeFill="accent1" w:themeFillTint="99"/>
            <w:vAlign w:val="center"/>
          </w:tcPr>
          <w:p w14:paraId="741203F5"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0.02</w:t>
            </w:r>
          </w:p>
        </w:tc>
        <w:tc>
          <w:tcPr>
            <w:tcW w:w="774" w:type="dxa"/>
            <w:shd w:val="clear" w:color="auto" w:fill="ADD6E8" w:themeFill="accent1" w:themeFillTint="99"/>
            <w:vAlign w:val="center"/>
          </w:tcPr>
          <w:p w14:paraId="722ECC6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0.004</w:t>
            </w:r>
          </w:p>
        </w:tc>
        <w:tc>
          <w:tcPr>
            <w:tcW w:w="775" w:type="dxa"/>
            <w:shd w:val="clear" w:color="auto" w:fill="ADD6E8" w:themeFill="accent1" w:themeFillTint="99"/>
            <w:vAlign w:val="center"/>
          </w:tcPr>
          <w:p w14:paraId="08649C1C"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0.1</w:t>
            </w:r>
          </w:p>
        </w:tc>
      </w:tr>
      <w:tr w:rsidR="00063CB8" w:rsidRPr="00C30A91" w14:paraId="7AEC3FA8" w14:textId="77777777" w:rsidTr="002218E5">
        <w:tc>
          <w:tcPr>
            <w:tcW w:w="2127" w:type="dxa"/>
            <w:gridSpan w:val="2"/>
            <w:shd w:val="clear" w:color="auto" w:fill="BEBBD9" w:themeFill="accent4" w:themeFillTint="66"/>
            <w:vAlign w:val="center"/>
          </w:tcPr>
          <w:p w14:paraId="33016F88" w14:textId="77777777" w:rsidR="00063CB8" w:rsidRPr="00C30A91" w:rsidRDefault="00063CB8" w:rsidP="00496A0C">
            <w:pPr>
              <w:spacing w:before="0" w:after="0" w:line="240" w:lineRule="auto"/>
              <w:rPr>
                <w:rFonts w:ascii="Aptos" w:hAnsi="Aptos" w:cstheme="minorHAnsi"/>
                <w:b/>
                <w:bCs/>
                <w:sz w:val="17"/>
                <w:szCs w:val="17"/>
              </w:rPr>
            </w:pPr>
            <w:r w:rsidRPr="00C30A91">
              <w:rPr>
                <w:rFonts w:ascii="Aptos" w:hAnsi="Aptos" w:cstheme="minorHAnsi"/>
                <w:b/>
                <w:bCs/>
                <w:sz w:val="17"/>
                <w:szCs w:val="17"/>
              </w:rPr>
              <w:t>Treatment Chemical*</w:t>
            </w:r>
          </w:p>
        </w:tc>
        <w:tc>
          <w:tcPr>
            <w:tcW w:w="992" w:type="dxa"/>
            <w:shd w:val="clear" w:color="auto" w:fill="BEBBD9" w:themeFill="accent4" w:themeFillTint="66"/>
            <w:vAlign w:val="center"/>
          </w:tcPr>
          <w:p w14:paraId="59208434" w14:textId="77777777" w:rsidR="00063CB8" w:rsidRPr="00C30A91" w:rsidRDefault="00063CB8" w:rsidP="00496A0C">
            <w:pPr>
              <w:spacing w:before="0" w:after="0" w:line="240" w:lineRule="auto"/>
              <w:jc w:val="center"/>
              <w:rPr>
                <w:rFonts w:ascii="Aptos" w:hAnsi="Aptos" w:cstheme="minorHAnsi"/>
                <w:b/>
                <w:bCs/>
                <w:sz w:val="17"/>
                <w:szCs w:val="17"/>
              </w:rPr>
            </w:pPr>
            <w:r w:rsidRPr="00C30A91">
              <w:rPr>
                <w:rFonts w:ascii="Aptos" w:hAnsi="Aptos" w:cstheme="minorHAnsi"/>
                <w:b/>
                <w:bCs/>
                <w:sz w:val="17"/>
                <w:szCs w:val="17"/>
              </w:rPr>
              <w:t>Chemical Strength (%)</w:t>
            </w:r>
          </w:p>
        </w:tc>
        <w:tc>
          <w:tcPr>
            <w:tcW w:w="1701" w:type="dxa"/>
            <w:shd w:val="clear" w:color="auto" w:fill="BEBBD9" w:themeFill="accent4" w:themeFillTint="66"/>
            <w:vAlign w:val="center"/>
          </w:tcPr>
          <w:p w14:paraId="4F7CA9E3" w14:textId="77777777" w:rsidR="00063CB8" w:rsidRPr="00C30A91" w:rsidRDefault="00063CB8" w:rsidP="00496A0C">
            <w:pPr>
              <w:spacing w:before="0" w:after="0" w:line="240" w:lineRule="auto"/>
              <w:jc w:val="center"/>
              <w:rPr>
                <w:rFonts w:ascii="Aptos" w:hAnsi="Aptos" w:cstheme="minorHAnsi"/>
                <w:b/>
                <w:bCs/>
                <w:sz w:val="17"/>
                <w:szCs w:val="17"/>
              </w:rPr>
            </w:pPr>
            <w:r w:rsidRPr="00C30A91">
              <w:rPr>
                <w:rFonts w:ascii="Aptos" w:hAnsi="Aptos" w:cstheme="minorHAnsi"/>
                <w:b/>
                <w:bCs/>
                <w:sz w:val="17"/>
                <w:szCs w:val="17"/>
              </w:rPr>
              <w:t>Example doses (mg/L)</w:t>
            </w:r>
          </w:p>
        </w:tc>
        <w:tc>
          <w:tcPr>
            <w:tcW w:w="10206" w:type="dxa"/>
            <w:gridSpan w:val="13"/>
            <w:shd w:val="clear" w:color="auto" w:fill="BEBBD9" w:themeFill="accent4" w:themeFillTint="66"/>
            <w:vAlign w:val="center"/>
          </w:tcPr>
          <w:p w14:paraId="7C8E51FD"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3619EA1B" w14:textId="77777777" w:rsidTr="002218E5">
        <w:tc>
          <w:tcPr>
            <w:tcW w:w="2127" w:type="dxa"/>
            <w:gridSpan w:val="2"/>
            <w:shd w:val="clear" w:color="auto" w:fill="EDF9FD"/>
            <w:vAlign w:val="center"/>
          </w:tcPr>
          <w:p w14:paraId="54530DD6" w14:textId="77777777" w:rsidR="00063CB8" w:rsidRPr="00C30A91" w:rsidRDefault="00063CB8" w:rsidP="00496A0C">
            <w:pPr>
              <w:spacing w:before="0" w:after="0" w:line="240" w:lineRule="auto"/>
              <w:rPr>
                <w:rFonts w:ascii="Aptos" w:hAnsi="Aptos" w:cstheme="minorHAnsi"/>
                <w:sz w:val="17"/>
                <w:szCs w:val="17"/>
              </w:rPr>
            </w:pPr>
            <w:bookmarkStart w:id="1" w:name="_bookmark0"/>
            <w:bookmarkEnd w:id="1"/>
            <w:r w:rsidRPr="00C30A91">
              <w:rPr>
                <w:rFonts w:ascii="Aptos" w:hAnsi="Aptos" w:cstheme="minorHAnsi"/>
                <w:sz w:val="17"/>
                <w:szCs w:val="17"/>
              </w:rPr>
              <w:t>Aluminium chlorohydrate</w:t>
            </w:r>
          </w:p>
        </w:tc>
        <w:tc>
          <w:tcPr>
            <w:tcW w:w="992" w:type="dxa"/>
            <w:shd w:val="clear" w:color="auto" w:fill="EDF9FD"/>
            <w:vAlign w:val="center"/>
          </w:tcPr>
          <w:p w14:paraId="1146A3AF"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23</w:t>
            </w:r>
          </w:p>
        </w:tc>
        <w:tc>
          <w:tcPr>
            <w:tcW w:w="1701" w:type="dxa"/>
            <w:shd w:val="clear" w:color="auto" w:fill="EDF9FD"/>
            <w:vAlign w:val="center"/>
          </w:tcPr>
          <w:p w14:paraId="5E023B5A"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100 (as A</w:t>
            </w:r>
            <w:r w:rsidRPr="00C30A91">
              <w:rPr>
                <w:rFonts w:ascii="Aptos" w:hAnsi="Aptos" w:cstheme="minorHAnsi"/>
                <w:sz w:val="17"/>
                <w:szCs w:val="17"/>
                <w:vertAlign w:val="subscript"/>
              </w:rPr>
              <w:t>l2</w:t>
            </w:r>
            <w:r w:rsidRPr="00C30A91">
              <w:rPr>
                <w:rFonts w:ascii="Aptos" w:hAnsi="Aptos" w:cstheme="minorHAnsi"/>
                <w:sz w:val="17"/>
                <w:szCs w:val="17"/>
              </w:rPr>
              <w:t>O</w:t>
            </w:r>
            <w:r w:rsidRPr="00C30A91">
              <w:rPr>
                <w:rFonts w:ascii="Aptos" w:hAnsi="Aptos" w:cstheme="minorHAnsi"/>
                <w:sz w:val="17"/>
                <w:szCs w:val="17"/>
                <w:vertAlign w:val="subscript"/>
              </w:rPr>
              <w:t>3</w:t>
            </w:r>
            <w:r w:rsidRPr="00C30A91">
              <w:rPr>
                <w:rFonts w:ascii="Aptos" w:hAnsi="Aptos" w:cstheme="minorHAnsi"/>
                <w:sz w:val="17"/>
                <w:szCs w:val="17"/>
              </w:rPr>
              <w:t>)</w:t>
            </w:r>
          </w:p>
        </w:tc>
        <w:tc>
          <w:tcPr>
            <w:tcW w:w="916" w:type="dxa"/>
            <w:shd w:val="clear" w:color="auto" w:fill="EDF9FD"/>
            <w:vAlign w:val="center"/>
          </w:tcPr>
          <w:p w14:paraId="16ABD02D"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0.7</w:t>
            </w:r>
          </w:p>
        </w:tc>
        <w:tc>
          <w:tcPr>
            <w:tcW w:w="644" w:type="dxa"/>
            <w:shd w:val="clear" w:color="auto" w:fill="EDF9FD"/>
            <w:vAlign w:val="center"/>
          </w:tcPr>
          <w:p w14:paraId="585E181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2.3</w:t>
            </w:r>
          </w:p>
        </w:tc>
        <w:tc>
          <w:tcPr>
            <w:tcW w:w="904" w:type="dxa"/>
            <w:shd w:val="clear" w:color="auto" w:fill="EDF9FD"/>
            <w:vAlign w:val="center"/>
          </w:tcPr>
          <w:p w14:paraId="2CCE86EA"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161</w:t>
            </w:r>
          </w:p>
        </w:tc>
        <w:tc>
          <w:tcPr>
            <w:tcW w:w="774" w:type="dxa"/>
            <w:shd w:val="clear" w:color="auto" w:fill="EDF9FD"/>
            <w:vAlign w:val="center"/>
          </w:tcPr>
          <w:p w14:paraId="0A1A9C1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0.5</w:t>
            </w:r>
          </w:p>
        </w:tc>
        <w:tc>
          <w:tcPr>
            <w:tcW w:w="774" w:type="dxa"/>
            <w:shd w:val="clear" w:color="auto" w:fill="EDF9FD"/>
            <w:vAlign w:val="center"/>
          </w:tcPr>
          <w:p w14:paraId="39E228F2"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11.5</w:t>
            </w:r>
          </w:p>
        </w:tc>
        <w:tc>
          <w:tcPr>
            <w:tcW w:w="774" w:type="dxa"/>
            <w:shd w:val="clear" w:color="auto" w:fill="EDF9FD"/>
            <w:vAlign w:val="center"/>
          </w:tcPr>
          <w:p w14:paraId="34498D8D"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460</w:t>
            </w:r>
          </w:p>
        </w:tc>
        <w:tc>
          <w:tcPr>
            <w:tcW w:w="775" w:type="dxa"/>
            <w:shd w:val="clear" w:color="auto" w:fill="C6ECFA"/>
            <w:vAlign w:val="center"/>
          </w:tcPr>
          <w:p w14:paraId="04C83890"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102E93BA"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345</w:t>
            </w:r>
          </w:p>
        </w:tc>
        <w:tc>
          <w:tcPr>
            <w:tcW w:w="774" w:type="dxa"/>
            <w:shd w:val="clear" w:color="auto" w:fill="EDF9FD"/>
            <w:vAlign w:val="center"/>
          </w:tcPr>
          <w:p w14:paraId="65E60EE0"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2.3</w:t>
            </w:r>
          </w:p>
        </w:tc>
        <w:tc>
          <w:tcPr>
            <w:tcW w:w="774" w:type="dxa"/>
            <w:shd w:val="clear" w:color="auto" w:fill="EDF9FD"/>
            <w:vAlign w:val="center"/>
          </w:tcPr>
          <w:p w14:paraId="45D58C1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0.2</w:t>
            </w:r>
          </w:p>
        </w:tc>
        <w:tc>
          <w:tcPr>
            <w:tcW w:w="774" w:type="dxa"/>
            <w:shd w:val="clear" w:color="auto" w:fill="EDF9FD"/>
            <w:vAlign w:val="center"/>
          </w:tcPr>
          <w:p w14:paraId="2C6BB9E7"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4.6</w:t>
            </w:r>
          </w:p>
        </w:tc>
        <w:tc>
          <w:tcPr>
            <w:tcW w:w="774" w:type="dxa"/>
            <w:shd w:val="clear" w:color="auto" w:fill="EDF9FD"/>
            <w:vAlign w:val="center"/>
          </w:tcPr>
          <w:p w14:paraId="3BC7963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2.3</w:t>
            </w:r>
          </w:p>
        </w:tc>
        <w:tc>
          <w:tcPr>
            <w:tcW w:w="775" w:type="dxa"/>
            <w:shd w:val="clear" w:color="auto" w:fill="C6ECFA"/>
            <w:vAlign w:val="center"/>
          </w:tcPr>
          <w:p w14:paraId="72DA2713"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02513DFB" w14:textId="77777777" w:rsidTr="002218E5">
        <w:tc>
          <w:tcPr>
            <w:tcW w:w="2127" w:type="dxa"/>
            <w:gridSpan w:val="2"/>
            <w:shd w:val="clear" w:color="auto" w:fill="EDF9FD"/>
            <w:vAlign w:val="center"/>
          </w:tcPr>
          <w:p w14:paraId="1B36DE5C"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Aluminium sulfate (Alum)</w:t>
            </w:r>
          </w:p>
        </w:tc>
        <w:tc>
          <w:tcPr>
            <w:tcW w:w="992" w:type="dxa"/>
            <w:shd w:val="clear" w:color="auto" w:fill="EDF9FD"/>
            <w:vAlign w:val="center"/>
          </w:tcPr>
          <w:p w14:paraId="22FD2D0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47</w:t>
            </w:r>
          </w:p>
        </w:tc>
        <w:tc>
          <w:tcPr>
            <w:tcW w:w="1701" w:type="dxa"/>
            <w:shd w:val="clear" w:color="auto" w:fill="EDF9FD"/>
            <w:vAlign w:val="center"/>
          </w:tcPr>
          <w:p w14:paraId="65B4B1C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20 (as Al</w:t>
            </w:r>
            <w:r w:rsidRPr="00C30A91">
              <w:rPr>
                <w:rFonts w:ascii="Aptos" w:hAnsi="Aptos" w:cstheme="minorHAnsi"/>
                <w:sz w:val="17"/>
                <w:szCs w:val="17"/>
                <w:vertAlign w:val="subscript"/>
              </w:rPr>
              <w:t>2</w:t>
            </w:r>
            <w:r w:rsidRPr="00C30A91">
              <w:rPr>
                <w:rFonts w:ascii="Aptos" w:hAnsi="Aptos" w:cstheme="minorHAnsi"/>
                <w:sz w:val="17"/>
                <w:szCs w:val="17"/>
              </w:rPr>
              <w:t>(SO</w:t>
            </w:r>
            <w:r w:rsidRPr="00C30A91">
              <w:rPr>
                <w:rFonts w:ascii="Aptos" w:hAnsi="Aptos" w:cstheme="minorHAnsi"/>
                <w:sz w:val="17"/>
                <w:szCs w:val="17"/>
                <w:vertAlign w:val="subscript"/>
              </w:rPr>
              <w:t>4</w:t>
            </w:r>
            <w:r w:rsidRPr="00C30A91">
              <w:rPr>
                <w:rFonts w:ascii="Aptos" w:hAnsi="Aptos" w:cstheme="minorHAnsi"/>
                <w:sz w:val="17"/>
                <w:szCs w:val="17"/>
              </w:rPr>
              <w:t>)</w:t>
            </w:r>
            <w:r w:rsidRPr="00C30A91">
              <w:rPr>
                <w:rFonts w:ascii="Aptos" w:hAnsi="Aptos" w:cstheme="minorHAnsi"/>
                <w:sz w:val="17"/>
                <w:szCs w:val="17"/>
                <w:vertAlign w:val="subscript"/>
              </w:rPr>
              <w:t>3</w:t>
            </w:r>
            <w:r w:rsidRPr="00C30A91">
              <w:rPr>
                <w:rFonts w:ascii="Aptos" w:hAnsi="Aptos" w:cstheme="minorHAnsi"/>
                <w:sz w:val="17"/>
                <w:szCs w:val="17"/>
              </w:rPr>
              <w:t>)</w:t>
            </w:r>
          </w:p>
        </w:tc>
        <w:tc>
          <w:tcPr>
            <w:tcW w:w="916" w:type="dxa"/>
            <w:shd w:val="clear" w:color="auto" w:fill="EDF9FD"/>
            <w:vAlign w:val="center"/>
          </w:tcPr>
          <w:p w14:paraId="601498B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7.1</w:t>
            </w:r>
          </w:p>
        </w:tc>
        <w:tc>
          <w:tcPr>
            <w:tcW w:w="644" w:type="dxa"/>
            <w:shd w:val="clear" w:color="auto" w:fill="EDF9FD"/>
            <w:vAlign w:val="center"/>
          </w:tcPr>
          <w:p w14:paraId="1132E57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23.6</w:t>
            </w:r>
          </w:p>
        </w:tc>
        <w:tc>
          <w:tcPr>
            <w:tcW w:w="904" w:type="dxa"/>
            <w:shd w:val="clear" w:color="auto" w:fill="EDF9FD"/>
            <w:vAlign w:val="center"/>
          </w:tcPr>
          <w:p w14:paraId="6899E949"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1645</w:t>
            </w:r>
          </w:p>
        </w:tc>
        <w:tc>
          <w:tcPr>
            <w:tcW w:w="774" w:type="dxa"/>
            <w:shd w:val="clear" w:color="auto" w:fill="EDF9FD"/>
            <w:vAlign w:val="center"/>
          </w:tcPr>
          <w:p w14:paraId="7397744D"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4.7</w:t>
            </w:r>
          </w:p>
        </w:tc>
        <w:tc>
          <w:tcPr>
            <w:tcW w:w="774" w:type="dxa"/>
            <w:shd w:val="clear" w:color="auto" w:fill="EDF9FD"/>
            <w:vAlign w:val="center"/>
          </w:tcPr>
          <w:p w14:paraId="1455A590"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117.5</w:t>
            </w:r>
          </w:p>
        </w:tc>
        <w:tc>
          <w:tcPr>
            <w:tcW w:w="774" w:type="dxa"/>
            <w:shd w:val="clear" w:color="auto" w:fill="EDF9FD"/>
            <w:vAlign w:val="center"/>
          </w:tcPr>
          <w:p w14:paraId="34BD34E5"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4700</w:t>
            </w:r>
          </w:p>
        </w:tc>
        <w:tc>
          <w:tcPr>
            <w:tcW w:w="775" w:type="dxa"/>
            <w:shd w:val="clear" w:color="auto" w:fill="C6ECFA"/>
            <w:vAlign w:val="center"/>
          </w:tcPr>
          <w:p w14:paraId="59A2F5C7"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5BBBC329"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3525</w:t>
            </w:r>
          </w:p>
        </w:tc>
        <w:tc>
          <w:tcPr>
            <w:tcW w:w="774" w:type="dxa"/>
            <w:shd w:val="clear" w:color="auto" w:fill="EDF9FD"/>
            <w:vAlign w:val="center"/>
          </w:tcPr>
          <w:p w14:paraId="4D3ADD00"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23.5</w:t>
            </w:r>
          </w:p>
        </w:tc>
        <w:tc>
          <w:tcPr>
            <w:tcW w:w="774" w:type="dxa"/>
            <w:shd w:val="clear" w:color="auto" w:fill="EDF9FD"/>
            <w:vAlign w:val="center"/>
          </w:tcPr>
          <w:p w14:paraId="663D326C"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2.4</w:t>
            </w:r>
          </w:p>
        </w:tc>
        <w:tc>
          <w:tcPr>
            <w:tcW w:w="774" w:type="dxa"/>
            <w:shd w:val="clear" w:color="auto" w:fill="EDF9FD"/>
            <w:vAlign w:val="center"/>
          </w:tcPr>
          <w:p w14:paraId="54C448E0"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47</w:t>
            </w:r>
          </w:p>
        </w:tc>
        <w:tc>
          <w:tcPr>
            <w:tcW w:w="774" w:type="dxa"/>
            <w:shd w:val="clear" w:color="auto" w:fill="EDF9FD"/>
            <w:vAlign w:val="center"/>
          </w:tcPr>
          <w:p w14:paraId="092CABF2"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23.5</w:t>
            </w:r>
          </w:p>
        </w:tc>
        <w:tc>
          <w:tcPr>
            <w:tcW w:w="775" w:type="dxa"/>
            <w:shd w:val="clear" w:color="auto" w:fill="C6ECFA"/>
            <w:vAlign w:val="center"/>
          </w:tcPr>
          <w:p w14:paraId="11CD0BFA"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63AA7E2E" w14:textId="77777777" w:rsidTr="002218E5">
        <w:tc>
          <w:tcPr>
            <w:tcW w:w="2127" w:type="dxa"/>
            <w:gridSpan w:val="2"/>
            <w:shd w:val="clear" w:color="auto" w:fill="EDF9FD"/>
            <w:vAlign w:val="center"/>
          </w:tcPr>
          <w:p w14:paraId="01C37697"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Aluminium sulfate (Alum)</w:t>
            </w:r>
          </w:p>
        </w:tc>
        <w:tc>
          <w:tcPr>
            <w:tcW w:w="992" w:type="dxa"/>
            <w:shd w:val="clear" w:color="auto" w:fill="EDF9FD"/>
            <w:vAlign w:val="center"/>
          </w:tcPr>
          <w:p w14:paraId="42A93F5F"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47</w:t>
            </w:r>
          </w:p>
        </w:tc>
        <w:tc>
          <w:tcPr>
            <w:tcW w:w="1701" w:type="dxa"/>
            <w:shd w:val="clear" w:color="auto" w:fill="EDF9FD"/>
            <w:vAlign w:val="center"/>
          </w:tcPr>
          <w:p w14:paraId="71F0F90B"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60 (as Al</w:t>
            </w:r>
            <w:r w:rsidRPr="00C30A91">
              <w:rPr>
                <w:rFonts w:ascii="Aptos" w:hAnsi="Aptos" w:cstheme="minorHAnsi"/>
                <w:sz w:val="17"/>
                <w:szCs w:val="17"/>
                <w:vertAlign w:val="subscript"/>
              </w:rPr>
              <w:t>2</w:t>
            </w:r>
            <w:r w:rsidRPr="00C30A91">
              <w:rPr>
                <w:rFonts w:ascii="Aptos" w:hAnsi="Aptos" w:cstheme="minorHAnsi"/>
                <w:sz w:val="17"/>
                <w:szCs w:val="17"/>
              </w:rPr>
              <w:t>(SO</w:t>
            </w:r>
            <w:r w:rsidRPr="00C30A91">
              <w:rPr>
                <w:rFonts w:ascii="Aptos" w:hAnsi="Aptos" w:cstheme="minorHAnsi"/>
                <w:sz w:val="17"/>
                <w:szCs w:val="17"/>
                <w:vertAlign w:val="subscript"/>
              </w:rPr>
              <w:t>4</w:t>
            </w:r>
            <w:r w:rsidRPr="00C30A91">
              <w:rPr>
                <w:rFonts w:ascii="Aptos" w:hAnsi="Aptos" w:cstheme="minorHAnsi"/>
                <w:sz w:val="17"/>
                <w:szCs w:val="17"/>
              </w:rPr>
              <w:t>)</w:t>
            </w:r>
            <w:r w:rsidRPr="00C30A91">
              <w:rPr>
                <w:rFonts w:ascii="Aptos" w:hAnsi="Aptos" w:cstheme="minorHAnsi"/>
                <w:sz w:val="17"/>
                <w:szCs w:val="17"/>
                <w:vertAlign w:val="subscript"/>
              </w:rPr>
              <w:t>3</w:t>
            </w:r>
            <w:r w:rsidRPr="00C30A91">
              <w:rPr>
                <w:rFonts w:ascii="Aptos" w:hAnsi="Aptos" w:cstheme="minorHAnsi"/>
                <w:sz w:val="17"/>
                <w:szCs w:val="17"/>
              </w:rPr>
              <w:t>)</w:t>
            </w:r>
          </w:p>
        </w:tc>
        <w:tc>
          <w:tcPr>
            <w:tcW w:w="916" w:type="dxa"/>
            <w:shd w:val="clear" w:color="auto" w:fill="EDF9FD"/>
            <w:vAlign w:val="center"/>
          </w:tcPr>
          <w:p w14:paraId="448F15E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2.4</w:t>
            </w:r>
          </w:p>
        </w:tc>
        <w:tc>
          <w:tcPr>
            <w:tcW w:w="644" w:type="dxa"/>
            <w:shd w:val="clear" w:color="auto" w:fill="EDF9FD"/>
            <w:vAlign w:val="center"/>
          </w:tcPr>
          <w:p w14:paraId="40472E62"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7.9</w:t>
            </w:r>
          </w:p>
        </w:tc>
        <w:tc>
          <w:tcPr>
            <w:tcW w:w="904" w:type="dxa"/>
            <w:shd w:val="clear" w:color="auto" w:fill="EDF9FD"/>
            <w:vAlign w:val="center"/>
          </w:tcPr>
          <w:p w14:paraId="05CB30AF"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548</w:t>
            </w:r>
          </w:p>
        </w:tc>
        <w:tc>
          <w:tcPr>
            <w:tcW w:w="774" w:type="dxa"/>
            <w:shd w:val="clear" w:color="auto" w:fill="EDF9FD"/>
            <w:vAlign w:val="center"/>
          </w:tcPr>
          <w:p w14:paraId="5F175D3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1.6</w:t>
            </w:r>
          </w:p>
        </w:tc>
        <w:tc>
          <w:tcPr>
            <w:tcW w:w="774" w:type="dxa"/>
            <w:shd w:val="clear" w:color="auto" w:fill="EDF9FD"/>
            <w:vAlign w:val="center"/>
          </w:tcPr>
          <w:p w14:paraId="1E5F4D2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39.2</w:t>
            </w:r>
          </w:p>
        </w:tc>
        <w:tc>
          <w:tcPr>
            <w:tcW w:w="774" w:type="dxa"/>
            <w:shd w:val="clear" w:color="auto" w:fill="EDF9FD"/>
            <w:vAlign w:val="center"/>
          </w:tcPr>
          <w:p w14:paraId="491F08DD"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1567</w:t>
            </w:r>
          </w:p>
        </w:tc>
        <w:tc>
          <w:tcPr>
            <w:tcW w:w="775" w:type="dxa"/>
            <w:shd w:val="clear" w:color="auto" w:fill="C6ECFA"/>
            <w:vAlign w:val="center"/>
          </w:tcPr>
          <w:p w14:paraId="46A3D542"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1639300D"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1175</w:t>
            </w:r>
          </w:p>
        </w:tc>
        <w:tc>
          <w:tcPr>
            <w:tcW w:w="774" w:type="dxa"/>
            <w:shd w:val="clear" w:color="auto" w:fill="EDF9FD"/>
            <w:vAlign w:val="center"/>
          </w:tcPr>
          <w:p w14:paraId="2AF52BDB"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7.8</w:t>
            </w:r>
          </w:p>
        </w:tc>
        <w:tc>
          <w:tcPr>
            <w:tcW w:w="774" w:type="dxa"/>
            <w:shd w:val="clear" w:color="auto" w:fill="EDF9FD"/>
            <w:vAlign w:val="center"/>
          </w:tcPr>
          <w:p w14:paraId="1AA02ED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0.8</w:t>
            </w:r>
          </w:p>
        </w:tc>
        <w:tc>
          <w:tcPr>
            <w:tcW w:w="774" w:type="dxa"/>
            <w:shd w:val="clear" w:color="auto" w:fill="EDF9FD"/>
            <w:vAlign w:val="center"/>
          </w:tcPr>
          <w:p w14:paraId="0E312C52"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15.7</w:t>
            </w:r>
          </w:p>
        </w:tc>
        <w:tc>
          <w:tcPr>
            <w:tcW w:w="774" w:type="dxa"/>
            <w:shd w:val="clear" w:color="auto" w:fill="EDF9FD"/>
            <w:vAlign w:val="center"/>
          </w:tcPr>
          <w:p w14:paraId="0F7E0D3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7.8</w:t>
            </w:r>
          </w:p>
        </w:tc>
        <w:tc>
          <w:tcPr>
            <w:tcW w:w="775" w:type="dxa"/>
            <w:shd w:val="clear" w:color="auto" w:fill="C6ECFA"/>
            <w:vAlign w:val="center"/>
          </w:tcPr>
          <w:p w14:paraId="71CD14F9"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6A4D6EAE" w14:textId="77777777" w:rsidTr="002218E5">
        <w:tc>
          <w:tcPr>
            <w:tcW w:w="2127" w:type="dxa"/>
            <w:gridSpan w:val="2"/>
            <w:shd w:val="clear" w:color="auto" w:fill="EDF9FD"/>
            <w:vAlign w:val="center"/>
          </w:tcPr>
          <w:p w14:paraId="1EB78FF1"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Aluminium sulfate (Alum)</w:t>
            </w:r>
          </w:p>
        </w:tc>
        <w:tc>
          <w:tcPr>
            <w:tcW w:w="992" w:type="dxa"/>
            <w:shd w:val="clear" w:color="auto" w:fill="EDF9FD"/>
            <w:vAlign w:val="center"/>
          </w:tcPr>
          <w:p w14:paraId="0319D33E"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47</w:t>
            </w:r>
          </w:p>
        </w:tc>
        <w:tc>
          <w:tcPr>
            <w:tcW w:w="1701" w:type="dxa"/>
            <w:shd w:val="clear" w:color="auto" w:fill="EDF9FD"/>
            <w:vAlign w:val="center"/>
          </w:tcPr>
          <w:p w14:paraId="10C997F7"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120 (as Al</w:t>
            </w:r>
            <w:r w:rsidRPr="00C30A91">
              <w:rPr>
                <w:rFonts w:ascii="Aptos" w:hAnsi="Aptos" w:cstheme="minorHAnsi"/>
                <w:sz w:val="17"/>
                <w:szCs w:val="17"/>
                <w:vertAlign w:val="subscript"/>
              </w:rPr>
              <w:t>2</w:t>
            </w:r>
            <w:r w:rsidRPr="00C30A91">
              <w:rPr>
                <w:rFonts w:ascii="Aptos" w:hAnsi="Aptos" w:cstheme="minorHAnsi"/>
                <w:sz w:val="17"/>
                <w:szCs w:val="17"/>
              </w:rPr>
              <w:t>(SO</w:t>
            </w:r>
            <w:r w:rsidRPr="00C30A91">
              <w:rPr>
                <w:rFonts w:ascii="Aptos" w:hAnsi="Aptos" w:cstheme="minorHAnsi"/>
                <w:sz w:val="17"/>
                <w:szCs w:val="17"/>
                <w:vertAlign w:val="subscript"/>
              </w:rPr>
              <w:t>4</w:t>
            </w:r>
            <w:r w:rsidRPr="00C30A91">
              <w:rPr>
                <w:rFonts w:ascii="Aptos" w:hAnsi="Aptos" w:cstheme="minorHAnsi"/>
                <w:sz w:val="17"/>
                <w:szCs w:val="17"/>
              </w:rPr>
              <w:t>)</w:t>
            </w:r>
            <w:r w:rsidRPr="00C30A91">
              <w:rPr>
                <w:rFonts w:ascii="Aptos" w:hAnsi="Aptos" w:cstheme="minorHAnsi"/>
                <w:sz w:val="17"/>
                <w:szCs w:val="17"/>
                <w:vertAlign w:val="subscript"/>
              </w:rPr>
              <w:t>3</w:t>
            </w:r>
            <w:r w:rsidRPr="00C30A91">
              <w:rPr>
                <w:rFonts w:ascii="Aptos" w:hAnsi="Aptos" w:cstheme="minorHAnsi"/>
                <w:sz w:val="17"/>
                <w:szCs w:val="17"/>
              </w:rPr>
              <w:t>)</w:t>
            </w:r>
          </w:p>
        </w:tc>
        <w:tc>
          <w:tcPr>
            <w:tcW w:w="916" w:type="dxa"/>
            <w:shd w:val="clear" w:color="auto" w:fill="EDF9FD"/>
            <w:vAlign w:val="center"/>
          </w:tcPr>
          <w:p w14:paraId="20D7992E"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1.2</w:t>
            </w:r>
          </w:p>
        </w:tc>
        <w:tc>
          <w:tcPr>
            <w:tcW w:w="644" w:type="dxa"/>
            <w:shd w:val="clear" w:color="auto" w:fill="EDF9FD"/>
            <w:vAlign w:val="center"/>
          </w:tcPr>
          <w:p w14:paraId="0A1C37E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3.9</w:t>
            </w:r>
          </w:p>
        </w:tc>
        <w:tc>
          <w:tcPr>
            <w:tcW w:w="904" w:type="dxa"/>
            <w:shd w:val="clear" w:color="auto" w:fill="EDF9FD"/>
            <w:vAlign w:val="center"/>
          </w:tcPr>
          <w:p w14:paraId="7799699D"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274</w:t>
            </w:r>
          </w:p>
        </w:tc>
        <w:tc>
          <w:tcPr>
            <w:tcW w:w="774" w:type="dxa"/>
            <w:shd w:val="clear" w:color="auto" w:fill="EDF9FD"/>
            <w:vAlign w:val="center"/>
          </w:tcPr>
          <w:p w14:paraId="53759DED"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0.8</w:t>
            </w:r>
          </w:p>
        </w:tc>
        <w:tc>
          <w:tcPr>
            <w:tcW w:w="774" w:type="dxa"/>
            <w:shd w:val="clear" w:color="auto" w:fill="EDF9FD"/>
            <w:vAlign w:val="center"/>
          </w:tcPr>
          <w:p w14:paraId="62386A8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19.6</w:t>
            </w:r>
          </w:p>
        </w:tc>
        <w:tc>
          <w:tcPr>
            <w:tcW w:w="774" w:type="dxa"/>
            <w:shd w:val="clear" w:color="auto" w:fill="EDF9FD"/>
            <w:vAlign w:val="center"/>
          </w:tcPr>
          <w:p w14:paraId="295BD0A7"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783</w:t>
            </w:r>
          </w:p>
        </w:tc>
        <w:tc>
          <w:tcPr>
            <w:tcW w:w="775" w:type="dxa"/>
            <w:shd w:val="clear" w:color="auto" w:fill="C6ECFA"/>
            <w:vAlign w:val="center"/>
          </w:tcPr>
          <w:p w14:paraId="42606A10"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07D1C806"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588</w:t>
            </w:r>
          </w:p>
        </w:tc>
        <w:tc>
          <w:tcPr>
            <w:tcW w:w="774" w:type="dxa"/>
            <w:shd w:val="clear" w:color="auto" w:fill="EDF9FD"/>
            <w:vAlign w:val="center"/>
          </w:tcPr>
          <w:p w14:paraId="15F34A5A"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3.9</w:t>
            </w:r>
          </w:p>
        </w:tc>
        <w:tc>
          <w:tcPr>
            <w:tcW w:w="774" w:type="dxa"/>
            <w:shd w:val="clear" w:color="auto" w:fill="EDF9FD"/>
            <w:vAlign w:val="center"/>
          </w:tcPr>
          <w:p w14:paraId="31780CB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0.4</w:t>
            </w:r>
          </w:p>
        </w:tc>
        <w:tc>
          <w:tcPr>
            <w:tcW w:w="774" w:type="dxa"/>
            <w:shd w:val="clear" w:color="auto" w:fill="EDF9FD"/>
            <w:vAlign w:val="center"/>
          </w:tcPr>
          <w:p w14:paraId="658C1D1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7.8</w:t>
            </w:r>
          </w:p>
        </w:tc>
        <w:tc>
          <w:tcPr>
            <w:tcW w:w="774" w:type="dxa"/>
            <w:shd w:val="clear" w:color="auto" w:fill="EDF9FD"/>
            <w:vAlign w:val="center"/>
          </w:tcPr>
          <w:p w14:paraId="4B451B67"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3.9</w:t>
            </w:r>
          </w:p>
        </w:tc>
        <w:tc>
          <w:tcPr>
            <w:tcW w:w="775" w:type="dxa"/>
            <w:shd w:val="clear" w:color="auto" w:fill="C6ECFA"/>
            <w:vAlign w:val="center"/>
          </w:tcPr>
          <w:p w14:paraId="353917A9"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696EE4D6" w14:textId="77777777" w:rsidTr="002218E5">
        <w:tc>
          <w:tcPr>
            <w:tcW w:w="2127" w:type="dxa"/>
            <w:gridSpan w:val="2"/>
            <w:shd w:val="clear" w:color="auto" w:fill="EDF9FD"/>
            <w:vAlign w:val="center"/>
          </w:tcPr>
          <w:p w14:paraId="379C0392"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Calcium hydroxide</w:t>
            </w:r>
          </w:p>
        </w:tc>
        <w:tc>
          <w:tcPr>
            <w:tcW w:w="992" w:type="dxa"/>
            <w:shd w:val="clear" w:color="auto" w:fill="EDF9FD"/>
            <w:vAlign w:val="center"/>
          </w:tcPr>
          <w:p w14:paraId="7741C34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99</w:t>
            </w:r>
          </w:p>
        </w:tc>
        <w:tc>
          <w:tcPr>
            <w:tcW w:w="1701" w:type="dxa"/>
            <w:shd w:val="clear" w:color="auto" w:fill="EDF9FD"/>
            <w:vAlign w:val="center"/>
          </w:tcPr>
          <w:p w14:paraId="30ECEFA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30 (as Ca(OH)</w:t>
            </w:r>
            <w:r w:rsidRPr="00C30A91">
              <w:rPr>
                <w:rFonts w:ascii="Aptos" w:hAnsi="Aptos" w:cstheme="minorHAnsi"/>
                <w:sz w:val="17"/>
                <w:szCs w:val="17"/>
                <w:vertAlign w:val="subscript"/>
              </w:rPr>
              <w:t>2</w:t>
            </w:r>
            <w:r w:rsidRPr="00C30A91">
              <w:rPr>
                <w:rFonts w:ascii="Aptos" w:hAnsi="Aptos" w:cstheme="minorHAnsi"/>
                <w:sz w:val="17"/>
                <w:szCs w:val="17"/>
              </w:rPr>
              <w:t>)</w:t>
            </w:r>
          </w:p>
        </w:tc>
        <w:tc>
          <w:tcPr>
            <w:tcW w:w="916" w:type="dxa"/>
            <w:shd w:val="clear" w:color="auto" w:fill="C6ECFA"/>
            <w:vAlign w:val="center"/>
          </w:tcPr>
          <w:p w14:paraId="0CB1CAEF" w14:textId="77777777" w:rsidR="00063CB8" w:rsidRPr="00C30A91" w:rsidRDefault="00063CB8" w:rsidP="00496A0C">
            <w:pPr>
              <w:spacing w:before="0" w:after="0" w:line="240" w:lineRule="auto"/>
              <w:jc w:val="center"/>
              <w:rPr>
                <w:rFonts w:ascii="Aptos" w:hAnsi="Aptos" w:cstheme="minorHAnsi"/>
                <w:sz w:val="17"/>
                <w:szCs w:val="17"/>
              </w:rPr>
            </w:pPr>
          </w:p>
        </w:tc>
        <w:tc>
          <w:tcPr>
            <w:tcW w:w="644" w:type="dxa"/>
            <w:shd w:val="clear" w:color="auto" w:fill="EDF9FD"/>
            <w:vAlign w:val="center"/>
          </w:tcPr>
          <w:p w14:paraId="1BC2E55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33.0</w:t>
            </w:r>
          </w:p>
        </w:tc>
        <w:tc>
          <w:tcPr>
            <w:tcW w:w="904" w:type="dxa"/>
            <w:shd w:val="clear" w:color="auto" w:fill="EDF9FD"/>
            <w:vAlign w:val="center"/>
          </w:tcPr>
          <w:p w14:paraId="1EE48B5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2310</w:t>
            </w:r>
          </w:p>
        </w:tc>
        <w:tc>
          <w:tcPr>
            <w:tcW w:w="774" w:type="dxa"/>
            <w:shd w:val="clear" w:color="auto" w:fill="EDF9FD"/>
            <w:vAlign w:val="center"/>
          </w:tcPr>
          <w:p w14:paraId="40C1D7C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6.6</w:t>
            </w:r>
          </w:p>
        </w:tc>
        <w:tc>
          <w:tcPr>
            <w:tcW w:w="774" w:type="dxa"/>
            <w:shd w:val="clear" w:color="auto" w:fill="EDF9FD"/>
            <w:vAlign w:val="center"/>
          </w:tcPr>
          <w:p w14:paraId="677ED077"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165</w:t>
            </w:r>
          </w:p>
        </w:tc>
        <w:tc>
          <w:tcPr>
            <w:tcW w:w="774" w:type="dxa"/>
            <w:shd w:val="clear" w:color="auto" w:fill="C6ECFA"/>
            <w:vAlign w:val="center"/>
          </w:tcPr>
          <w:p w14:paraId="07105EC5"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1A105082"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7EED53C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4950</w:t>
            </w:r>
          </w:p>
        </w:tc>
        <w:tc>
          <w:tcPr>
            <w:tcW w:w="774" w:type="dxa"/>
            <w:shd w:val="clear" w:color="auto" w:fill="EDF9FD"/>
            <w:vAlign w:val="center"/>
          </w:tcPr>
          <w:p w14:paraId="71B30CB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33</w:t>
            </w:r>
          </w:p>
        </w:tc>
        <w:tc>
          <w:tcPr>
            <w:tcW w:w="774" w:type="dxa"/>
            <w:shd w:val="clear" w:color="auto" w:fill="EDF9FD"/>
            <w:vAlign w:val="center"/>
          </w:tcPr>
          <w:p w14:paraId="7CFBE78D"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3.3</w:t>
            </w:r>
          </w:p>
        </w:tc>
        <w:tc>
          <w:tcPr>
            <w:tcW w:w="774" w:type="dxa"/>
            <w:shd w:val="clear" w:color="auto" w:fill="EDF9FD"/>
            <w:vAlign w:val="center"/>
          </w:tcPr>
          <w:p w14:paraId="66EEFE09"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66</w:t>
            </w:r>
          </w:p>
        </w:tc>
        <w:tc>
          <w:tcPr>
            <w:tcW w:w="774" w:type="dxa"/>
            <w:shd w:val="clear" w:color="auto" w:fill="EDF9FD"/>
            <w:vAlign w:val="center"/>
          </w:tcPr>
          <w:p w14:paraId="79949C2C"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33</w:t>
            </w:r>
          </w:p>
        </w:tc>
        <w:tc>
          <w:tcPr>
            <w:tcW w:w="775" w:type="dxa"/>
            <w:shd w:val="clear" w:color="auto" w:fill="C6ECFA"/>
            <w:vAlign w:val="center"/>
          </w:tcPr>
          <w:p w14:paraId="55383C51"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6EA14666" w14:textId="77777777" w:rsidTr="002218E5">
        <w:tc>
          <w:tcPr>
            <w:tcW w:w="2127" w:type="dxa"/>
            <w:gridSpan w:val="2"/>
            <w:shd w:val="clear" w:color="auto" w:fill="EDF9FD"/>
            <w:vAlign w:val="center"/>
          </w:tcPr>
          <w:p w14:paraId="5E4DD7C8"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Calcium hypochlorite</w:t>
            </w:r>
          </w:p>
        </w:tc>
        <w:tc>
          <w:tcPr>
            <w:tcW w:w="992" w:type="dxa"/>
            <w:shd w:val="clear" w:color="auto" w:fill="EDF9FD"/>
            <w:vAlign w:val="center"/>
          </w:tcPr>
          <w:p w14:paraId="6B5BFF07"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65</w:t>
            </w:r>
          </w:p>
        </w:tc>
        <w:tc>
          <w:tcPr>
            <w:tcW w:w="1701" w:type="dxa"/>
            <w:shd w:val="clear" w:color="auto" w:fill="EDF9FD"/>
            <w:vAlign w:val="center"/>
          </w:tcPr>
          <w:p w14:paraId="4353948C"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 (as Cl</w:t>
            </w:r>
            <w:r w:rsidRPr="00C30A91">
              <w:rPr>
                <w:rFonts w:ascii="Aptos" w:hAnsi="Aptos" w:cstheme="minorHAnsi"/>
                <w:sz w:val="17"/>
                <w:szCs w:val="17"/>
                <w:vertAlign w:val="subscript"/>
              </w:rPr>
              <w:t>2</w:t>
            </w:r>
            <w:r w:rsidRPr="00C30A91">
              <w:rPr>
                <w:rFonts w:ascii="Aptos" w:hAnsi="Aptos" w:cstheme="minorHAnsi"/>
                <w:sz w:val="17"/>
                <w:szCs w:val="17"/>
              </w:rPr>
              <w:t>)</w:t>
            </w:r>
          </w:p>
        </w:tc>
        <w:tc>
          <w:tcPr>
            <w:tcW w:w="916" w:type="dxa"/>
            <w:shd w:val="clear" w:color="auto" w:fill="C6ECFA"/>
            <w:vAlign w:val="center"/>
          </w:tcPr>
          <w:p w14:paraId="78769300" w14:textId="77777777" w:rsidR="00063CB8" w:rsidRPr="00C30A91" w:rsidRDefault="00063CB8" w:rsidP="00496A0C">
            <w:pPr>
              <w:spacing w:before="0" w:after="0" w:line="240" w:lineRule="auto"/>
              <w:jc w:val="center"/>
              <w:rPr>
                <w:rFonts w:ascii="Aptos" w:hAnsi="Aptos" w:cstheme="minorHAnsi"/>
                <w:sz w:val="17"/>
                <w:szCs w:val="17"/>
              </w:rPr>
            </w:pPr>
          </w:p>
        </w:tc>
        <w:tc>
          <w:tcPr>
            <w:tcW w:w="644" w:type="dxa"/>
            <w:shd w:val="clear" w:color="auto" w:fill="EDF9FD"/>
            <w:vAlign w:val="center"/>
          </w:tcPr>
          <w:p w14:paraId="77F26686"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217.0</w:t>
            </w:r>
          </w:p>
        </w:tc>
        <w:tc>
          <w:tcPr>
            <w:tcW w:w="904" w:type="dxa"/>
            <w:shd w:val="clear" w:color="auto" w:fill="EDF9FD"/>
            <w:vAlign w:val="center"/>
          </w:tcPr>
          <w:p w14:paraId="295428E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15167</w:t>
            </w:r>
          </w:p>
        </w:tc>
        <w:tc>
          <w:tcPr>
            <w:tcW w:w="774" w:type="dxa"/>
            <w:shd w:val="clear" w:color="auto" w:fill="EDF9FD"/>
            <w:vAlign w:val="center"/>
          </w:tcPr>
          <w:p w14:paraId="1CB0FF8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43.3</w:t>
            </w:r>
          </w:p>
        </w:tc>
        <w:tc>
          <w:tcPr>
            <w:tcW w:w="774" w:type="dxa"/>
            <w:shd w:val="clear" w:color="auto" w:fill="EDF9FD"/>
            <w:vAlign w:val="center"/>
          </w:tcPr>
          <w:p w14:paraId="4D46C17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1083.3</w:t>
            </w:r>
          </w:p>
        </w:tc>
        <w:tc>
          <w:tcPr>
            <w:tcW w:w="774" w:type="dxa"/>
            <w:shd w:val="clear" w:color="auto" w:fill="C6ECFA"/>
            <w:vAlign w:val="center"/>
          </w:tcPr>
          <w:p w14:paraId="2E77F421"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4ADD54ED"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280FF81E"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32500</w:t>
            </w:r>
          </w:p>
        </w:tc>
        <w:tc>
          <w:tcPr>
            <w:tcW w:w="774" w:type="dxa"/>
            <w:shd w:val="clear" w:color="auto" w:fill="EDF9FD"/>
            <w:vAlign w:val="center"/>
          </w:tcPr>
          <w:p w14:paraId="07AE5F95"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216.7</w:t>
            </w:r>
          </w:p>
        </w:tc>
        <w:tc>
          <w:tcPr>
            <w:tcW w:w="774" w:type="dxa"/>
            <w:shd w:val="clear" w:color="auto" w:fill="EDF9FD"/>
            <w:vAlign w:val="center"/>
          </w:tcPr>
          <w:p w14:paraId="479591F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21.7</w:t>
            </w:r>
          </w:p>
        </w:tc>
        <w:tc>
          <w:tcPr>
            <w:tcW w:w="774" w:type="dxa"/>
            <w:shd w:val="clear" w:color="auto" w:fill="EDF9FD"/>
            <w:vAlign w:val="center"/>
          </w:tcPr>
          <w:p w14:paraId="500CE14E"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433.3</w:t>
            </w:r>
          </w:p>
        </w:tc>
        <w:tc>
          <w:tcPr>
            <w:tcW w:w="774" w:type="dxa"/>
            <w:shd w:val="clear" w:color="auto" w:fill="EDF9FD"/>
            <w:vAlign w:val="center"/>
          </w:tcPr>
          <w:p w14:paraId="192C58DC"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216.7</w:t>
            </w:r>
          </w:p>
        </w:tc>
        <w:tc>
          <w:tcPr>
            <w:tcW w:w="775" w:type="dxa"/>
            <w:shd w:val="clear" w:color="auto" w:fill="C6ECFA"/>
            <w:vAlign w:val="center"/>
          </w:tcPr>
          <w:p w14:paraId="5559BC7F"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22C2DA30" w14:textId="77777777" w:rsidTr="002218E5">
        <w:tc>
          <w:tcPr>
            <w:tcW w:w="2127" w:type="dxa"/>
            <w:gridSpan w:val="2"/>
            <w:shd w:val="clear" w:color="auto" w:fill="EDF9FD"/>
            <w:vAlign w:val="center"/>
          </w:tcPr>
          <w:p w14:paraId="3C16B755"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Calcium oxide</w:t>
            </w:r>
          </w:p>
        </w:tc>
        <w:tc>
          <w:tcPr>
            <w:tcW w:w="992" w:type="dxa"/>
            <w:shd w:val="clear" w:color="auto" w:fill="EDF9FD"/>
            <w:vAlign w:val="center"/>
          </w:tcPr>
          <w:p w14:paraId="4E841085"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w:t>
            </w:r>
          </w:p>
        </w:tc>
        <w:tc>
          <w:tcPr>
            <w:tcW w:w="1701" w:type="dxa"/>
            <w:shd w:val="clear" w:color="auto" w:fill="EDF9FD"/>
            <w:vAlign w:val="center"/>
          </w:tcPr>
          <w:p w14:paraId="3B7A9396"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500 (as CaO)</w:t>
            </w:r>
          </w:p>
        </w:tc>
        <w:tc>
          <w:tcPr>
            <w:tcW w:w="916" w:type="dxa"/>
            <w:shd w:val="clear" w:color="auto" w:fill="C6ECFA"/>
            <w:vAlign w:val="center"/>
          </w:tcPr>
          <w:p w14:paraId="687CB017" w14:textId="77777777" w:rsidR="00063CB8" w:rsidRPr="00C30A91" w:rsidRDefault="00063CB8" w:rsidP="00496A0C">
            <w:pPr>
              <w:spacing w:before="0" w:after="0" w:line="240" w:lineRule="auto"/>
              <w:jc w:val="center"/>
              <w:rPr>
                <w:rFonts w:ascii="Aptos" w:hAnsi="Aptos" w:cstheme="minorHAnsi"/>
                <w:sz w:val="17"/>
                <w:szCs w:val="17"/>
              </w:rPr>
            </w:pPr>
          </w:p>
        </w:tc>
        <w:tc>
          <w:tcPr>
            <w:tcW w:w="644" w:type="dxa"/>
            <w:shd w:val="clear" w:color="auto" w:fill="EDF9FD"/>
            <w:vAlign w:val="center"/>
          </w:tcPr>
          <w:p w14:paraId="127C50F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0.1</w:t>
            </w:r>
          </w:p>
        </w:tc>
        <w:tc>
          <w:tcPr>
            <w:tcW w:w="904" w:type="dxa"/>
            <w:shd w:val="clear" w:color="auto" w:fill="EDF9FD"/>
            <w:vAlign w:val="center"/>
          </w:tcPr>
          <w:p w14:paraId="463A580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14</w:t>
            </w:r>
          </w:p>
        </w:tc>
        <w:tc>
          <w:tcPr>
            <w:tcW w:w="774" w:type="dxa"/>
            <w:shd w:val="clear" w:color="auto" w:fill="EDF9FD"/>
            <w:vAlign w:val="center"/>
          </w:tcPr>
          <w:p w14:paraId="474F4DD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0.04</w:t>
            </w:r>
          </w:p>
        </w:tc>
        <w:tc>
          <w:tcPr>
            <w:tcW w:w="774" w:type="dxa"/>
            <w:shd w:val="clear" w:color="auto" w:fill="EDF9FD"/>
            <w:vAlign w:val="center"/>
          </w:tcPr>
          <w:p w14:paraId="486A40BE"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w:t>
            </w:r>
          </w:p>
        </w:tc>
        <w:tc>
          <w:tcPr>
            <w:tcW w:w="774" w:type="dxa"/>
            <w:shd w:val="clear" w:color="auto" w:fill="C6ECFA"/>
            <w:vAlign w:val="center"/>
          </w:tcPr>
          <w:p w14:paraId="2F429ABB"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2936CC61"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364B73EA"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30</w:t>
            </w:r>
          </w:p>
        </w:tc>
        <w:tc>
          <w:tcPr>
            <w:tcW w:w="774" w:type="dxa"/>
            <w:shd w:val="clear" w:color="auto" w:fill="EDF9FD"/>
            <w:vAlign w:val="center"/>
          </w:tcPr>
          <w:p w14:paraId="07AAA736"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0.2</w:t>
            </w:r>
          </w:p>
        </w:tc>
        <w:tc>
          <w:tcPr>
            <w:tcW w:w="774" w:type="dxa"/>
            <w:shd w:val="clear" w:color="auto" w:fill="EDF9FD"/>
            <w:vAlign w:val="center"/>
          </w:tcPr>
          <w:p w14:paraId="38DD75DE"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0.02</w:t>
            </w:r>
          </w:p>
        </w:tc>
        <w:tc>
          <w:tcPr>
            <w:tcW w:w="774" w:type="dxa"/>
            <w:shd w:val="clear" w:color="auto" w:fill="EDF9FD"/>
            <w:vAlign w:val="center"/>
          </w:tcPr>
          <w:p w14:paraId="22FFA8C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0.4</w:t>
            </w:r>
          </w:p>
        </w:tc>
        <w:tc>
          <w:tcPr>
            <w:tcW w:w="774" w:type="dxa"/>
            <w:shd w:val="clear" w:color="auto" w:fill="EDF9FD"/>
            <w:vAlign w:val="center"/>
          </w:tcPr>
          <w:p w14:paraId="44FAC00C"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0.2</w:t>
            </w:r>
          </w:p>
        </w:tc>
        <w:tc>
          <w:tcPr>
            <w:tcW w:w="775" w:type="dxa"/>
            <w:shd w:val="clear" w:color="auto" w:fill="EDF9FD"/>
            <w:vAlign w:val="center"/>
          </w:tcPr>
          <w:p w14:paraId="62A65975"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w:t>
            </w:r>
          </w:p>
        </w:tc>
      </w:tr>
      <w:tr w:rsidR="00506BC3" w:rsidRPr="00C30A91" w14:paraId="61033C21" w14:textId="77777777" w:rsidTr="002218E5">
        <w:tc>
          <w:tcPr>
            <w:tcW w:w="2127" w:type="dxa"/>
            <w:gridSpan w:val="2"/>
            <w:shd w:val="clear" w:color="auto" w:fill="EDF9FD"/>
            <w:vAlign w:val="center"/>
          </w:tcPr>
          <w:p w14:paraId="28392081"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Chlorine</w:t>
            </w:r>
          </w:p>
        </w:tc>
        <w:tc>
          <w:tcPr>
            <w:tcW w:w="992" w:type="dxa"/>
            <w:shd w:val="clear" w:color="auto" w:fill="EDF9FD"/>
            <w:vAlign w:val="center"/>
          </w:tcPr>
          <w:p w14:paraId="32A0D02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100</w:t>
            </w:r>
          </w:p>
        </w:tc>
        <w:tc>
          <w:tcPr>
            <w:tcW w:w="1701" w:type="dxa"/>
            <w:shd w:val="clear" w:color="auto" w:fill="EDF9FD"/>
            <w:vAlign w:val="center"/>
          </w:tcPr>
          <w:p w14:paraId="5E5D3E9B"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 (as Cl</w:t>
            </w:r>
            <w:r w:rsidRPr="00C30A91">
              <w:rPr>
                <w:rFonts w:ascii="Aptos" w:hAnsi="Aptos" w:cstheme="minorHAnsi"/>
                <w:sz w:val="17"/>
                <w:szCs w:val="17"/>
                <w:vertAlign w:val="subscript"/>
              </w:rPr>
              <w:t>2</w:t>
            </w:r>
            <w:r w:rsidRPr="00C30A91">
              <w:rPr>
                <w:rFonts w:ascii="Aptos" w:hAnsi="Aptos" w:cstheme="minorHAnsi"/>
                <w:sz w:val="17"/>
                <w:szCs w:val="17"/>
              </w:rPr>
              <w:t>)</w:t>
            </w:r>
          </w:p>
        </w:tc>
        <w:tc>
          <w:tcPr>
            <w:tcW w:w="916" w:type="dxa"/>
            <w:shd w:val="clear" w:color="auto" w:fill="C6ECFA"/>
            <w:vAlign w:val="center"/>
          </w:tcPr>
          <w:p w14:paraId="3A379820" w14:textId="77777777" w:rsidR="00063CB8" w:rsidRPr="00C30A91" w:rsidRDefault="00063CB8" w:rsidP="00496A0C">
            <w:pPr>
              <w:spacing w:before="0" w:after="0" w:line="240" w:lineRule="auto"/>
              <w:jc w:val="center"/>
              <w:rPr>
                <w:rFonts w:ascii="Aptos" w:hAnsi="Aptos" w:cstheme="minorHAnsi"/>
                <w:sz w:val="17"/>
                <w:szCs w:val="17"/>
              </w:rPr>
            </w:pPr>
          </w:p>
        </w:tc>
        <w:tc>
          <w:tcPr>
            <w:tcW w:w="644" w:type="dxa"/>
            <w:shd w:val="clear" w:color="auto" w:fill="EDF9FD"/>
            <w:vAlign w:val="center"/>
          </w:tcPr>
          <w:p w14:paraId="01D3D8F9"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333.0</w:t>
            </w:r>
          </w:p>
        </w:tc>
        <w:tc>
          <w:tcPr>
            <w:tcW w:w="904" w:type="dxa"/>
            <w:shd w:val="clear" w:color="auto" w:fill="C6ECFA"/>
            <w:vAlign w:val="center"/>
          </w:tcPr>
          <w:p w14:paraId="373777AA"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65F678DE"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3B87D1C3"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6486FC01"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297EAE39"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7BEE7DD8"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075ED01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333.3</w:t>
            </w:r>
          </w:p>
        </w:tc>
        <w:tc>
          <w:tcPr>
            <w:tcW w:w="774" w:type="dxa"/>
            <w:shd w:val="clear" w:color="auto" w:fill="EDF9FD"/>
            <w:vAlign w:val="center"/>
          </w:tcPr>
          <w:p w14:paraId="5B60D4BF"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33.3</w:t>
            </w:r>
          </w:p>
        </w:tc>
        <w:tc>
          <w:tcPr>
            <w:tcW w:w="774" w:type="dxa"/>
            <w:shd w:val="clear" w:color="auto" w:fill="C6ECFA"/>
            <w:vAlign w:val="center"/>
          </w:tcPr>
          <w:p w14:paraId="2CCE828C"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09730290"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1C360FA7"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0C09551C" w14:textId="77777777" w:rsidTr="002218E5">
        <w:tc>
          <w:tcPr>
            <w:tcW w:w="2127" w:type="dxa"/>
            <w:gridSpan w:val="2"/>
            <w:shd w:val="clear" w:color="auto" w:fill="EDF9FD"/>
            <w:vAlign w:val="center"/>
          </w:tcPr>
          <w:p w14:paraId="54269C3F"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Copper sulfate</w:t>
            </w:r>
          </w:p>
        </w:tc>
        <w:tc>
          <w:tcPr>
            <w:tcW w:w="992" w:type="dxa"/>
            <w:shd w:val="clear" w:color="auto" w:fill="EDF9FD"/>
            <w:vAlign w:val="center"/>
          </w:tcPr>
          <w:p w14:paraId="68450A0E"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25.5</w:t>
            </w:r>
          </w:p>
        </w:tc>
        <w:tc>
          <w:tcPr>
            <w:tcW w:w="1701" w:type="dxa"/>
            <w:shd w:val="clear" w:color="auto" w:fill="EDF9FD"/>
            <w:vAlign w:val="center"/>
          </w:tcPr>
          <w:p w14:paraId="3B9FADE0"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w:t>
            </w:r>
          </w:p>
          <w:p w14:paraId="77DE4EB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(as CuSO</w:t>
            </w:r>
            <w:r w:rsidRPr="00C30A91">
              <w:rPr>
                <w:rFonts w:ascii="Aptos" w:hAnsi="Aptos" w:cstheme="minorHAnsi"/>
                <w:sz w:val="17"/>
                <w:szCs w:val="17"/>
                <w:vertAlign w:val="subscript"/>
              </w:rPr>
              <w:t>4</w:t>
            </w:r>
            <w:r w:rsidRPr="00C30A91">
              <w:rPr>
                <w:rFonts w:ascii="Aptos" w:hAnsi="Aptos" w:cstheme="minorHAnsi"/>
                <w:sz w:val="17"/>
                <w:szCs w:val="17"/>
              </w:rPr>
              <w:t>.5H2O)</w:t>
            </w:r>
          </w:p>
        </w:tc>
        <w:tc>
          <w:tcPr>
            <w:tcW w:w="916" w:type="dxa"/>
            <w:shd w:val="clear" w:color="auto" w:fill="C6ECFA"/>
            <w:vAlign w:val="center"/>
          </w:tcPr>
          <w:p w14:paraId="267E318C" w14:textId="77777777" w:rsidR="00063CB8" w:rsidRPr="00C30A91" w:rsidRDefault="00063CB8" w:rsidP="00496A0C">
            <w:pPr>
              <w:spacing w:before="0" w:after="0" w:line="240" w:lineRule="auto"/>
              <w:jc w:val="center"/>
              <w:rPr>
                <w:rFonts w:ascii="Aptos" w:hAnsi="Aptos" w:cstheme="minorHAnsi"/>
                <w:sz w:val="17"/>
                <w:szCs w:val="17"/>
              </w:rPr>
            </w:pPr>
          </w:p>
        </w:tc>
        <w:tc>
          <w:tcPr>
            <w:tcW w:w="644" w:type="dxa"/>
            <w:shd w:val="clear" w:color="auto" w:fill="EDF9FD"/>
            <w:vAlign w:val="center"/>
          </w:tcPr>
          <w:p w14:paraId="523F9FE6"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255.0</w:t>
            </w:r>
          </w:p>
        </w:tc>
        <w:tc>
          <w:tcPr>
            <w:tcW w:w="904" w:type="dxa"/>
            <w:shd w:val="clear" w:color="auto" w:fill="C6ECFA"/>
            <w:vAlign w:val="center"/>
          </w:tcPr>
          <w:p w14:paraId="6DE624CD"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311EBC0B"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0320B74F"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192505DA"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3C5E3FDC"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06C4A63B"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4129C79A"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255</w:t>
            </w:r>
          </w:p>
        </w:tc>
        <w:tc>
          <w:tcPr>
            <w:tcW w:w="774" w:type="dxa"/>
            <w:shd w:val="clear" w:color="auto" w:fill="C6ECFA"/>
            <w:vAlign w:val="center"/>
          </w:tcPr>
          <w:p w14:paraId="7ADB3230"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46215412"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510</w:t>
            </w:r>
          </w:p>
        </w:tc>
        <w:tc>
          <w:tcPr>
            <w:tcW w:w="774" w:type="dxa"/>
            <w:shd w:val="clear" w:color="auto" w:fill="C6ECFA"/>
            <w:vAlign w:val="center"/>
          </w:tcPr>
          <w:p w14:paraId="07A32177"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18478D6D"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1EF8A6FC" w14:textId="77777777" w:rsidTr="002218E5">
        <w:tc>
          <w:tcPr>
            <w:tcW w:w="2127" w:type="dxa"/>
            <w:gridSpan w:val="2"/>
            <w:shd w:val="clear" w:color="auto" w:fill="EDF9FD"/>
            <w:vAlign w:val="center"/>
          </w:tcPr>
          <w:p w14:paraId="5D12C3B9"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Ferric chloride</w:t>
            </w:r>
          </w:p>
        </w:tc>
        <w:tc>
          <w:tcPr>
            <w:tcW w:w="992" w:type="dxa"/>
            <w:shd w:val="clear" w:color="auto" w:fill="EDF9FD"/>
            <w:vAlign w:val="center"/>
          </w:tcPr>
          <w:p w14:paraId="33EB8505"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42</w:t>
            </w:r>
          </w:p>
        </w:tc>
        <w:tc>
          <w:tcPr>
            <w:tcW w:w="1701" w:type="dxa"/>
            <w:shd w:val="clear" w:color="auto" w:fill="EDF9FD"/>
            <w:vAlign w:val="center"/>
          </w:tcPr>
          <w:p w14:paraId="6D5AF179"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120 (as FeCl</w:t>
            </w:r>
            <w:r w:rsidRPr="00C30A91">
              <w:rPr>
                <w:rFonts w:ascii="Aptos" w:hAnsi="Aptos" w:cstheme="minorHAnsi"/>
                <w:sz w:val="17"/>
                <w:szCs w:val="17"/>
                <w:vertAlign w:val="subscript"/>
              </w:rPr>
              <w:t>3</w:t>
            </w:r>
            <w:r w:rsidRPr="00C30A91">
              <w:rPr>
                <w:rFonts w:ascii="Aptos" w:hAnsi="Aptos" w:cstheme="minorHAnsi"/>
                <w:sz w:val="17"/>
                <w:szCs w:val="17"/>
              </w:rPr>
              <w:t>)</w:t>
            </w:r>
          </w:p>
        </w:tc>
        <w:tc>
          <w:tcPr>
            <w:tcW w:w="916" w:type="dxa"/>
            <w:shd w:val="clear" w:color="auto" w:fill="EDF9FD"/>
            <w:vAlign w:val="center"/>
          </w:tcPr>
          <w:p w14:paraId="54EE94EF"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1.1</w:t>
            </w:r>
          </w:p>
        </w:tc>
        <w:tc>
          <w:tcPr>
            <w:tcW w:w="644" w:type="dxa"/>
            <w:shd w:val="clear" w:color="auto" w:fill="EDF9FD"/>
            <w:vAlign w:val="center"/>
          </w:tcPr>
          <w:p w14:paraId="5FD476E7"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3.6</w:t>
            </w:r>
          </w:p>
        </w:tc>
        <w:tc>
          <w:tcPr>
            <w:tcW w:w="904" w:type="dxa"/>
            <w:shd w:val="clear" w:color="auto" w:fill="C6ECFA"/>
            <w:vAlign w:val="center"/>
          </w:tcPr>
          <w:p w14:paraId="74E27333"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2E6A725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0.7</w:t>
            </w:r>
          </w:p>
        </w:tc>
        <w:tc>
          <w:tcPr>
            <w:tcW w:w="774" w:type="dxa"/>
            <w:shd w:val="clear" w:color="auto" w:fill="EDF9FD"/>
            <w:vAlign w:val="center"/>
          </w:tcPr>
          <w:p w14:paraId="44B0AB4D"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17.5</w:t>
            </w:r>
          </w:p>
        </w:tc>
        <w:tc>
          <w:tcPr>
            <w:tcW w:w="774" w:type="dxa"/>
            <w:shd w:val="clear" w:color="auto" w:fill="EDF9FD"/>
            <w:vAlign w:val="center"/>
          </w:tcPr>
          <w:p w14:paraId="48A877F2"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700</w:t>
            </w:r>
          </w:p>
        </w:tc>
        <w:tc>
          <w:tcPr>
            <w:tcW w:w="775" w:type="dxa"/>
            <w:shd w:val="clear" w:color="auto" w:fill="EDF9FD"/>
            <w:vAlign w:val="center"/>
          </w:tcPr>
          <w:p w14:paraId="020E69FE"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28</w:t>
            </w:r>
          </w:p>
        </w:tc>
        <w:tc>
          <w:tcPr>
            <w:tcW w:w="774" w:type="dxa"/>
            <w:shd w:val="clear" w:color="auto" w:fill="C6ECFA"/>
            <w:vAlign w:val="center"/>
          </w:tcPr>
          <w:p w14:paraId="7E04D809"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1AE0DC4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3.5</w:t>
            </w:r>
          </w:p>
        </w:tc>
        <w:tc>
          <w:tcPr>
            <w:tcW w:w="774" w:type="dxa"/>
            <w:shd w:val="clear" w:color="auto" w:fill="EDF9FD"/>
            <w:vAlign w:val="center"/>
          </w:tcPr>
          <w:p w14:paraId="3F6EE502"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0.4</w:t>
            </w:r>
          </w:p>
        </w:tc>
        <w:tc>
          <w:tcPr>
            <w:tcW w:w="774" w:type="dxa"/>
            <w:shd w:val="clear" w:color="auto" w:fill="EDF9FD"/>
            <w:vAlign w:val="center"/>
          </w:tcPr>
          <w:p w14:paraId="1C54626F"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7</w:t>
            </w:r>
          </w:p>
        </w:tc>
        <w:tc>
          <w:tcPr>
            <w:tcW w:w="774" w:type="dxa"/>
            <w:shd w:val="clear" w:color="auto" w:fill="EDF9FD"/>
            <w:vAlign w:val="center"/>
          </w:tcPr>
          <w:p w14:paraId="6C50F49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3.5</w:t>
            </w:r>
          </w:p>
        </w:tc>
        <w:tc>
          <w:tcPr>
            <w:tcW w:w="775" w:type="dxa"/>
            <w:shd w:val="clear" w:color="auto" w:fill="EDF9FD"/>
            <w:vAlign w:val="center"/>
          </w:tcPr>
          <w:p w14:paraId="78C454DD"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35</w:t>
            </w:r>
          </w:p>
        </w:tc>
      </w:tr>
      <w:tr w:rsidR="00506BC3" w:rsidRPr="00C30A91" w14:paraId="6DD16359" w14:textId="77777777" w:rsidTr="002218E5">
        <w:tc>
          <w:tcPr>
            <w:tcW w:w="2127" w:type="dxa"/>
            <w:gridSpan w:val="2"/>
            <w:shd w:val="clear" w:color="auto" w:fill="EDF9FD"/>
            <w:vAlign w:val="center"/>
          </w:tcPr>
          <w:p w14:paraId="442ADF66"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Ferric sulfate</w:t>
            </w:r>
          </w:p>
        </w:tc>
        <w:tc>
          <w:tcPr>
            <w:tcW w:w="992" w:type="dxa"/>
            <w:shd w:val="clear" w:color="auto" w:fill="EDF9FD"/>
            <w:vAlign w:val="center"/>
          </w:tcPr>
          <w:p w14:paraId="3BC91B5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20</w:t>
            </w:r>
          </w:p>
        </w:tc>
        <w:tc>
          <w:tcPr>
            <w:tcW w:w="1701" w:type="dxa"/>
            <w:shd w:val="clear" w:color="auto" w:fill="EDF9FD"/>
            <w:vAlign w:val="center"/>
          </w:tcPr>
          <w:p w14:paraId="2D2A461A"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100 (as Fe</w:t>
            </w:r>
            <w:r w:rsidRPr="00C30A91">
              <w:rPr>
                <w:rFonts w:ascii="Aptos" w:hAnsi="Aptos" w:cstheme="minorHAnsi"/>
                <w:sz w:val="17"/>
                <w:szCs w:val="17"/>
                <w:vertAlign w:val="subscript"/>
              </w:rPr>
              <w:t>2</w:t>
            </w:r>
            <w:r w:rsidRPr="00C30A91">
              <w:rPr>
                <w:rFonts w:ascii="Aptos" w:hAnsi="Aptos" w:cstheme="minorHAnsi"/>
                <w:sz w:val="17"/>
                <w:szCs w:val="17"/>
              </w:rPr>
              <w:t>(SO</w:t>
            </w:r>
            <w:r w:rsidRPr="00C30A91">
              <w:rPr>
                <w:rFonts w:ascii="Aptos" w:hAnsi="Aptos" w:cstheme="minorHAnsi"/>
                <w:sz w:val="17"/>
                <w:szCs w:val="17"/>
                <w:vertAlign w:val="subscript"/>
              </w:rPr>
              <w:t>4</w:t>
            </w:r>
            <w:r w:rsidRPr="00C30A91">
              <w:rPr>
                <w:rFonts w:ascii="Aptos" w:hAnsi="Aptos" w:cstheme="minorHAnsi"/>
                <w:sz w:val="17"/>
                <w:szCs w:val="17"/>
              </w:rPr>
              <w:t>)</w:t>
            </w:r>
            <w:r w:rsidRPr="00C30A91">
              <w:rPr>
                <w:rFonts w:ascii="Aptos" w:hAnsi="Aptos" w:cstheme="minorHAnsi"/>
                <w:sz w:val="17"/>
                <w:szCs w:val="17"/>
                <w:vertAlign w:val="subscript"/>
              </w:rPr>
              <w:t>3</w:t>
            </w:r>
            <w:r w:rsidRPr="00C30A91">
              <w:rPr>
                <w:rFonts w:ascii="Aptos" w:hAnsi="Aptos" w:cstheme="minorHAnsi"/>
                <w:sz w:val="17"/>
                <w:szCs w:val="17"/>
              </w:rPr>
              <w:t>)</w:t>
            </w:r>
          </w:p>
        </w:tc>
        <w:tc>
          <w:tcPr>
            <w:tcW w:w="916" w:type="dxa"/>
            <w:shd w:val="clear" w:color="auto" w:fill="EDF9FD"/>
            <w:vAlign w:val="center"/>
          </w:tcPr>
          <w:p w14:paraId="49D00C17"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0.6</w:t>
            </w:r>
          </w:p>
        </w:tc>
        <w:tc>
          <w:tcPr>
            <w:tcW w:w="644" w:type="dxa"/>
            <w:shd w:val="clear" w:color="auto" w:fill="EDF9FD"/>
            <w:vAlign w:val="center"/>
          </w:tcPr>
          <w:p w14:paraId="4D6CB47B"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2.0</w:t>
            </w:r>
          </w:p>
        </w:tc>
        <w:tc>
          <w:tcPr>
            <w:tcW w:w="904" w:type="dxa"/>
            <w:shd w:val="clear" w:color="auto" w:fill="C6ECFA"/>
            <w:vAlign w:val="center"/>
          </w:tcPr>
          <w:p w14:paraId="5E54C2A0"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74BB5C3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0.4</w:t>
            </w:r>
          </w:p>
        </w:tc>
        <w:tc>
          <w:tcPr>
            <w:tcW w:w="774" w:type="dxa"/>
            <w:shd w:val="clear" w:color="auto" w:fill="EDF9FD"/>
            <w:vAlign w:val="center"/>
          </w:tcPr>
          <w:p w14:paraId="52CCF5D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w:t>
            </w:r>
          </w:p>
        </w:tc>
        <w:tc>
          <w:tcPr>
            <w:tcW w:w="774" w:type="dxa"/>
            <w:shd w:val="clear" w:color="auto" w:fill="EDF9FD"/>
            <w:vAlign w:val="center"/>
          </w:tcPr>
          <w:p w14:paraId="1BFFB609"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400</w:t>
            </w:r>
          </w:p>
        </w:tc>
        <w:tc>
          <w:tcPr>
            <w:tcW w:w="775" w:type="dxa"/>
            <w:shd w:val="clear" w:color="auto" w:fill="EDF9FD"/>
            <w:vAlign w:val="center"/>
          </w:tcPr>
          <w:p w14:paraId="3BF73FF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16</w:t>
            </w:r>
          </w:p>
        </w:tc>
        <w:tc>
          <w:tcPr>
            <w:tcW w:w="774" w:type="dxa"/>
            <w:shd w:val="clear" w:color="auto" w:fill="C6ECFA"/>
            <w:vAlign w:val="center"/>
          </w:tcPr>
          <w:p w14:paraId="175D2E76"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6CCC2EE5"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w:t>
            </w:r>
          </w:p>
        </w:tc>
        <w:tc>
          <w:tcPr>
            <w:tcW w:w="774" w:type="dxa"/>
            <w:shd w:val="clear" w:color="auto" w:fill="EDF9FD"/>
            <w:vAlign w:val="center"/>
          </w:tcPr>
          <w:p w14:paraId="702FF2B6"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0.2</w:t>
            </w:r>
          </w:p>
        </w:tc>
        <w:tc>
          <w:tcPr>
            <w:tcW w:w="774" w:type="dxa"/>
            <w:shd w:val="clear" w:color="auto" w:fill="EDF9FD"/>
            <w:vAlign w:val="center"/>
          </w:tcPr>
          <w:p w14:paraId="7A7F232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w:t>
            </w:r>
          </w:p>
        </w:tc>
        <w:tc>
          <w:tcPr>
            <w:tcW w:w="774" w:type="dxa"/>
            <w:shd w:val="clear" w:color="auto" w:fill="EDF9FD"/>
            <w:vAlign w:val="center"/>
          </w:tcPr>
          <w:p w14:paraId="7A73A24B"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w:t>
            </w:r>
          </w:p>
        </w:tc>
        <w:tc>
          <w:tcPr>
            <w:tcW w:w="775" w:type="dxa"/>
            <w:shd w:val="clear" w:color="auto" w:fill="C6ECFA"/>
            <w:vAlign w:val="center"/>
          </w:tcPr>
          <w:p w14:paraId="41261A72"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5558C219" w14:textId="77777777" w:rsidTr="002218E5">
        <w:tc>
          <w:tcPr>
            <w:tcW w:w="2127" w:type="dxa"/>
            <w:gridSpan w:val="2"/>
            <w:shd w:val="clear" w:color="auto" w:fill="EDF9FD"/>
            <w:vAlign w:val="center"/>
          </w:tcPr>
          <w:p w14:paraId="14DD48AB"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Hydrochloric acid</w:t>
            </w:r>
          </w:p>
        </w:tc>
        <w:tc>
          <w:tcPr>
            <w:tcW w:w="992" w:type="dxa"/>
            <w:shd w:val="clear" w:color="auto" w:fill="EDF9FD"/>
            <w:vAlign w:val="center"/>
          </w:tcPr>
          <w:p w14:paraId="08397B00"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33</w:t>
            </w:r>
          </w:p>
        </w:tc>
        <w:tc>
          <w:tcPr>
            <w:tcW w:w="1701" w:type="dxa"/>
            <w:shd w:val="clear" w:color="auto" w:fill="EDF9FD"/>
            <w:vAlign w:val="center"/>
          </w:tcPr>
          <w:p w14:paraId="20306F4A"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5 (as HCl)</w:t>
            </w:r>
          </w:p>
        </w:tc>
        <w:tc>
          <w:tcPr>
            <w:tcW w:w="916" w:type="dxa"/>
            <w:shd w:val="clear" w:color="auto" w:fill="EDF9FD"/>
            <w:vAlign w:val="center"/>
          </w:tcPr>
          <w:p w14:paraId="7D2A3DE0"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19.8</w:t>
            </w:r>
          </w:p>
        </w:tc>
        <w:tc>
          <w:tcPr>
            <w:tcW w:w="644" w:type="dxa"/>
            <w:shd w:val="clear" w:color="auto" w:fill="C6ECFA"/>
            <w:vAlign w:val="center"/>
          </w:tcPr>
          <w:p w14:paraId="5894ABF7" w14:textId="77777777" w:rsidR="00063CB8" w:rsidRPr="00C30A91" w:rsidRDefault="00063CB8" w:rsidP="00496A0C">
            <w:pPr>
              <w:spacing w:before="0" w:after="0" w:line="240" w:lineRule="auto"/>
              <w:jc w:val="center"/>
              <w:rPr>
                <w:rFonts w:ascii="Aptos" w:hAnsi="Aptos" w:cstheme="minorHAnsi"/>
                <w:sz w:val="17"/>
                <w:szCs w:val="17"/>
              </w:rPr>
            </w:pPr>
          </w:p>
        </w:tc>
        <w:tc>
          <w:tcPr>
            <w:tcW w:w="904" w:type="dxa"/>
            <w:shd w:val="clear" w:color="auto" w:fill="C6ECFA"/>
            <w:vAlign w:val="center"/>
          </w:tcPr>
          <w:p w14:paraId="5A960AA8"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4923A666"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13.2</w:t>
            </w:r>
          </w:p>
        </w:tc>
        <w:tc>
          <w:tcPr>
            <w:tcW w:w="774" w:type="dxa"/>
            <w:shd w:val="clear" w:color="auto" w:fill="EDF9FD"/>
            <w:vAlign w:val="center"/>
          </w:tcPr>
          <w:p w14:paraId="77B368F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330</w:t>
            </w:r>
          </w:p>
        </w:tc>
        <w:tc>
          <w:tcPr>
            <w:tcW w:w="774" w:type="dxa"/>
            <w:shd w:val="clear" w:color="auto" w:fill="C6ECFA"/>
            <w:vAlign w:val="center"/>
          </w:tcPr>
          <w:p w14:paraId="38CE2093"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56C46943"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48072294"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54C66F8A"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66</w:t>
            </w:r>
          </w:p>
        </w:tc>
        <w:tc>
          <w:tcPr>
            <w:tcW w:w="774" w:type="dxa"/>
            <w:shd w:val="clear" w:color="auto" w:fill="C6ECFA"/>
            <w:vAlign w:val="center"/>
          </w:tcPr>
          <w:p w14:paraId="5BB1F0ED"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54748E3C"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132</w:t>
            </w:r>
          </w:p>
        </w:tc>
        <w:tc>
          <w:tcPr>
            <w:tcW w:w="774" w:type="dxa"/>
            <w:shd w:val="clear" w:color="auto" w:fill="EDF9FD"/>
            <w:vAlign w:val="center"/>
          </w:tcPr>
          <w:p w14:paraId="1681815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20</w:t>
            </w:r>
          </w:p>
        </w:tc>
        <w:tc>
          <w:tcPr>
            <w:tcW w:w="775" w:type="dxa"/>
            <w:shd w:val="clear" w:color="auto" w:fill="C6ECFA"/>
            <w:vAlign w:val="center"/>
          </w:tcPr>
          <w:p w14:paraId="014BD5E1"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17BEA40A" w14:textId="77777777" w:rsidTr="002218E5">
        <w:tc>
          <w:tcPr>
            <w:tcW w:w="2127" w:type="dxa"/>
            <w:gridSpan w:val="2"/>
            <w:shd w:val="clear" w:color="auto" w:fill="EDF9FD"/>
            <w:vAlign w:val="center"/>
          </w:tcPr>
          <w:p w14:paraId="491B1D1D"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Hydrofluorosilicic acid</w:t>
            </w:r>
          </w:p>
        </w:tc>
        <w:tc>
          <w:tcPr>
            <w:tcW w:w="992" w:type="dxa"/>
            <w:shd w:val="clear" w:color="auto" w:fill="EDF9FD"/>
            <w:vAlign w:val="center"/>
          </w:tcPr>
          <w:p w14:paraId="3038B349"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16</w:t>
            </w:r>
          </w:p>
        </w:tc>
        <w:tc>
          <w:tcPr>
            <w:tcW w:w="1701" w:type="dxa"/>
            <w:shd w:val="clear" w:color="auto" w:fill="EDF9FD"/>
            <w:vAlign w:val="center"/>
          </w:tcPr>
          <w:p w14:paraId="0A42B185"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1.5 (as F)</w:t>
            </w:r>
          </w:p>
        </w:tc>
        <w:tc>
          <w:tcPr>
            <w:tcW w:w="916" w:type="dxa"/>
            <w:shd w:val="clear" w:color="auto" w:fill="C6ECFA"/>
            <w:vAlign w:val="center"/>
          </w:tcPr>
          <w:p w14:paraId="3BA0DF0F" w14:textId="77777777" w:rsidR="00063CB8" w:rsidRPr="00C30A91" w:rsidRDefault="00063CB8" w:rsidP="00496A0C">
            <w:pPr>
              <w:spacing w:before="0" w:after="0" w:line="240" w:lineRule="auto"/>
              <w:jc w:val="center"/>
              <w:rPr>
                <w:rFonts w:ascii="Aptos" w:hAnsi="Aptos" w:cstheme="minorHAnsi"/>
                <w:sz w:val="17"/>
                <w:szCs w:val="17"/>
              </w:rPr>
            </w:pPr>
          </w:p>
        </w:tc>
        <w:tc>
          <w:tcPr>
            <w:tcW w:w="644" w:type="dxa"/>
            <w:shd w:val="clear" w:color="auto" w:fill="EDF9FD"/>
            <w:vAlign w:val="center"/>
          </w:tcPr>
          <w:p w14:paraId="259A0E9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107.0</w:t>
            </w:r>
          </w:p>
        </w:tc>
        <w:tc>
          <w:tcPr>
            <w:tcW w:w="904" w:type="dxa"/>
            <w:shd w:val="clear" w:color="auto" w:fill="C6ECFA"/>
            <w:vAlign w:val="center"/>
          </w:tcPr>
          <w:p w14:paraId="222E0C39"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5B97B2FC"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21.3</w:t>
            </w:r>
          </w:p>
        </w:tc>
        <w:tc>
          <w:tcPr>
            <w:tcW w:w="774" w:type="dxa"/>
            <w:shd w:val="clear" w:color="auto" w:fill="C6ECFA"/>
            <w:vAlign w:val="center"/>
          </w:tcPr>
          <w:p w14:paraId="65BA43F0"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35CD3896"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1D00A9A3"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3D788F35"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551AB88C"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106.7</w:t>
            </w:r>
          </w:p>
        </w:tc>
        <w:tc>
          <w:tcPr>
            <w:tcW w:w="774" w:type="dxa"/>
            <w:shd w:val="clear" w:color="auto" w:fill="C6ECFA"/>
            <w:vAlign w:val="center"/>
          </w:tcPr>
          <w:p w14:paraId="7D26B9F5"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51B8E9CF"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3DEE8324"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0229C6DC"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26ECEE14" w14:textId="77777777" w:rsidTr="002218E5">
        <w:tc>
          <w:tcPr>
            <w:tcW w:w="2127" w:type="dxa"/>
            <w:gridSpan w:val="2"/>
            <w:shd w:val="clear" w:color="auto" w:fill="EDF9FD"/>
            <w:vAlign w:val="center"/>
          </w:tcPr>
          <w:p w14:paraId="07A7DD5E"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Hydroxylated ferric sulfate</w:t>
            </w:r>
          </w:p>
        </w:tc>
        <w:tc>
          <w:tcPr>
            <w:tcW w:w="992" w:type="dxa"/>
            <w:shd w:val="clear" w:color="auto" w:fill="EDF9FD"/>
            <w:vAlign w:val="center"/>
          </w:tcPr>
          <w:p w14:paraId="4DE41F70"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12.5</w:t>
            </w:r>
          </w:p>
        </w:tc>
        <w:tc>
          <w:tcPr>
            <w:tcW w:w="1701" w:type="dxa"/>
            <w:shd w:val="clear" w:color="auto" w:fill="EDF9FD"/>
            <w:vAlign w:val="center"/>
          </w:tcPr>
          <w:p w14:paraId="4396DFAF"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100</w:t>
            </w:r>
          </w:p>
        </w:tc>
        <w:tc>
          <w:tcPr>
            <w:tcW w:w="916" w:type="dxa"/>
            <w:shd w:val="clear" w:color="auto" w:fill="EDF9FD"/>
            <w:vAlign w:val="center"/>
          </w:tcPr>
          <w:p w14:paraId="0E1007CE"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0.4</w:t>
            </w:r>
          </w:p>
        </w:tc>
        <w:tc>
          <w:tcPr>
            <w:tcW w:w="644" w:type="dxa"/>
            <w:shd w:val="clear" w:color="auto" w:fill="EDF9FD"/>
            <w:vAlign w:val="center"/>
          </w:tcPr>
          <w:p w14:paraId="18082B67"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1.3</w:t>
            </w:r>
          </w:p>
        </w:tc>
        <w:tc>
          <w:tcPr>
            <w:tcW w:w="904" w:type="dxa"/>
            <w:shd w:val="clear" w:color="auto" w:fill="C6ECFA"/>
            <w:vAlign w:val="center"/>
          </w:tcPr>
          <w:p w14:paraId="0C75BF6D"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1C3D6422"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0.3</w:t>
            </w:r>
          </w:p>
        </w:tc>
        <w:tc>
          <w:tcPr>
            <w:tcW w:w="774" w:type="dxa"/>
            <w:shd w:val="clear" w:color="auto" w:fill="EDF9FD"/>
            <w:vAlign w:val="center"/>
          </w:tcPr>
          <w:p w14:paraId="7A37344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6.3</w:t>
            </w:r>
          </w:p>
        </w:tc>
        <w:tc>
          <w:tcPr>
            <w:tcW w:w="774" w:type="dxa"/>
            <w:shd w:val="clear" w:color="auto" w:fill="EDF9FD"/>
            <w:vAlign w:val="center"/>
          </w:tcPr>
          <w:p w14:paraId="32DD9662"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250</w:t>
            </w:r>
          </w:p>
        </w:tc>
        <w:tc>
          <w:tcPr>
            <w:tcW w:w="775" w:type="dxa"/>
            <w:shd w:val="clear" w:color="auto" w:fill="EDF9FD"/>
            <w:vAlign w:val="center"/>
          </w:tcPr>
          <w:p w14:paraId="79DEFA8D"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w:t>
            </w:r>
          </w:p>
        </w:tc>
        <w:tc>
          <w:tcPr>
            <w:tcW w:w="774" w:type="dxa"/>
            <w:shd w:val="clear" w:color="auto" w:fill="C6ECFA"/>
            <w:vAlign w:val="center"/>
          </w:tcPr>
          <w:p w14:paraId="7A3EE1F7"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596FAC8D"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1.3</w:t>
            </w:r>
          </w:p>
        </w:tc>
        <w:tc>
          <w:tcPr>
            <w:tcW w:w="774" w:type="dxa"/>
            <w:shd w:val="clear" w:color="auto" w:fill="EDF9FD"/>
            <w:vAlign w:val="center"/>
          </w:tcPr>
          <w:p w14:paraId="2C3B85C0"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0.1</w:t>
            </w:r>
          </w:p>
        </w:tc>
        <w:tc>
          <w:tcPr>
            <w:tcW w:w="774" w:type="dxa"/>
            <w:shd w:val="clear" w:color="auto" w:fill="EDF9FD"/>
            <w:vAlign w:val="center"/>
          </w:tcPr>
          <w:p w14:paraId="0286D92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2.5</w:t>
            </w:r>
          </w:p>
        </w:tc>
        <w:tc>
          <w:tcPr>
            <w:tcW w:w="774" w:type="dxa"/>
            <w:shd w:val="clear" w:color="auto" w:fill="EDF9FD"/>
            <w:vAlign w:val="center"/>
          </w:tcPr>
          <w:p w14:paraId="0A44EB0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1.3</w:t>
            </w:r>
          </w:p>
        </w:tc>
        <w:tc>
          <w:tcPr>
            <w:tcW w:w="775" w:type="dxa"/>
            <w:shd w:val="clear" w:color="auto" w:fill="EDF9FD"/>
            <w:vAlign w:val="center"/>
          </w:tcPr>
          <w:p w14:paraId="10F876A9"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13</w:t>
            </w:r>
          </w:p>
        </w:tc>
      </w:tr>
      <w:tr w:rsidR="00506BC3" w:rsidRPr="00C30A91" w14:paraId="5F63728D" w14:textId="77777777" w:rsidTr="002218E5">
        <w:tc>
          <w:tcPr>
            <w:tcW w:w="2127" w:type="dxa"/>
            <w:gridSpan w:val="2"/>
            <w:shd w:val="clear" w:color="auto" w:fill="EDF9FD"/>
            <w:vAlign w:val="center"/>
          </w:tcPr>
          <w:p w14:paraId="6A7644CD"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Polyaluminium chloride</w:t>
            </w:r>
          </w:p>
        </w:tc>
        <w:tc>
          <w:tcPr>
            <w:tcW w:w="992" w:type="dxa"/>
            <w:shd w:val="clear" w:color="auto" w:fill="EDF9FD"/>
            <w:vAlign w:val="center"/>
          </w:tcPr>
          <w:p w14:paraId="563A524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w:t>
            </w:r>
          </w:p>
        </w:tc>
        <w:tc>
          <w:tcPr>
            <w:tcW w:w="1701" w:type="dxa"/>
            <w:shd w:val="clear" w:color="auto" w:fill="EDF9FD"/>
            <w:vAlign w:val="center"/>
          </w:tcPr>
          <w:p w14:paraId="1672B826"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100 (as Al</w:t>
            </w:r>
            <w:r w:rsidRPr="00C30A91">
              <w:rPr>
                <w:rFonts w:ascii="Aptos" w:hAnsi="Aptos" w:cstheme="minorHAnsi"/>
                <w:sz w:val="17"/>
                <w:szCs w:val="17"/>
                <w:vertAlign w:val="subscript"/>
              </w:rPr>
              <w:t>2</w:t>
            </w:r>
            <w:r w:rsidRPr="00C30A91">
              <w:rPr>
                <w:rFonts w:ascii="Aptos" w:hAnsi="Aptos" w:cstheme="minorHAnsi"/>
                <w:sz w:val="17"/>
                <w:szCs w:val="17"/>
              </w:rPr>
              <w:t>O</w:t>
            </w:r>
            <w:r w:rsidRPr="00C30A91">
              <w:rPr>
                <w:rFonts w:ascii="Aptos" w:hAnsi="Aptos" w:cstheme="minorHAnsi"/>
                <w:sz w:val="17"/>
                <w:szCs w:val="17"/>
                <w:vertAlign w:val="subscript"/>
              </w:rPr>
              <w:t>3</w:t>
            </w:r>
            <w:r w:rsidRPr="00C30A91">
              <w:rPr>
                <w:rFonts w:ascii="Aptos" w:hAnsi="Aptos" w:cstheme="minorHAnsi"/>
                <w:sz w:val="17"/>
                <w:szCs w:val="17"/>
              </w:rPr>
              <w:t>)</w:t>
            </w:r>
          </w:p>
        </w:tc>
        <w:tc>
          <w:tcPr>
            <w:tcW w:w="916" w:type="dxa"/>
            <w:shd w:val="clear" w:color="auto" w:fill="EDF9FD"/>
            <w:vAlign w:val="center"/>
          </w:tcPr>
          <w:p w14:paraId="4A0F3B2F"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0.3</w:t>
            </w:r>
          </w:p>
        </w:tc>
        <w:tc>
          <w:tcPr>
            <w:tcW w:w="644" w:type="dxa"/>
            <w:shd w:val="clear" w:color="auto" w:fill="EDF9FD"/>
            <w:vAlign w:val="center"/>
          </w:tcPr>
          <w:p w14:paraId="455E487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w:t>
            </w:r>
          </w:p>
        </w:tc>
        <w:tc>
          <w:tcPr>
            <w:tcW w:w="904" w:type="dxa"/>
            <w:shd w:val="clear" w:color="auto" w:fill="EDF9FD"/>
            <w:vAlign w:val="center"/>
          </w:tcPr>
          <w:p w14:paraId="4D0E3D77" w14:textId="77777777" w:rsidR="00063CB8" w:rsidRPr="00C30A91" w:rsidRDefault="00063CB8" w:rsidP="00496A0C">
            <w:pPr>
              <w:spacing w:before="0" w:after="0" w:line="240" w:lineRule="auto"/>
              <w:jc w:val="center"/>
              <w:rPr>
                <w:rFonts w:ascii="Aptos" w:hAnsi="Aptos" w:cstheme="minorHAnsi"/>
                <w:sz w:val="17"/>
                <w:szCs w:val="17"/>
              </w:rPr>
            </w:pPr>
            <w:r w:rsidRPr="00F1365D">
              <w:rPr>
                <w:rFonts w:ascii="Aptos" w:hAnsi="Aptos" w:cstheme="minorHAnsi"/>
                <w:sz w:val="17"/>
                <w:szCs w:val="17"/>
              </w:rPr>
              <w:t>70</w:t>
            </w:r>
          </w:p>
        </w:tc>
        <w:tc>
          <w:tcPr>
            <w:tcW w:w="774" w:type="dxa"/>
            <w:shd w:val="clear" w:color="auto" w:fill="EDF9FD"/>
            <w:vAlign w:val="center"/>
          </w:tcPr>
          <w:p w14:paraId="3658E85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0.2</w:t>
            </w:r>
          </w:p>
        </w:tc>
        <w:tc>
          <w:tcPr>
            <w:tcW w:w="774" w:type="dxa"/>
            <w:shd w:val="clear" w:color="auto" w:fill="EDF9FD"/>
            <w:vAlign w:val="center"/>
          </w:tcPr>
          <w:p w14:paraId="0BD5C027"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5</w:t>
            </w:r>
          </w:p>
        </w:tc>
        <w:tc>
          <w:tcPr>
            <w:tcW w:w="774" w:type="dxa"/>
            <w:shd w:val="clear" w:color="auto" w:fill="EDF9FD"/>
            <w:vAlign w:val="center"/>
          </w:tcPr>
          <w:p w14:paraId="22393F4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200</w:t>
            </w:r>
          </w:p>
        </w:tc>
        <w:tc>
          <w:tcPr>
            <w:tcW w:w="775" w:type="dxa"/>
            <w:shd w:val="clear" w:color="auto" w:fill="C6ECFA"/>
            <w:vAlign w:val="center"/>
          </w:tcPr>
          <w:p w14:paraId="093D7FF5"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1762827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150</w:t>
            </w:r>
          </w:p>
        </w:tc>
        <w:tc>
          <w:tcPr>
            <w:tcW w:w="774" w:type="dxa"/>
            <w:shd w:val="clear" w:color="auto" w:fill="EDF9FD"/>
            <w:vAlign w:val="center"/>
          </w:tcPr>
          <w:p w14:paraId="3933EC5E"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w:t>
            </w:r>
          </w:p>
        </w:tc>
        <w:tc>
          <w:tcPr>
            <w:tcW w:w="774" w:type="dxa"/>
            <w:shd w:val="clear" w:color="auto" w:fill="EDF9FD"/>
            <w:vAlign w:val="center"/>
          </w:tcPr>
          <w:p w14:paraId="17FFA386"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0.1</w:t>
            </w:r>
          </w:p>
        </w:tc>
        <w:tc>
          <w:tcPr>
            <w:tcW w:w="774" w:type="dxa"/>
            <w:shd w:val="clear" w:color="auto" w:fill="EDF9FD"/>
            <w:vAlign w:val="center"/>
          </w:tcPr>
          <w:p w14:paraId="45310932"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2.0</w:t>
            </w:r>
          </w:p>
        </w:tc>
        <w:tc>
          <w:tcPr>
            <w:tcW w:w="774" w:type="dxa"/>
            <w:shd w:val="clear" w:color="auto" w:fill="EDF9FD"/>
            <w:vAlign w:val="center"/>
          </w:tcPr>
          <w:p w14:paraId="053AA1E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w:t>
            </w:r>
          </w:p>
        </w:tc>
        <w:tc>
          <w:tcPr>
            <w:tcW w:w="775" w:type="dxa"/>
            <w:shd w:val="clear" w:color="auto" w:fill="EDF9FD"/>
            <w:vAlign w:val="center"/>
          </w:tcPr>
          <w:p w14:paraId="3560D8A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w:t>
            </w:r>
          </w:p>
        </w:tc>
      </w:tr>
      <w:tr w:rsidR="00506BC3" w:rsidRPr="00C30A91" w14:paraId="23B27462" w14:textId="77777777" w:rsidTr="002218E5">
        <w:tc>
          <w:tcPr>
            <w:tcW w:w="2127" w:type="dxa"/>
            <w:gridSpan w:val="2"/>
            <w:shd w:val="clear" w:color="auto" w:fill="EDF9FD"/>
            <w:vAlign w:val="center"/>
          </w:tcPr>
          <w:p w14:paraId="052E71CE"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Potassium permanganate</w:t>
            </w:r>
          </w:p>
        </w:tc>
        <w:tc>
          <w:tcPr>
            <w:tcW w:w="992" w:type="dxa"/>
            <w:shd w:val="clear" w:color="auto" w:fill="EDF9FD"/>
            <w:vAlign w:val="center"/>
          </w:tcPr>
          <w:p w14:paraId="61D0927F"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99</w:t>
            </w:r>
          </w:p>
        </w:tc>
        <w:tc>
          <w:tcPr>
            <w:tcW w:w="1701" w:type="dxa"/>
            <w:shd w:val="clear" w:color="auto" w:fill="EDF9FD"/>
            <w:vAlign w:val="center"/>
          </w:tcPr>
          <w:p w14:paraId="199107DA"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 (as KMnO</w:t>
            </w:r>
            <w:r w:rsidRPr="00C30A91">
              <w:rPr>
                <w:rFonts w:ascii="Aptos" w:hAnsi="Aptos" w:cstheme="minorHAnsi"/>
                <w:sz w:val="17"/>
                <w:szCs w:val="17"/>
                <w:vertAlign w:val="subscript"/>
              </w:rPr>
              <w:t>4</w:t>
            </w:r>
            <w:r w:rsidRPr="00C30A91">
              <w:rPr>
                <w:rFonts w:ascii="Aptos" w:hAnsi="Aptos" w:cstheme="minorHAnsi"/>
                <w:sz w:val="17"/>
                <w:szCs w:val="17"/>
              </w:rPr>
              <w:t>)</w:t>
            </w:r>
          </w:p>
        </w:tc>
        <w:tc>
          <w:tcPr>
            <w:tcW w:w="916" w:type="dxa"/>
            <w:shd w:val="clear" w:color="auto" w:fill="C6ECFA"/>
            <w:vAlign w:val="center"/>
          </w:tcPr>
          <w:p w14:paraId="6BE6F761" w14:textId="77777777" w:rsidR="00063CB8" w:rsidRPr="00C30A91" w:rsidRDefault="00063CB8" w:rsidP="00496A0C">
            <w:pPr>
              <w:spacing w:before="0" w:after="0" w:line="240" w:lineRule="auto"/>
              <w:jc w:val="center"/>
              <w:rPr>
                <w:rFonts w:ascii="Aptos" w:hAnsi="Aptos" w:cstheme="minorHAnsi"/>
                <w:sz w:val="17"/>
                <w:szCs w:val="17"/>
              </w:rPr>
            </w:pPr>
          </w:p>
        </w:tc>
        <w:tc>
          <w:tcPr>
            <w:tcW w:w="644" w:type="dxa"/>
            <w:shd w:val="clear" w:color="auto" w:fill="C6ECFA"/>
            <w:vAlign w:val="center"/>
          </w:tcPr>
          <w:p w14:paraId="16AD457E" w14:textId="77777777" w:rsidR="00063CB8" w:rsidRPr="00C30A91" w:rsidRDefault="00063CB8" w:rsidP="00496A0C">
            <w:pPr>
              <w:spacing w:before="0" w:after="0" w:line="240" w:lineRule="auto"/>
              <w:jc w:val="center"/>
              <w:rPr>
                <w:rFonts w:ascii="Aptos" w:hAnsi="Aptos" w:cstheme="minorHAnsi"/>
                <w:sz w:val="17"/>
                <w:szCs w:val="17"/>
              </w:rPr>
            </w:pPr>
          </w:p>
        </w:tc>
        <w:tc>
          <w:tcPr>
            <w:tcW w:w="904" w:type="dxa"/>
            <w:shd w:val="clear" w:color="auto" w:fill="C6ECFA"/>
            <w:vAlign w:val="center"/>
          </w:tcPr>
          <w:p w14:paraId="104FB2FD"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5C9260EF"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198</w:t>
            </w:r>
          </w:p>
        </w:tc>
        <w:tc>
          <w:tcPr>
            <w:tcW w:w="774" w:type="dxa"/>
            <w:shd w:val="clear" w:color="auto" w:fill="EDF9FD"/>
            <w:vAlign w:val="center"/>
          </w:tcPr>
          <w:p w14:paraId="769DA689"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4950</w:t>
            </w:r>
          </w:p>
        </w:tc>
        <w:tc>
          <w:tcPr>
            <w:tcW w:w="774" w:type="dxa"/>
            <w:shd w:val="clear" w:color="auto" w:fill="C6ECFA"/>
            <w:vAlign w:val="center"/>
          </w:tcPr>
          <w:p w14:paraId="190ABD53"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4C0DCDD4"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489E0C17"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7242B288"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03C805FE"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99</w:t>
            </w:r>
          </w:p>
        </w:tc>
        <w:tc>
          <w:tcPr>
            <w:tcW w:w="774" w:type="dxa"/>
            <w:shd w:val="clear" w:color="auto" w:fill="C6ECFA"/>
            <w:vAlign w:val="center"/>
          </w:tcPr>
          <w:p w14:paraId="2B9A9B0B"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653AD08E"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1C5FD671"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2C54F6DE" w14:textId="77777777" w:rsidTr="002218E5">
        <w:tc>
          <w:tcPr>
            <w:tcW w:w="2127" w:type="dxa"/>
            <w:gridSpan w:val="2"/>
            <w:shd w:val="clear" w:color="auto" w:fill="EDF9FD"/>
            <w:vAlign w:val="center"/>
          </w:tcPr>
          <w:p w14:paraId="1027AA72"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Sodium fluoride</w:t>
            </w:r>
          </w:p>
        </w:tc>
        <w:tc>
          <w:tcPr>
            <w:tcW w:w="992" w:type="dxa"/>
            <w:shd w:val="clear" w:color="auto" w:fill="EDF9FD"/>
            <w:vAlign w:val="center"/>
          </w:tcPr>
          <w:p w14:paraId="5CC29EE5"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45</w:t>
            </w:r>
          </w:p>
        </w:tc>
        <w:tc>
          <w:tcPr>
            <w:tcW w:w="1701" w:type="dxa"/>
            <w:shd w:val="clear" w:color="auto" w:fill="EDF9FD"/>
            <w:vAlign w:val="center"/>
          </w:tcPr>
          <w:p w14:paraId="31569BF9"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1.5 (as F)</w:t>
            </w:r>
          </w:p>
        </w:tc>
        <w:tc>
          <w:tcPr>
            <w:tcW w:w="916" w:type="dxa"/>
            <w:shd w:val="clear" w:color="auto" w:fill="EDF9FD"/>
            <w:vAlign w:val="center"/>
          </w:tcPr>
          <w:p w14:paraId="62AA5EB2"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90</w:t>
            </w:r>
          </w:p>
        </w:tc>
        <w:tc>
          <w:tcPr>
            <w:tcW w:w="644" w:type="dxa"/>
            <w:shd w:val="clear" w:color="auto" w:fill="C6ECFA"/>
            <w:vAlign w:val="center"/>
          </w:tcPr>
          <w:p w14:paraId="3CFFB831" w14:textId="77777777" w:rsidR="00063CB8" w:rsidRPr="00C30A91" w:rsidRDefault="00063CB8" w:rsidP="00496A0C">
            <w:pPr>
              <w:spacing w:before="0" w:after="0" w:line="240" w:lineRule="auto"/>
              <w:jc w:val="center"/>
              <w:rPr>
                <w:rFonts w:ascii="Aptos" w:hAnsi="Aptos" w:cstheme="minorHAnsi"/>
                <w:sz w:val="17"/>
                <w:szCs w:val="17"/>
              </w:rPr>
            </w:pPr>
          </w:p>
        </w:tc>
        <w:tc>
          <w:tcPr>
            <w:tcW w:w="904" w:type="dxa"/>
            <w:shd w:val="clear" w:color="auto" w:fill="C6ECFA"/>
            <w:vAlign w:val="center"/>
          </w:tcPr>
          <w:p w14:paraId="394A0E5C"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6915C21A"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60</w:t>
            </w:r>
          </w:p>
        </w:tc>
        <w:tc>
          <w:tcPr>
            <w:tcW w:w="774" w:type="dxa"/>
            <w:shd w:val="clear" w:color="auto" w:fill="C6ECFA"/>
            <w:vAlign w:val="center"/>
          </w:tcPr>
          <w:p w14:paraId="02C441C1"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3E1B4894"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37BC29D7"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489DDFF1"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6BA4FB49"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300</w:t>
            </w:r>
          </w:p>
        </w:tc>
        <w:tc>
          <w:tcPr>
            <w:tcW w:w="774" w:type="dxa"/>
            <w:shd w:val="clear" w:color="auto" w:fill="C6ECFA"/>
            <w:vAlign w:val="center"/>
          </w:tcPr>
          <w:p w14:paraId="33491E73"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1721F03B"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0C09C1BB"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6D59E28C"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61AC5B54" w14:textId="77777777" w:rsidTr="002218E5">
        <w:tc>
          <w:tcPr>
            <w:tcW w:w="2127" w:type="dxa"/>
            <w:gridSpan w:val="2"/>
            <w:shd w:val="clear" w:color="auto" w:fill="EDF9FD"/>
            <w:vAlign w:val="center"/>
          </w:tcPr>
          <w:p w14:paraId="528F6C9A"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Sodium Fluorosilicate</w:t>
            </w:r>
          </w:p>
        </w:tc>
        <w:tc>
          <w:tcPr>
            <w:tcW w:w="992" w:type="dxa"/>
            <w:shd w:val="clear" w:color="auto" w:fill="EDF9FD"/>
            <w:vAlign w:val="center"/>
          </w:tcPr>
          <w:p w14:paraId="6346347F"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60</w:t>
            </w:r>
          </w:p>
        </w:tc>
        <w:tc>
          <w:tcPr>
            <w:tcW w:w="1701" w:type="dxa"/>
            <w:shd w:val="clear" w:color="auto" w:fill="EDF9FD"/>
            <w:vAlign w:val="center"/>
          </w:tcPr>
          <w:p w14:paraId="1758E33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1.5 (as F)</w:t>
            </w:r>
          </w:p>
        </w:tc>
        <w:tc>
          <w:tcPr>
            <w:tcW w:w="916" w:type="dxa"/>
            <w:shd w:val="clear" w:color="auto" w:fill="EDF9FD"/>
            <w:vAlign w:val="center"/>
          </w:tcPr>
          <w:p w14:paraId="4810E70E"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120</w:t>
            </w:r>
          </w:p>
        </w:tc>
        <w:tc>
          <w:tcPr>
            <w:tcW w:w="644" w:type="dxa"/>
            <w:shd w:val="clear" w:color="auto" w:fill="C6ECFA"/>
            <w:vAlign w:val="center"/>
          </w:tcPr>
          <w:p w14:paraId="4B7CE185" w14:textId="77777777" w:rsidR="00063CB8" w:rsidRPr="00C30A91" w:rsidRDefault="00063CB8" w:rsidP="00496A0C">
            <w:pPr>
              <w:spacing w:before="0" w:after="0" w:line="240" w:lineRule="auto"/>
              <w:jc w:val="center"/>
              <w:rPr>
                <w:rFonts w:ascii="Aptos" w:hAnsi="Aptos" w:cstheme="minorHAnsi"/>
                <w:sz w:val="17"/>
                <w:szCs w:val="17"/>
              </w:rPr>
            </w:pPr>
          </w:p>
        </w:tc>
        <w:tc>
          <w:tcPr>
            <w:tcW w:w="904" w:type="dxa"/>
            <w:shd w:val="clear" w:color="auto" w:fill="C6ECFA"/>
            <w:vAlign w:val="center"/>
          </w:tcPr>
          <w:p w14:paraId="10E49891"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2CBD9FB6"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80</w:t>
            </w:r>
          </w:p>
        </w:tc>
        <w:tc>
          <w:tcPr>
            <w:tcW w:w="774" w:type="dxa"/>
            <w:shd w:val="clear" w:color="auto" w:fill="C6ECFA"/>
            <w:vAlign w:val="center"/>
          </w:tcPr>
          <w:p w14:paraId="01A4C2F7"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28D839E6"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0A3200EE"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3B5A574E"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13D42D4F"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4DDAE2F3"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61416768"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2528E689"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2D20E2DF"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0BBF3B69" w14:textId="77777777" w:rsidTr="002218E5">
        <w:tc>
          <w:tcPr>
            <w:tcW w:w="2127" w:type="dxa"/>
            <w:gridSpan w:val="2"/>
            <w:shd w:val="clear" w:color="auto" w:fill="EDF9FD"/>
            <w:vAlign w:val="center"/>
          </w:tcPr>
          <w:p w14:paraId="2C3888F2"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Sodium hydroxide</w:t>
            </w:r>
          </w:p>
        </w:tc>
        <w:tc>
          <w:tcPr>
            <w:tcW w:w="992" w:type="dxa"/>
            <w:shd w:val="clear" w:color="auto" w:fill="EDF9FD"/>
            <w:vAlign w:val="center"/>
          </w:tcPr>
          <w:p w14:paraId="0FEA872E"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50</w:t>
            </w:r>
          </w:p>
        </w:tc>
        <w:tc>
          <w:tcPr>
            <w:tcW w:w="1701" w:type="dxa"/>
            <w:shd w:val="clear" w:color="auto" w:fill="EDF9FD"/>
            <w:vAlign w:val="center"/>
          </w:tcPr>
          <w:p w14:paraId="3350AC5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 (as NaOH)</w:t>
            </w:r>
          </w:p>
        </w:tc>
        <w:tc>
          <w:tcPr>
            <w:tcW w:w="916" w:type="dxa"/>
            <w:shd w:val="clear" w:color="auto" w:fill="EDF9FD"/>
            <w:vAlign w:val="center"/>
          </w:tcPr>
          <w:p w14:paraId="38EFEA55"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15</w:t>
            </w:r>
          </w:p>
        </w:tc>
        <w:tc>
          <w:tcPr>
            <w:tcW w:w="644" w:type="dxa"/>
            <w:shd w:val="clear" w:color="auto" w:fill="C6ECFA"/>
            <w:vAlign w:val="center"/>
          </w:tcPr>
          <w:p w14:paraId="66FD9438" w14:textId="77777777" w:rsidR="00063CB8" w:rsidRPr="00C30A91" w:rsidRDefault="00063CB8" w:rsidP="00496A0C">
            <w:pPr>
              <w:spacing w:before="0" w:after="0" w:line="240" w:lineRule="auto"/>
              <w:jc w:val="center"/>
              <w:rPr>
                <w:rFonts w:ascii="Aptos" w:hAnsi="Aptos" w:cstheme="minorHAnsi"/>
                <w:sz w:val="17"/>
                <w:szCs w:val="17"/>
              </w:rPr>
            </w:pPr>
          </w:p>
        </w:tc>
        <w:tc>
          <w:tcPr>
            <w:tcW w:w="904" w:type="dxa"/>
            <w:shd w:val="clear" w:color="auto" w:fill="C6ECFA"/>
            <w:vAlign w:val="center"/>
          </w:tcPr>
          <w:p w14:paraId="292C2447"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1D787BE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w:t>
            </w:r>
          </w:p>
        </w:tc>
        <w:tc>
          <w:tcPr>
            <w:tcW w:w="774" w:type="dxa"/>
            <w:shd w:val="clear" w:color="auto" w:fill="EDF9FD"/>
            <w:vAlign w:val="center"/>
          </w:tcPr>
          <w:p w14:paraId="32362B07"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250</w:t>
            </w:r>
          </w:p>
        </w:tc>
        <w:tc>
          <w:tcPr>
            <w:tcW w:w="774" w:type="dxa"/>
            <w:shd w:val="clear" w:color="auto" w:fill="C6ECFA"/>
            <w:vAlign w:val="center"/>
          </w:tcPr>
          <w:p w14:paraId="631D8AC6"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7F61C8F5"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656768F2"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4B31F530"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50</w:t>
            </w:r>
          </w:p>
        </w:tc>
        <w:tc>
          <w:tcPr>
            <w:tcW w:w="774" w:type="dxa"/>
            <w:shd w:val="clear" w:color="auto" w:fill="EDF9FD"/>
            <w:vAlign w:val="center"/>
          </w:tcPr>
          <w:p w14:paraId="56981425"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5</w:t>
            </w:r>
          </w:p>
        </w:tc>
        <w:tc>
          <w:tcPr>
            <w:tcW w:w="774" w:type="dxa"/>
            <w:shd w:val="clear" w:color="auto" w:fill="EDF9FD"/>
            <w:vAlign w:val="center"/>
          </w:tcPr>
          <w:p w14:paraId="2349A3E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100</w:t>
            </w:r>
          </w:p>
        </w:tc>
        <w:tc>
          <w:tcPr>
            <w:tcW w:w="774" w:type="dxa"/>
            <w:shd w:val="clear" w:color="auto" w:fill="C6ECFA"/>
            <w:vAlign w:val="center"/>
          </w:tcPr>
          <w:p w14:paraId="5B210A23"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1D8ED648"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4DA45EF2" w14:textId="77777777" w:rsidTr="002218E5">
        <w:tc>
          <w:tcPr>
            <w:tcW w:w="2127" w:type="dxa"/>
            <w:gridSpan w:val="2"/>
            <w:shd w:val="clear" w:color="auto" w:fill="EDF9FD"/>
            <w:vAlign w:val="center"/>
          </w:tcPr>
          <w:p w14:paraId="4256E7E9"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t>Sodium hypochlorite</w:t>
            </w:r>
          </w:p>
        </w:tc>
        <w:tc>
          <w:tcPr>
            <w:tcW w:w="992" w:type="dxa"/>
            <w:shd w:val="clear" w:color="auto" w:fill="EDF9FD"/>
            <w:vAlign w:val="center"/>
          </w:tcPr>
          <w:p w14:paraId="1B0BBB66"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12</w:t>
            </w:r>
          </w:p>
        </w:tc>
        <w:tc>
          <w:tcPr>
            <w:tcW w:w="1701" w:type="dxa"/>
            <w:shd w:val="clear" w:color="auto" w:fill="EDF9FD"/>
            <w:vAlign w:val="center"/>
          </w:tcPr>
          <w:p w14:paraId="2C21052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 (as Cl</w:t>
            </w:r>
            <w:r w:rsidRPr="00C30A91">
              <w:rPr>
                <w:rFonts w:ascii="Aptos" w:hAnsi="Aptos" w:cstheme="minorHAnsi"/>
                <w:sz w:val="17"/>
                <w:szCs w:val="17"/>
                <w:vertAlign w:val="subscript"/>
              </w:rPr>
              <w:t>2</w:t>
            </w:r>
            <w:r w:rsidRPr="00C30A91">
              <w:rPr>
                <w:rFonts w:ascii="Aptos" w:hAnsi="Aptos" w:cstheme="minorHAnsi"/>
                <w:sz w:val="17"/>
                <w:szCs w:val="17"/>
              </w:rPr>
              <w:t>)</w:t>
            </w:r>
          </w:p>
        </w:tc>
        <w:tc>
          <w:tcPr>
            <w:tcW w:w="916" w:type="dxa"/>
            <w:shd w:val="clear" w:color="auto" w:fill="C6ECFA"/>
            <w:vAlign w:val="center"/>
          </w:tcPr>
          <w:p w14:paraId="09CFA5DA" w14:textId="77777777" w:rsidR="00063CB8" w:rsidRPr="00C30A91" w:rsidRDefault="00063CB8" w:rsidP="00496A0C">
            <w:pPr>
              <w:spacing w:before="0" w:after="0" w:line="240" w:lineRule="auto"/>
              <w:jc w:val="center"/>
              <w:rPr>
                <w:rFonts w:ascii="Aptos" w:hAnsi="Aptos" w:cstheme="minorHAnsi"/>
                <w:sz w:val="17"/>
                <w:szCs w:val="17"/>
              </w:rPr>
            </w:pPr>
          </w:p>
        </w:tc>
        <w:tc>
          <w:tcPr>
            <w:tcW w:w="644" w:type="dxa"/>
            <w:shd w:val="clear" w:color="auto" w:fill="C6ECFA"/>
            <w:vAlign w:val="center"/>
          </w:tcPr>
          <w:p w14:paraId="7E1A5942" w14:textId="77777777" w:rsidR="00063CB8" w:rsidRPr="00C30A91" w:rsidRDefault="00063CB8" w:rsidP="00496A0C">
            <w:pPr>
              <w:spacing w:before="0" w:after="0" w:line="240" w:lineRule="auto"/>
              <w:jc w:val="center"/>
              <w:rPr>
                <w:rFonts w:ascii="Aptos" w:hAnsi="Aptos" w:cstheme="minorHAnsi"/>
                <w:sz w:val="17"/>
                <w:szCs w:val="17"/>
              </w:rPr>
            </w:pPr>
          </w:p>
        </w:tc>
        <w:tc>
          <w:tcPr>
            <w:tcW w:w="904" w:type="dxa"/>
            <w:shd w:val="clear" w:color="auto" w:fill="C6ECFA"/>
            <w:vAlign w:val="center"/>
          </w:tcPr>
          <w:p w14:paraId="53DF3A9A"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35D80914"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8</w:t>
            </w:r>
          </w:p>
        </w:tc>
        <w:tc>
          <w:tcPr>
            <w:tcW w:w="774" w:type="dxa"/>
            <w:shd w:val="clear" w:color="auto" w:fill="C6ECFA"/>
            <w:vAlign w:val="center"/>
          </w:tcPr>
          <w:p w14:paraId="3BE103A8"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42561122"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7ADC1BAA"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691E528C"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C6ECFA"/>
            <w:vAlign w:val="center"/>
          </w:tcPr>
          <w:p w14:paraId="4B51C68F"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1B3B45E7"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4</w:t>
            </w:r>
          </w:p>
        </w:tc>
        <w:tc>
          <w:tcPr>
            <w:tcW w:w="774" w:type="dxa"/>
            <w:shd w:val="clear" w:color="auto" w:fill="EDF9FD"/>
            <w:vAlign w:val="center"/>
          </w:tcPr>
          <w:p w14:paraId="4BF55C40"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80</w:t>
            </w:r>
          </w:p>
        </w:tc>
        <w:tc>
          <w:tcPr>
            <w:tcW w:w="774" w:type="dxa"/>
            <w:shd w:val="clear" w:color="auto" w:fill="C6ECFA"/>
            <w:vAlign w:val="center"/>
          </w:tcPr>
          <w:p w14:paraId="1EE0D8F8" w14:textId="77777777" w:rsidR="00063CB8" w:rsidRPr="00C30A91" w:rsidRDefault="00063CB8" w:rsidP="00496A0C">
            <w:pPr>
              <w:spacing w:before="0" w:after="0" w:line="240" w:lineRule="auto"/>
              <w:jc w:val="center"/>
              <w:rPr>
                <w:rFonts w:ascii="Aptos" w:hAnsi="Aptos" w:cstheme="minorHAnsi"/>
                <w:sz w:val="17"/>
                <w:szCs w:val="17"/>
              </w:rPr>
            </w:pPr>
          </w:p>
        </w:tc>
        <w:tc>
          <w:tcPr>
            <w:tcW w:w="775" w:type="dxa"/>
            <w:shd w:val="clear" w:color="auto" w:fill="C6ECFA"/>
            <w:vAlign w:val="center"/>
          </w:tcPr>
          <w:p w14:paraId="32F07424" w14:textId="77777777" w:rsidR="00063CB8" w:rsidRPr="00C30A91" w:rsidRDefault="00063CB8" w:rsidP="00496A0C">
            <w:pPr>
              <w:spacing w:before="0" w:after="0" w:line="240" w:lineRule="auto"/>
              <w:jc w:val="center"/>
              <w:rPr>
                <w:rFonts w:ascii="Aptos" w:hAnsi="Aptos" w:cstheme="minorHAnsi"/>
                <w:sz w:val="17"/>
                <w:szCs w:val="17"/>
              </w:rPr>
            </w:pPr>
          </w:p>
        </w:tc>
      </w:tr>
      <w:tr w:rsidR="00506BC3" w:rsidRPr="00C30A91" w14:paraId="6B53A29B" w14:textId="77777777" w:rsidTr="002218E5">
        <w:tc>
          <w:tcPr>
            <w:tcW w:w="2127" w:type="dxa"/>
            <w:gridSpan w:val="2"/>
            <w:shd w:val="clear" w:color="auto" w:fill="EDF9FD"/>
            <w:vAlign w:val="center"/>
          </w:tcPr>
          <w:p w14:paraId="35DB49E6" w14:textId="77777777" w:rsidR="00063CB8" w:rsidRPr="00C30A91" w:rsidRDefault="00063CB8" w:rsidP="00496A0C">
            <w:pPr>
              <w:spacing w:before="0" w:after="0" w:line="240" w:lineRule="auto"/>
              <w:rPr>
                <w:rFonts w:ascii="Aptos" w:hAnsi="Aptos" w:cstheme="minorHAnsi"/>
                <w:sz w:val="17"/>
                <w:szCs w:val="17"/>
              </w:rPr>
            </w:pPr>
            <w:r w:rsidRPr="00C30A91">
              <w:rPr>
                <w:rFonts w:ascii="Aptos" w:hAnsi="Aptos" w:cstheme="minorHAnsi"/>
                <w:sz w:val="17"/>
                <w:szCs w:val="17"/>
              </w:rPr>
              <w:lastRenderedPageBreak/>
              <w:t>Sulfuric acid</w:t>
            </w:r>
          </w:p>
        </w:tc>
        <w:tc>
          <w:tcPr>
            <w:tcW w:w="992" w:type="dxa"/>
            <w:shd w:val="clear" w:color="auto" w:fill="EDF9FD"/>
            <w:vAlign w:val="center"/>
          </w:tcPr>
          <w:p w14:paraId="38AECA2E"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98</w:t>
            </w:r>
          </w:p>
        </w:tc>
        <w:tc>
          <w:tcPr>
            <w:tcW w:w="1701" w:type="dxa"/>
            <w:shd w:val="clear" w:color="auto" w:fill="EDF9FD"/>
            <w:vAlign w:val="center"/>
          </w:tcPr>
          <w:p w14:paraId="248F2772"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5 (as H</w:t>
            </w:r>
            <w:r w:rsidRPr="00C30A91">
              <w:rPr>
                <w:rFonts w:ascii="Aptos" w:hAnsi="Aptos" w:cstheme="minorHAnsi"/>
                <w:sz w:val="17"/>
                <w:szCs w:val="17"/>
                <w:vertAlign w:val="subscript"/>
              </w:rPr>
              <w:t>2</w:t>
            </w:r>
            <w:r w:rsidRPr="00C30A91">
              <w:rPr>
                <w:rFonts w:ascii="Aptos" w:hAnsi="Aptos" w:cstheme="minorHAnsi"/>
                <w:sz w:val="17"/>
                <w:szCs w:val="17"/>
              </w:rPr>
              <w:t>SO</w:t>
            </w:r>
            <w:r w:rsidRPr="00C30A91">
              <w:rPr>
                <w:rFonts w:ascii="Aptos" w:hAnsi="Aptos" w:cstheme="minorHAnsi"/>
                <w:sz w:val="17"/>
                <w:szCs w:val="17"/>
                <w:vertAlign w:val="subscript"/>
              </w:rPr>
              <w:t>4</w:t>
            </w:r>
            <w:r w:rsidRPr="00C30A91">
              <w:rPr>
                <w:rFonts w:ascii="Aptos" w:hAnsi="Aptos" w:cstheme="minorHAnsi"/>
                <w:sz w:val="17"/>
                <w:szCs w:val="17"/>
              </w:rPr>
              <w:t>)</w:t>
            </w:r>
          </w:p>
        </w:tc>
        <w:tc>
          <w:tcPr>
            <w:tcW w:w="916" w:type="dxa"/>
            <w:shd w:val="clear" w:color="auto" w:fill="EDF9FD"/>
            <w:vAlign w:val="center"/>
          </w:tcPr>
          <w:p w14:paraId="22E90700"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58.8</w:t>
            </w:r>
          </w:p>
        </w:tc>
        <w:tc>
          <w:tcPr>
            <w:tcW w:w="644" w:type="dxa"/>
            <w:shd w:val="clear" w:color="auto" w:fill="EDF9FD"/>
            <w:vAlign w:val="center"/>
          </w:tcPr>
          <w:p w14:paraId="60BE4285"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196.0</w:t>
            </w:r>
          </w:p>
        </w:tc>
        <w:tc>
          <w:tcPr>
            <w:tcW w:w="904" w:type="dxa"/>
            <w:shd w:val="clear" w:color="auto" w:fill="EDF9FD"/>
            <w:vAlign w:val="center"/>
          </w:tcPr>
          <w:p w14:paraId="7E0AD90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13720</w:t>
            </w:r>
          </w:p>
        </w:tc>
        <w:tc>
          <w:tcPr>
            <w:tcW w:w="774" w:type="dxa"/>
            <w:shd w:val="clear" w:color="auto" w:fill="EDF9FD"/>
            <w:vAlign w:val="center"/>
          </w:tcPr>
          <w:p w14:paraId="013402C3"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39.2</w:t>
            </w:r>
          </w:p>
        </w:tc>
        <w:tc>
          <w:tcPr>
            <w:tcW w:w="774" w:type="dxa"/>
            <w:shd w:val="clear" w:color="auto" w:fill="EDF9FD"/>
            <w:vAlign w:val="center"/>
          </w:tcPr>
          <w:p w14:paraId="435AAF02"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980</w:t>
            </w:r>
          </w:p>
        </w:tc>
        <w:tc>
          <w:tcPr>
            <w:tcW w:w="774" w:type="dxa"/>
            <w:shd w:val="clear" w:color="auto" w:fill="EDF9FD"/>
            <w:vAlign w:val="center"/>
          </w:tcPr>
          <w:p w14:paraId="08F8B41A"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39200</w:t>
            </w:r>
          </w:p>
        </w:tc>
        <w:tc>
          <w:tcPr>
            <w:tcW w:w="775" w:type="dxa"/>
            <w:shd w:val="clear" w:color="auto" w:fill="C6ECFA"/>
            <w:vAlign w:val="center"/>
          </w:tcPr>
          <w:p w14:paraId="4821F641"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59F0E6EA"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29400</w:t>
            </w:r>
          </w:p>
        </w:tc>
        <w:tc>
          <w:tcPr>
            <w:tcW w:w="774" w:type="dxa"/>
            <w:shd w:val="clear" w:color="auto" w:fill="EDF9FD"/>
            <w:vAlign w:val="center"/>
          </w:tcPr>
          <w:p w14:paraId="09D78DE8"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196</w:t>
            </w:r>
          </w:p>
        </w:tc>
        <w:tc>
          <w:tcPr>
            <w:tcW w:w="774" w:type="dxa"/>
            <w:shd w:val="clear" w:color="auto" w:fill="EDF9FD"/>
            <w:vAlign w:val="center"/>
          </w:tcPr>
          <w:p w14:paraId="2D6BAA2A"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19.6</w:t>
            </w:r>
          </w:p>
        </w:tc>
        <w:tc>
          <w:tcPr>
            <w:tcW w:w="774" w:type="dxa"/>
            <w:shd w:val="clear" w:color="auto" w:fill="C6ECFA"/>
            <w:vAlign w:val="center"/>
          </w:tcPr>
          <w:p w14:paraId="166BDF88" w14:textId="77777777" w:rsidR="00063CB8" w:rsidRPr="00C30A91" w:rsidRDefault="00063CB8" w:rsidP="00496A0C">
            <w:pPr>
              <w:spacing w:before="0" w:after="0" w:line="240" w:lineRule="auto"/>
              <w:jc w:val="center"/>
              <w:rPr>
                <w:rFonts w:ascii="Aptos" w:hAnsi="Aptos" w:cstheme="minorHAnsi"/>
                <w:sz w:val="17"/>
                <w:szCs w:val="17"/>
              </w:rPr>
            </w:pPr>
          </w:p>
        </w:tc>
        <w:tc>
          <w:tcPr>
            <w:tcW w:w="774" w:type="dxa"/>
            <w:shd w:val="clear" w:color="auto" w:fill="EDF9FD"/>
            <w:vAlign w:val="center"/>
          </w:tcPr>
          <w:p w14:paraId="436B28D1" w14:textId="77777777" w:rsidR="00063CB8" w:rsidRPr="00C30A91" w:rsidRDefault="00063CB8" w:rsidP="00496A0C">
            <w:pPr>
              <w:spacing w:before="0" w:after="0" w:line="240" w:lineRule="auto"/>
              <w:jc w:val="center"/>
              <w:rPr>
                <w:rFonts w:ascii="Aptos" w:hAnsi="Aptos" w:cstheme="minorHAnsi"/>
                <w:sz w:val="17"/>
                <w:szCs w:val="17"/>
              </w:rPr>
            </w:pPr>
            <w:r w:rsidRPr="00C30A91">
              <w:rPr>
                <w:rFonts w:ascii="Aptos" w:hAnsi="Aptos" w:cstheme="minorHAnsi"/>
                <w:sz w:val="17"/>
                <w:szCs w:val="17"/>
              </w:rPr>
              <w:t>196</w:t>
            </w:r>
          </w:p>
        </w:tc>
        <w:tc>
          <w:tcPr>
            <w:tcW w:w="775" w:type="dxa"/>
            <w:shd w:val="clear" w:color="auto" w:fill="C6ECFA"/>
            <w:vAlign w:val="center"/>
          </w:tcPr>
          <w:p w14:paraId="0109AD8D" w14:textId="77777777" w:rsidR="00063CB8" w:rsidRPr="00C30A91" w:rsidRDefault="00063CB8" w:rsidP="00496A0C">
            <w:pPr>
              <w:spacing w:before="0" w:after="0" w:line="240" w:lineRule="auto"/>
              <w:jc w:val="center"/>
              <w:rPr>
                <w:rFonts w:ascii="Aptos" w:hAnsi="Aptos" w:cstheme="minorHAnsi"/>
                <w:sz w:val="17"/>
                <w:szCs w:val="17"/>
              </w:rPr>
            </w:pPr>
          </w:p>
        </w:tc>
      </w:tr>
    </w:tbl>
    <w:p w14:paraId="029210D8" w14:textId="3BC0B85F" w:rsidR="00063CB8" w:rsidRDefault="002F3143" w:rsidP="296FE172">
      <w:pPr>
        <w:pStyle w:val="Heading3"/>
        <w:rPr>
          <w:b/>
          <w:bCs/>
          <w:sz w:val="24"/>
          <w:u w:val="single"/>
        </w:rPr>
      </w:pPr>
      <w:r w:rsidRPr="296FE172">
        <w:rPr>
          <w:b/>
          <w:bCs/>
          <w:sz w:val="24"/>
        </w:rPr>
        <w:t xml:space="preserve">Appendix G - </w:t>
      </w:r>
      <w:hyperlink r:id="rId116" w:anchor="table-8-4">
        <w:r w:rsidR="00063CB8" w:rsidRPr="296FE172">
          <w:rPr>
            <w:b/>
            <w:bCs/>
            <w:sz w:val="24"/>
          </w:rPr>
          <w:t>Proposed Table 8.4</w:t>
        </w:r>
      </w:hyperlink>
    </w:p>
    <w:tbl>
      <w:tblPr>
        <w:tblStyle w:val="TableGrid"/>
        <w:tblW w:w="15026" w:type="dxa"/>
        <w:tblInd w:w="-284" w:type="dxa"/>
        <w:tblLayout w:type="fixed"/>
        <w:tblLook w:val="04A0" w:firstRow="1" w:lastRow="0" w:firstColumn="1" w:lastColumn="0" w:noHBand="0" w:noVBand="1"/>
      </w:tblPr>
      <w:tblGrid>
        <w:gridCol w:w="1616"/>
        <w:gridCol w:w="511"/>
        <w:gridCol w:w="992"/>
        <w:gridCol w:w="1701"/>
        <w:gridCol w:w="916"/>
        <w:gridCol w:w="644"/>
        <w:gridCol w:w="904"/>
        <w:gridCol w:w="774"/>
        <w:gridCol w:w="774"/>
        <w:gridCol w:w="774"/>
        <w:gridCol w:w="775"/>
        <w:gridCol w:w="774"/>
        <w:gridCol w:w="774"/>
        <w:gridCol w:w="774"/>
        <w:gridCol w:w="774"/>
        <w:gridCol w:w="774"/>
        <w:gridCol w:w="775"/>
      </w:tblGrid>
      <w:tr w:rsidR="00506BC3" w:rsidRPr="00E151E2" w14:paraId="34129BE7" w14:textId="77777777" w:rsidTr="008825E8">
        <w:trPr>
          <w:cantSplit/>
          <w:trHeight w:val="1161"/>
        </w:trPr>
        <w:tc>
          <w:tcPr>
            <w:tcW w:w="1616" w:type="dxa"/>
            <w:tcBorders>
              <w:top w:val="nil"/>
              <w:left w:val="nil"/>
              <w:bottom w:val="nil"/>
              <w:right w:val="nil"/>
            </w:tcBorders>
            <w:vAlign w:val="center"/>
          </w:tcPr>
          <w:p w14:paraId="389CE923" w14:textId="77777777" w:rsidR="00063CB8" w:rsidRPr="00E151E2" w:rsidRDefault="00063CB8" w:rsidP="00496A0C">
            <w:pPr>
              <w:spacing w:before="0" w:after="0" w:line="240" w:lineRule="auto"/>
              <w:rPr>
                <w:rFonts w:asciiTheme="minorHAnsi" w:hAnsiTheme="minorHAnsi" w:cstheme="minorHAnsi"/>
                <w:sz w:val="17"/>
                <w:szCs w:val="17"/>
              </w:rPr>
            </w:pPr>
          </w:p>
        </w:tc>
        <w:tc>
          <w:tcPr>
            <w:tcW w:w="1503" w:type="dxa"/>
            <w:gridSpan w:val="2"/>
            <w:tcBorders>
              <w:top w:val="nil"/>
              <w:left w:val="nil"/>
              <w:bottom w:val="nil"/>
              <w:right w:val="single" w:sz="4" w:space="0" w:color="auto"/>
            </w:tcBorders>
            <w:vAlign w:val="center"/>
          </w:tcPr>
          <w:p w14:paraId="76A8C62C" w14:textId="77777777" w:rsidR="00063CB8" w:rsidRPr="00E151E2" w:rsidRDefault="00063CB8" w:rsidP="00496A0C">
            <w:pPr>
              <w:spacing w:before="0" w:after="0" w:line="240" w:lineRule="auto"/>
              <w:rPr>
                <w:rFonts w:asciiTheme="minorHAnsi" w:hAnsiTheme="minorHAnsi" w:cstheme="minorHAnsi"/>
                <w:sz w:val="17"/>
                <w:szCs w:val="17"/>
              </w:rPr>
            </w:pPr>
          </w:p>
        </w:tc>
        <w:tc>
          <w:tcPr>
            <w:tcW w:w="1701" w:type="dxa"/>
            <w:tcBorders>
              <w:left w:val="single" w:sz="4" w:space="0" w:color="auto"/>
            </w:tcBorders>
            <w:shd w:val="clear" w:color="auto" w:fill="C7E2ED" w:themeFill="background2"/>
            <w:vAlign w:val="center"/>
          </w:tcPr>
          <w:p w14:paraId="43C76A63" w14:textId="77777777" w:rsidR="00063CB8" w:rsidRPr="008825E8" w:rsidRDefault="00063CB8" w:rsidP="00496A0C">
            <w:pPr>
              <w:spacing w:before="0" w:after="0" w:line="240" w:lineRule="auto"/>
              <w:jc w:val="right"/>
              <w:rPr>
                <w:rFonts w:asciiTheme="minorHAnsi" w:hAnsiTheme="minorHAnsi" w:cstheme="minorHAnsi"/>
                <w:b/>
                <w:bCs/>
                <w:color w:val="auto"/>
                <w:sz w:val="17"/>
                <w:szCs w:val="17"/>
              </w:rPr>
            </w:pPr>
            <w:r w:rsidRPr="008825E8">
              <w:rPr>
                <w:rFonts w:asciiTheme="minorHAnsi" w:hAnsiTheme="minorHAnsi" w:cstheme="minorHAnsi"/>
                <w:b/>
                <w:bCs/>
                <w:color w:val="auto"/>
                <w:sz w:val="17"/>
                <w:szCs w:val="17"/>
              </w:rPr>
              <w:t>Impurity</w:t>
            </w:r>
          </w:p>
        </w:tc>
        <w:tc>
          <w:tcPr>
            <w:tcW w:w="916" w:type="dxa"/>
            <w:shd w:val="clear" w:color="auto" w:fill="C7E2ED" w:themeFill="background2"/>
            <w:textDirection w:val="btLr"/>
            <w:vAlign w:val="center"/>
          </w:tcPr>
          <w:p w14:paraId="54494117" w14:textId="77777777" w:rsidR="00063CB8" w:rsidRPr="008825E8" w:rsidRDefault="00063CB8" w:rsidP="00496A0C">
            <w:pPr>
              <w:spacing w:before="0" w:after="0" w:line="240" w:lineRule="auto"/>
              <w:ind w:left="113" w:right="113"/>
              <w:rPr>
                <w:rFonts w:asciiTheme="minorHAnsi" w:hAnsiTheme="minorHAnsi" w:cstheme="minorHAnsi"/>
                <w:color w:val="auto"/>
                <w:sz w:val="17"/>
                <w:szCs w:val="17"/>
              </w:rPr>
            </w:pPr>
            <w:r w:rsidRPr="008825E8">
              <w:rPr>
                <w:rFonts w:asciiTheme="minorHAnsi" w:hAnsiTheme="minorHAnsi" w:cstheme="minorHAnsi"/>
                <w:color w:val="auto"/>
                <w:sz w:val="17"/>
                <w:szCs w:val="17"/>
              </w:rPr>
              <w:t>Antimony</w:t>
            </w:r>
          </w:p>
        </w:tc>
        <w:tc>
          <w:tcPr>
            <w:tcW w:w="644" w:type="dxa"/>
            <w:shd w:val="clear" w:color="auto" w:fill="C7E2ED" w:themeFill="background2"/>
            <w:textDirection w:val="btLr"/>
            <w:vAlign w:val="center"/>
          </w:tcPr>
          <w:p w14:paraId="1952E321" w14:textId="77777777" w:rsidR="00063CB8" w:rsidRPr="008825E8" w:rsidRDefault="00063CB8" w:rsidP="00496A0C">
            <w:pPr>
              <w:spacing w:before="0" w:after="0" w:line="240" w:lineRule="auto"/>
              <w:ind w:left="113" w:right="113"/>
              <w:rPr>
                <w:rFonts w:asciiTheme="minorHAnsi" w:hAnsiTheme="minorHAnsi" w:cstheme="minorHAnsi"/>
                <w:color w:val="auto"/>
                <w:sz w:val="17"/>
                <w:szCs w:val="17"/>
              </w:rPr>
            </w:pPr>
            <w:r w:rsidRPr="008825E8">
              <w:rPr>
                <w:rFonts w:asciiTheme="minorHAnsi" w:hAnsiTheme="minorHAnsi" w:cstheme="minorHAnsi"/>
                <w:color w:val="auto"/>
                <w:sz w:val="17"/>
                <w:szCs w:val="17"/>
              </w:rPr>
              <w:t>Arsenic</w:t>
            </w:r>
          </w:p>
        </w:tc>
        <w:tc>
          <w:tcPr>
            <w:tcW w:w="904" w:type="dxa"/>
            <w:shd w:val="clear" w:color="auto" w:fill="C7E2ED" w:themeFill="background2"/>
            <w:textDirection w:val="btLr"/>
            <w:vAlign w:val="center"/>
          </w:tcPr>
          <w:p w14:paraId="1BE01F50" w14:textId="77777777" w:rsidR="00063CB8" w:rsidRPr="008825E8" w:rsidRDefault="00063CB8" w:rsidP="00496A0C">
            <w:pPr>
              <w:spacing w:before="0" w:after="0" w:line="240" w:lineRule="auto"/>
              <w:ind w:left="113" w:right="113"/>
              <w:rPr>
                <w:rFonts w:asciiTheme="minorHAnsi" w:hAnsiTheme="minorHAnsi" w:cstheme="minorHAnsi"/>
                <w:color w:val="auto"/>
                <w:sz w:val="17"/>
                <w:szCs w:val="17"/>
              </w:rPr>
            </w:pPr>
            <w:r w:rsidRPr="008825E8">
              <w:rPr>
                <w:rFonts w:asciiTheme="minorHAnsi" w:hAnsiTheme="minorHAnsi" w:cstheme="minorHAnsi"/>
                <w:color w:val="auto"/>
                <w:sz w:val="17"/>
                <w:szCs w:val="17"/>
              </w:rPr>
              <w:t>Barium</w:t>
            </w:r>
          </w:p>
        </w:tc>
        <w:tc>
          <w:tcPr>
            <w:tcW w:w="774" w:type="dxa"/>
            <w:shd w:val="clear" w:color="auto" w:fill="C7E2ED" w:themeFill="background2"/>
            <w:textDirection w:val="btLr"/>
            <w:vAlign w:val="center"/>
          </w:tcPr>
          <w:p w14:paraId="001E0DFE" w14:textId="77777777" w:rsidR="00063CB8" w:rsidRPr="008825E8" w:rsidRDefault="00063CB8" w:rsidP="00496A0C">
            <w:pPr>
              <w:spacing w:before="0" w:after="0" w:line="240" w:lineRule="auto"/>
              <w:ind w:left="113" w:right="113"/>
              <w:rPr>
                <w:rFonts w:asciiTheme="minorHAnsi" w:hAnsiTheme="minorHAnsi" w:cstheme="minorHAnsi"/>
                <w:color w:val="auto"/>
                <w:sz w:val="17"/>
                <w:szCs w:val="17"/>
              </w:rPr>
            </w:pPr>
            <w:r w:rsidRPr="008825E8">
              <w:rPr>
                <w:rFonts w:asciiTheme="minorHAnsi" w:hAnsiTheme="minorHAnsi" w:cstheme="minorHAnsi"/>
                <w:color w:val="auto"/>
                <w:sz w:val="17"/>
                <w:szCs w:val="17"/>
              </w:rPr>
              <w:t>Cadmium</w:t>
            </w:r>
          </w:p>
        </w:tc>
        <w:tc>
          <w:tcPr>
            <w:tcW w:w="774" w:type="dxa"/>
            <w:shd w:val="clear" w:color="auto" w:fill="C7E2ED" w:themeFill="background2"/>
            <w:textDirection w:val="btLr"/>
            <w:vAlign w:val="center"/>
          </w:tcPr>
          <w:p w14:paraId="1C0B7928" w14:textId="77777777" w:rsidR="00063CB8" w:rsidRPr="008825E8" w:rsidRDefault="00063CB8" w:rsidP="00496A0C">
            <w:pPr>
              <w:spacing w:before="0" w:after="0" w:line="240" w:lineRule="auto"/>
              <w:ind w:left="113" w:right="113"/>
              <w:rPr>
                <w:rFonts w:asciiTheme="minorHAnsi" w:hAnsiTheme="minorHAnsi" w:cstheme="minorHAnsi"/>
                <w:color w:val="auto"/>
                <w:sz w:val="17"/>
                <w:szCs w:val="17"/>
              </w:rPr>
            </w:pPr>
            <w:r w:rsidRPr="008825E8">
              <w:rPr>
                <w:rFonts w:asciiTheme="minorHAnsi" w:hAnsiTheme="minorHAnsi" w:cstheme="minorHAnsi"/>
                <w:color w:val="auto"/>
                <w:sz w:val="17"/>
                <w:szCs w:val="17"/>
              </w:rPr>
              <w:t>Chromium</w:t>
            </w:r>
          </w:p>
        </w:tc>
        <w:tc>
          <w:tcPr>
            <w:tcW w:w="774" w:type="dxa"/>
            <w:shd w:val="clear" w:color="auto" w:fill="C7E2ED" w:themeFill="background2"/>
            <w:textDirection w:val="btLr"/>
            <w:vAlign w:val="center"/>
          </w:tcPr>
          <w:p w14:paraId="7F33A9A1" w14:textId="3B53B50F" w:rsidR="00063CB8" w:rsidRPr="008825E8" w:rsidRDefault="00063CB8" w:rsidP="00496A0C">
            <w:pPr>
              <w:spacing w:before="0" w:after="0" w:line="240" w:lineRule="auto"/>
              <w:ind w:left="113" w:right="113"/>
              <w:rPr>
                <w:rFonts w:asciiTheme="minorHAnsi" w:hAnsiTheme="minorHAnsi"/>
                <w:color w:val="auto"/>
                <w:sz w:val="17"/>
                <w:szCs w:val="17"/>
              </w:rPr>
            </w:pPr>
            <w:r w:rsidRPr="008825E8">
              <w:rPr>
                <w:rFonts w:asciiTheme="minorHAnsi" w:hAnsiTheme="minorHAnsi"/>
                <w:color w:val="auto"/>
                <w:sz w:val="17"/>
                <w:szCs w:val="17"/>
              </w:rPr>
              <w:t>Co</w:t>
            </w:r>
            <w:r w:rsidR="3CB50EC8" w:rsidRPr="008825E8">
              <w:rPr>
                <w:rFonts w:asciiTheme="minorHAnsi" w:hAnsiTheme="minorHAnsi"/>
                <w:color w:val="auto"/>
                <w:sz w:val="17"/>
                <w:szCs w:val="17"/>
              </w:rPr>
              <w:t>p</w:t>
            </w:r>
            <w:r w:rsidRPr="008825E8">
              <w:rPr>
                <w:rFonts w:asciiTheme="minorHAnsi" w:hAnsiTheme="minorHAnsi"/>
                <w:color w:val="auto"/>
                <w:sz w:val="17"/>
                <w:szCs w:val="17"/>
              </w:rPr>
              <w:t>per</w:t>
            </w:r>
          </w:p>
        </w:tc>
        <w:tc>
          <w:tcPr>
            <w:tcW w:w="775" w:type="dxa"/>
            <w:shd w:val="clear" w:color="auto" w:fill="C7E2ED" w:themeFill="background2"/>
            <w:textDirection w:val="btLr"/>
            <w:vAlign w:val="center"/>
          </w:tcPr>
          <w:p w14:paraId="7BFF7341" w14:textId="77777777" w:rsidR="00063CB8" w:rsidRPr="008825E8" w:rsidRDefault="00063CB8" w:rsidP="00496A0C">
            <w:pPr>
              <w:spacing w:before="0" w:after="0" w:line="240" w:lineRule="auto"/>
              <w:ind w:left="113" w:right="113"/>
              <w:rPr>
                <w:rFonts w:asciiTheme="minorHAnsi" w:hAnsiTheme="minorHAnsi" w:cstheme="minorHAnsi"/>
                <w:color w:val="auto"/>
                <w:sz w:val="17"/>
                <w:szCs w:val="17"/>
              </w:rPr>
            </w:pPr>
            <w:r w:rsidRPr="008825E8">
              <w:rPr>
                <w:rFonts w:asciiTheme="minorHAnsi" w:hAnsiTheme="minorHAnsi" w:cstheme="minorHAnsi"/>
                <w:color w:val="auto"/>
                <w:sz w:val="17"/>
                <w:szCs w:val="17"/>
              </w:rPr>
              <w:t>Cyanide</w:t>
            </w:r>
          </w:p>
        </w:tc>
        <w:tc>
          <w:tcPr>
            <w:tcW w:w="774" w:type="dxa"/>
            <w:shd w:val="clear" w:color="auto" w:fill="C7E2ED" w:themeFill="background2"/>
            <w:textDirection w:val="btLr"/>
            <w:vAlign w:val="center"/>
          </w:tcPr>
          <w:p w14:paraId="11F588DD" w14:textId="77777777" w:rsidR="00063CB8" w:rsidRPr="008825E8" w:rsidRDefault="00063CB8" w:rsidP="00496A0C">
            <w:pPr>
              <w:spacing w:before="0" w:after="0" w:line="240" w:lineRule="auto"/>
              <w:ind w:left="113" w:right="113"/>
              <w:rPr>
                <w:rFonts w:asciiTheme="minorHAnsi" w:hAnsiTheme="minorHAnsi" w:cstheme="minorHAnsi"/>
                <w:color w:val="auto"/>
                <w:sz w:val="17"/>
                <w:szCs w:val="17"/>
              </w:rPr>
            </w:pPr>
            <w:r w:rsidRPr="008825E8">
              <w:rPr>
                <w:rFonts w:asciiTheme="minorHAnsi" w:hAnsiTheme="minorHAnsi" w:cstheme="minorHAnsi"/>
                <w:color w:val="auto"/>
                <w:sz w:val="17"/>
                <w:szCs w:val="17"/>
              </w:rPr>
              <w:t>Fluoride</w:t>
            </w:r>
          </w:p>
        </w:tc>
        <w:tc>
          <w:tcPr>
            <w:tcW w:w="774" w:type="dxa"/>
            <w:shd w:val="clear" w:color="auto" w:fill="C7E2ED" w:themeFill="background2"/>
            <w:textDirection w:val="btLr"/>
            <w:vAlign w:val="center"/>
          </w:tcPr>
          <w:p w14:paraId="139050B1" w14:textId="77777777" w:rsidR="00063CB8" w:rsidRPr="008825E8" w:rsidRDefault="00063CB8" w:rsidP="00496A0C">
            <w:pPr>
              <w:spacing w:before="0" w:after="0" w:line="240" w:lineRule="auto"/>
              <w:ind w:left="113" w:right="113"/>
              <w:rPr>
                <w:rFonts w:asciiTheme="minorHAnsi" w:hAnsiTheme="minorHAnsi" w:cstheme="minorHAnsi"/>
                <w:color w:val="auto"/>
                <w:sz w:val="17"/>
                <w:szCs w:val="17"/>
              </w:rPr>
            </w:pPr>
            <w:r w:rsidRPr="008825E8">
              <w:rPr>
                <w:rFonts w:asciiTheme="minorHAnsi" w:hAnsiTheme="minorHAnsi" w:cstheme="minorHAnsi"/>
                <w:color w:val="auto"/>
                <w:sz w:val="17"/>
                <w:szCs w:val="17"/>
              </w:rPr>
              <w:t>Lead</w:t>
            </w:r>
          </w:p>
        </w:tc>
        <w:tc>
          <w:tcPr>
            <w:tcW w:w="774" w:type="dxa"/>
            <w:shd w:val="clear" w:color="auto" w:fill="C7E2ED" w:themeFill="background2"/>
            <w:textDirection w:val="btLr"/>
            <w:vAlign w:val="center"/>
          </w:tcPr>
          <w:p w14:paraId="227457F1" w14:textId="77777777" w:rsidR="00063CB8" w:rsidRPr="008825E8" w:rsidRDefault="00063CB8" w:rsidP="00496A0C">
            <w:pPr>
              <w:spacing w:before="0" w:after="0" w:line="240" w:lineRule="auto"/>
              <w:ind w:left="113" w:right="113"/>
              <w:rPr>
                <w:rFonts w:asciiTheme="minorHAnsi" w:hAnsiTheme="minorHAnsi" w:cstheme="minorHAnsi"/>
                <w:color w:val="auto"/>
                <w:sz w:val="17"/>
                <w:szCs w:val="17"/>
              </w:rPr>
            </w:pPr>
            <w:r w:rsidRPr="008825E8">
              <w:rPr>
                <w:rFonts w:asciiTheme="minorHAnsi" w:hAnsiTheme="minorHAnsi" w:cstheme="minorHAnsi"/>
                <w:color w:val="auto"/>
                <w:sz w:val="17"/>
                <w:szCs w:val="17"/>
              </w:rPr>
              <w:t>Mercury</w:t>
            </w:r>
          </w:p>
        </w:tc>
        <w:tc>
          <w:tcPr>
            <w:tcW w:w="774" w:type="dxa"/>
            <w:shd w:val="clear" w:color="auto" w:fill="C7E2ED" w:themeFill="background2"/>
            <w:textDirection w:val="btLr"/>
            <w:vAlign w:val="center"/>
          </w:tcPr>
          <w:p w14:paraId="645E7085" w14:textId="7678D447" w:rsidR="00063CB8" w:rsidRPr="008825E8" w:rsidRDefault="00063CB8" w:rsidP="00496A0C">
            <w:pPr>
              <w:spacing w:before="0" w:after="0" w:line="240" w:lineRule="auto"/>
              <w:ind w:left="113" w:right="113"/>
              <w:rPr>
                <w:rFonts w:asciiTheme="minorHAnsi" w:hAnsiTheme="minorHAnsi" w:cstheme="minorHAnsi"/>
                <w:color w:val="auto"/>
                <w:sz w:val="17"/>
                <w:szCs w:val="17"/>
              </w:rPr>
            </w:pPr>
            <w:r w:rsidRPr="008825E8">
              <w:rPr>
                <w:rFonts w:asciiTheme="minorHAnsi" w:hAnsiTheme="minorHAnsi" w:cstheme="minorHAnsi"/>
                <w:color w:val="auto"/>
                <w:sz w:val="17"/>
                <w:szCs w:val="17"/>
              </w:rPr>
              <w:t>Nickel</w:t>
            </w:r>
            <w:r w:rsidR="00497375" w:rsidRPr="008825E8">
              <w:rPr>
                <w:rFonts w:asciiTheme="minorHAnsi" w:hAnsiTheme="minorHAnsi" w:cstheme="minorHAnsi"/>
                <w:color w:val="auto"/>
                <w:sz w:val="17"/>
                <w:szCs w:val="17"/>
              </w:rPr>
              <w:t>*</w:t>
            </w:r>
          </w:p>
        </w:tc>
        <w:tc>
          <w:tcPr>
            <w:tcW w:w="774" w:type="dxa"/>
            <w:shd w:val="clear" w:color="auto" w:fill="C7E2ED" w:themeFill="background2"/>
            <w:textDirection w:val="btLr"/>
            <w:vAlign w:val="center"/>
          </w:tcPr>
          <w:p w14:paraId="160F9275" w14:textId="77777777" w:rsidR="00063CB8" w:rsidRPr="008825E8" w:rsidRDefault="00063CB8" w:rsidP="00496A0C">
            <w:pPr>
              <w:spacing w:before="0" w:after="0" w:line="240" w:lineRule="auto"/>
              <w:ind w:left="113" w:right="113"/>
              <w:rPr>
                <w:rFonts w:asciiTheme="minorHAnsi" w:hAnsiTheme="minorHAnsi" w:cstheme="minorHAnsi"/>
                <w:color w:val="auto"/>
                <w:sz w:val="17"/>
                <w:szCs w:val="17"/>
              </w:rPr>
            </w:pPr>
            <w:r w:rsidRPr="008825E8">
              <w:rPr>
                <w:rFonts w:asciiTheme="minorHAnsi" w:hAnsiTheme="minorHAnsi" w:cstheme="minorHAnsi"/>
                <w:color w:val="auto"/>
                <w:sz w:val="17"/>
                <w:szCs w:val="17"/>
              </w:rPr>
              <w:t>Selenium</w:t>
            </w:r>
          </w:p>
        </w:tc>
        <w:tc>
          <w:tcPr>
            <w:tcW w:w="775" w:type="dxa"/>
            <w:shd w:val="clear" w:color="auto" w:fill="C7E2ED" w:themeFill="background2"/>
            <w:textDirection w:val="btLr"/>
            <w:vAlign w:val="center"/>
          </w:tcPr>
          <w:p w14:paraId="6E725ACF" w14:textId="77777777" w:rsidR="00063CB8" w:rsidRPr="008825E8" w:rsidRDefault="00063CB8" w:rsidP="00496A0C">
            <w:pPr>
              <w:spacing w:before="0" w:after="0" w:line="240" w:lineRule="auto"/>
              <w:ind w:left="113" w:right="113"/>
              <w:rPr>
                <w:rFonts w:asciiTheme="minorHAnsi" w:hAnsiTheme="minorHAnsi" w:cstheme="minorHAnsi"/>
                <w:color w:val="auto"/>
                <w:sz w:val="17"/>
                <w:szCs w:val="17"/>
              </w:rPr>
            </w:pPr>
            <w:r w:rsidRPr="008825E8">
              <w:rPr>
                <w:rFonts w:asciiTheme="minorHAnsi" w:hAnsiTheme="minorHAnsi" w:cstheme="minorHAnsi"/>
                <w:color w:val="auto"/>
                <w:sz w:val="17"/>
                <w:szCs w:val="17"/>
              </w:rPr>
              <w:t>Silver</w:t>
            </w:r>
          </w:p>
        </w:tc>
      </w:tr>
      <w:tr w:rsidR="00063CB8" w:rsidRPr="00E151E2" w14:paraId="1724327A" w14:textId="77777777" w:rsidTr="002218E5">
        <w:tc>
          <w:tcPr>
            <w:tcW w:w="4820" w:type="dxa"/>
            <w:gridSpan w:val="4"/>
            <w:shd w:val="clear" w:color="auto" w:fill="ADD6E8" w:themeFill="accent1" w:themeFillTint="99"/>
            <w:vAlign w:val="center"/>
          </w:tcPr>
          <w:p w14:paraId="48F3CB8D" w14:textId="77777777" w:rsidR="00063CB8" w:rsidRPr="00E151E2" w:rsidRDefault="00063CB8" w:rsidP="00496A0C">
            <w:pPr>
              <w:spacing w:before="0" w:after="0" w:line="240" w:lineRule="auto"/>
              <w:jc w:val="right"/>
              <w:rPr>
                <w:rFonts w:asciiTheme="minorHAnsi" w:hAnsiTheme="minorHAnsi" w:cstheme="minorHAnsi"/>
                <w:b/>
                <w:bCs/>
                <w:sz w:val="17"/>
                <w:szCs w:val="17"/>
              </w:rPr>
            </w:pPr>
            <w:r w:rsidRPr="00E151E2">
              <w:rPr>
                <w:rFonts w:asciiTheme="minorHAnsi" w:hAnsiTheme="minorHAnsi" w:cstheme="minorHAnsi"/>
                <w:b/>
                <w:bCs/>
                <w:sz w:val="17"/>
                <w:szCs w:val="17"/>
              </w:rPr>
              <w:t>NHMRC Health-based Guideline Value (mg/L)</w:t>
            </w:r>
          </w:p>
        </w:tc>
        <w:tc>
          <w:tcPr>
            <w:tcW w:w="916" w:type="dxa"/>
            <w:shd w:val="clear" w:color="auto" w:fill="ADD6E8" w:themeFill="accent1" w:themeFillTint="99"/>
            <w:vAlign w:val="center"/>
          </w:tcPr>
          <w:p w14:paraId="4BD4C9DF"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0.003</w:t>
            </w:r>
          </w:p>
        </w:tc>
        <w:tc>
          <w:tcPr>
            <w:tcW w:w="644" w:type="dxa"/>
            <w:shd w:val="clear" w:color="auto" w:fill="ADD6E8" w:themeFill="accent1" w:themeFillTint="99"/>
            <w:vAlign w:val="center"/>
          </w:tcPr>
          <w:p w14:paraId="3D514E32"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0.01</w:t>
            </w:r>
          </w:p>
        </w:tc>
        <w:tc>
          <w:tcPr>
            <w:tcW w:w="904" w:type="dxa"/>
            <w:shd w:val="clear" w:color="auto" w:fill="ADD6E8" w:themeFill="accent1" w:themeFillTint="99"/>
            <w:vAlign w:val="center"/>
          </w:tcPr>
          <w:p w14:paraId="7331BA5D"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w:t>
            </w:r>
          </w:p>
        </w:tc>
        <w:tc>
          <w:tcPr>
            <w:tcW w:w="774" w:type="dxa"/>
            <w:shd w:val="clear" w:color="auto" w:fill="ADD6E8" w:themeFill="accent1" w:themeFillTint="99"/>
            <w:vAlign w:val="center"/>
          </w:tcPr>
          <w:p w14:paraId="55C778B2"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0.002</w:t>
            </w:r>
          </w:p>
        </w:tc>
        <w:tc>
          <w:tcPr>
            <w:tcW w:w="774" w:type="dxa"/>
            <w:shd w:val="clear" w:color="auto" w:fill="ADD6E8" w:themeFill="accent1" w:themeFillTint="99"/>
            <w:vAlign w:val="center"/>
          </w:tcPr>
          <w:p w14:paraId="606E28B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0.05</w:t>
            </w:r>
          </w:p>
        </w:tc>
        <w:tc>
          <w:tcPr>
            <w:tcW w:w="774" w:type="dxa"/>
            <w:shd w:val="clear" w:color="auto" w:fill="ADD6E8" w:themeFill="accent1" w:themeFillTint="99"/>
            <w:vAlign w:val="center"/>
          </w:tcPr>
          <w:p w14:paraId="7D1BFAF2"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w:t>
            </w:r>
          </w:p>
        </w:tc>
        <w:tc>
          <w:tcPr>
            <w:tcW w:w="775" w:type="dxa"/>
            <w:shd w:val="clear" w:color="auto" w:fill="ADD6E8" w:themeFill="accent1" w:themeFillTint="99"/>
            <w:vAlign w:val="center"/>
          </w:tcPr>
          <w:p w14:paraId="3576FE4A"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0.08</w:t>
            </w:r>
          </w:p>
        </w:tc>
        <w:tc>
          <w:tcPr>
            <w:tcW w:w="774" w:type="dxa"/>
            <w:shd w:val="clear" w:color="auto" w:fill="ADD6E8" w:themeFill="accent1" w:themeFillTint="99"/>
            <w:vAlign w:val="center"/>
          </w:tcPr>
          <w:p w14:paraId="310637C6"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1.5</w:t>
            </w:r>
          </w:p>
        </w:tc>
        <w:tc>
          <w:tcPr>
            <w:tcW w:w="774" w:type="dxa"/>
            <w:shd w:val="clear" w:color="auto" w:fill="ADD6E8" w:themeFill="accent1" w:themeFillTint="99"/>
            <w:vAlign w:val="center"/>
          </w:tcPr>
          <w:p w14:paraId="5696671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0.005</w:t>
            </w:r>
          </w:p>
        </w:tc>
        <w:tc>
          <w:tcPr>
            <w:tcW w:w="774" w:type="dxa"/>
            <w:shd w:val="clear" w:color="auto" w:fill="ADD6E8" w:themeFill="accent1" w:themeFillTint="99"/>
            <w:vAlign w:val="center"/>
          </w:tcPr>
          <w:p w14:paraId="62FCE39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0.001</w:t>
            </w:r>
          </w:p>
        </w:tc>
        <w:tc>
          <w:tcPr>
            <w:tcW w:w="774" w:type="dxa"/>
            <w:shd w:val="clear" w:color="auto" w:fill="ADD6E8" w:themeFill="accent1" w:themeFillTint="99"/>
            <w:vAlign w:val="center"/>
          </w:tcPr>
          <w:p w14:paraId="1AB4380E"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0.02</w:t>
            </w:r>
          </w:p>
        </w:tc>
        <w:tc>
          <w:tcPr>
            <w:tcW w:w="774" w:type="dxa"/>
            <w:shd w:val="clear" w:color="auto" w:fill="ADD6E8" w:themeFill="accent1" w:themeFillTint="99"/>
            <w:vAlign w:val="center"/>
          </w:tcPr>
          <w:p w14:paraId="0ED731E7"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0.004</w:t>
            </w:r>
          </w:p>
        </w:tc>
        <w:tc>
          <w:tcPr>
            <w:tcW w:w="775" w:type="dxa"/>
            <w:shd w:val="clear" w:color="auto" w:fill="ADD6E8" w:themeFill="accent1" w:themeFillTint="99"/>
            <w:vAlign w:val="center"/>
          </w:tcPr>
          <w:p w14:paraId="70A222F6"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0.1</w:t>
            </w:r>
          </w:p>
        </w:tc>
      </w:tr>
      <w:tr w:rsidR="00063CB8" w:rsidRPr="00E151E2" w14:paraId="0565B0E7" w14:textId="77777777" w:rsidTr="002218E5">
        <w:tc>
          <w:tcPr>
            <w:tcW w:w="2127" w:type="dxa"/>
            <w:gridSpan w:val="2"/>
            <w:shd w:val="clear" w:color="auto" w:fill="BEBBD9" w:themeFill="accent4" w:themeFillTint="66"/>
            <w:vAlign w:val="center"/>
          </w:tcPr>
          <w:p w14:paraId="62B13694" w14:textId="77777777" w:rsidR="00063CB8" w:rsidRPr="00E151E2" w:rsidRDefault="00063CB8" w:rsidP="00496A0C">
            <w:pPr>
              <w:spacing w:before="0" w:after="0" w:line="240" w:lineRule="auto"/>
              <w:rPr>
                <w:rFonts w:asciiTheme="minorHAnsi" w:hAnsiTheme="minorHAnsi" w:cstheme="minorHAnsi"/>
                <w:b/>
                <w:bCs/>
                <w:sz w:val="17"/>
                <w:szCs w:val="17"/>
              </w:rPr>
            </w:pPr>
            <w:r w:rsidRPr="00E151E2">
              <w:rPr>
                <w:rFonts w:asciiTheme="minorHAnsi" w:hAnsiTheme="minorHAnsi" w:cstheme="minorHAnsi"/>
                <w:b/>
                <w:bCs/>
                <w:sz w:val="17"/>
                <w:szCs w:val="17"/>
              </w:rPr>
              <w:t>Treatment Chemical*</w:t>
            </w:r>
          </w:p>
        </w:tc>
        <w:tc>
          <w:tcPr>
            <w:tcW w:w="992" w:type="dxa"/>
            <w:shd w:val="clear" w:color="auto" w:fill="BEBBD9" w:themeFill="accent4" w:themeFillTint="66"/>
            <w:vAlign w:val="center"/>
          </w:tcPr>
          <w:p w14:paraId="4387B7D0" w14:textId="77777777" w:rsidR="00063CB8" w:rsidRPr="00E151E2" w:rsidRDefault="00063CB8" w:rsidP="00496A0C">
            <w:pPr>
              <w:spacing w:before="0" w:after="0" w:line="240" w:lineRule="auto"/>
              <w:jc w:val="center"/>
              <w:rPr>
                <w:rFonts w:asciiTheme="minorHAnsi" w:hAnsiTheme="minorHAnsi" w:cstheme="minorHAnsi"/>
                <w:b/>
                <w:bCs/>
                <w:sz w:val="17"/>
                <w:szCs w:val="17"/>
              </w:rPr>
            </w:pPr>
            <w:r w:rsidRPr="00E151E2">
              <w:rPr>
                <w:rFonts w:asciiTheme="minorHAnsi" w:hAnsiTheme="minorHAnsi" w:cstheme="minorHAnsi"/>
                <w:b/>
                <w:bCs/>
                <w:sz w:val="17"/>
                <w:szCs w:val="17"/>
              </w:rPr>
              <w:t>Chemical Strength (%)</w:t>
            </w:r>
          </w:p>
        </w:tc>
        <w:tc>
          <w:tcPr>
            <w:tcW w:w="1701" w:type="dxa"/>
            <w:shd w:val="clear" w:color="auto" w:fill="BEBBD9" w:themeFill="accent4" w:themeFillTint="66"/>
            <w:vAlign w:val="center"/>
          </w:tcPr>
          <w:p w14:paraId="48A37D8E" w14:textId="77777777" w:rsidR="00063CB8" w:rsidRPr="00E151E2" w:rsidRDefault="00063CB8" w:rsidP="00496A0C">
            <w:pPr>
              <w:spacing w:before="0" w:after="0" w:line="240" w:lineRule="auto"/>
              <w:jc w:val="center"/>
              <w:rPr>
                <w:rFonts w:asciiTheme="minorHAnsi" w:hAnsiTheme="minorHAnsi" w:cstheme="minorHAnsi"/>
                <w:b/>
                <w:bCs/>
                <w:sz w:val="17"/>
                <w:szCs w:val="17"/>
              </w:rPr>
            </w:pPr>
            <w:r w:rsidRPr="00E151E2">
              <w:rPr>
                <w:rFonts w:asciiTheme="minorHAnsi" w:hAnsiTheme="minorHAnsi" w:cstheme="minorHAnsi"/>
                <w:b/>
                <w:bCs/>
                <w:sz w:val="17"/>
                <w:szCs w:val="17"/>
              </w:rPr>
              <w:t>Example doses (mg/L)</w:t>
            </w:r>
          </w:p>
        </w:tc>
        <w:tc>
          <w:tcPr>
            <w:tcW w:w="10206" w:type="dxa"/>
            <w:gridSpan w:val="13"/>
            <w:shd w:val="clear" w:color="auto" w:fill="BEBBD9" w:themeFill="accent4" w:themeFillTint="66"/>
            <w:vAlign w:val="center"/>
          </w:tcPr>
          <w:p w14:paraId="43148601"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61B93F2C" w14:textId="77777777" w:rsidTr="002218E5">
        <w:tc>
          <w:tcPr>
            <w:tcW w:w="2127" w:type="dxa"/>
            <w:gridSpan w:val="2"/>
            <w:shd w:val="clear" w:color="auto" w:fill="EDF9FD"/>
            <w:vAlign w:val="center"/>
          </w:tcPr>
          <w:p w14:paraId="29404DE9"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Aluminium chlorohydrate</w:t>
            </w:r>
          </w:p>
        </w:tc>
        <w:tc>
          <w:tcPr>
            <w:tcW w:w="992" w:type="dxa"/>
            <w:shd w:val="clear" w:color="auto" w:fill="EDF9FD"/>
            <w:vAlign w:val="center"/>
          </w:tcPr>
          <w:p w14:paraId="22F99BC5"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23</w:t>
            </w:r>
          </w:p>
        </w:tc>
        <w:tc>
          <w:tcPr>
            <w:tcW w:w="1701" w:type="dxa"/>
            <w:shd w:val="clear" w:color="auto" w:fill="EDF9FD"/>
            <w:vAlign w:val="center"/>
          </w:tcPr>
          <w:p w14:paraId="5CD989EA"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100 (as A</w:t>
            </w:r>
            <w:r w:rsidRPr="00E151E2">
              <w:rPr>
                <w:rFonts w:asciiTheme="minorHAnsi" w:hAnsiTheme="minorHAnsi" w:cstheme="minorHAnsi"/>
                <w:sz w:val="17"/>
                <w:szCs w:val="17"/>
                <w:vertAlign w:val="subscript"/>
              </w:rPr>
              <w:t>l2</w:t>
            </w:r>
            <w:r w:rsidRPr="00E151E2">
              <w:rPr>
                <w:rFonts w:asciiTheme="minorHAnsi" w:hAnsiTheme="minorHAnsi" w:cstheme="minorHAnsi"/>
                <w:sz w:val="17"/>
                <w:szCs w:val="17"/>
              </w:rPr>
              <w:t>O</w:t>
            </w:r>
            <w:r w:rsidRPr="00E151E2">
              <w:rPr>
                <w:rFonts w:asciiTheme="minorHAnsi" w:hAnsiTheme="minorHAnsi" w:cstheme="minorHAnsi"/>
                <w:sz w:val="17"/>
                <w:szCs w:val="17"/>
                <w:vertAlign w:val="subscript"/>
              </w:rPr>
              <w:t>3</w:t>
            </w:r>
            <w:r w:rsidRPr="00E151E2">
              <w:rPr>
                <w:rFonts w:asciiTheme="minorHAnsi" w:hAnsiTheme="minorHAnsi" w:cstheme="minorHAnsi"/>
                <w:sz w:val="17"/>
                <w:szCs w:val="17"/>
              </w:rPr>
              <w:t>)</w:t>
            </w:r>
          </w:p>
        </w:tc>
        <w:tc>
          <w:tcPr>
            <w:tcW w:w="916" w:type="dxa"/>
            <w:shd w:val="clear" w:color="auto" w:fill="EDF9FD"/>
            <w:vAlign w:val="center"/>
          </w:tcPr>
          <w:p w14:paraId="208CBC7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0.7</w:t>
            </w:r>
          </w:p>
        </w:tc>
        <w:tc>
          <w:tcPr>
            <w:tcW w:w="644" w:type="dxa"/>
            <w:shd w:val="clear" w:color="auto" w:fill="EDF9FD"/>
            <w:vAlign w:val="center"/>
          </w:tcPr>
          <w:p w14:paraId="5225D3C7"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2.3</w:t>
            </w:r>
          </w:p>
        </w:tc>
        <w:tc>
          <w:tcPr>
            <w:tcW w:w="904" w:type="dxa"/>
            <w:shd w:val="clear" w:color="auto" w:fill="EDF9FD"/>
            <w:vAlign w:val="center"/>
          </w:tcPr>
          <w:p w14:paraId="103A50E3"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460</w:t>
            </w:r>
          </w:p>
        </w:tc>
        <w:tc>
          <w:tcPr>
            <w:tcW w:w="774" w:type="dxa"/>
            <w:shd w:val="clear" w:color="auto" w:fill="EDF9FD"/>
            <w:vAlign w:val="center"/>
          </w:tcPr>
          <w:p w14:paraId="283DD4E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0.5</w:t>
            </w:r>
          </w:p>
        </w:tc>
        <w:tc>
          <w:tcPr>
            <w:tcW w:w="774" w:type="dxa"/>
            <w:shd w:val="clear" w:color="auto" w:fill="EDF9FD"/>
            <w:vAlign w:val="center"/>
          </w:tcPr>
          <w:p w14:paraId="671D83D9"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11.5</w:t>
            </w:r>
          </w:p>
        </w:tc>
        <w:tc>
          <w:tcPr>
            <w:tcW w:w="774" w:type="dxa"/>
            <w:shd w:val="clear" w:color="auto" w:fill="EDF9FD"/>
            <w:vAlign w:val="center"/>
          </w:tcPr>
          <w:p w14:paraId="7258052E"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460</w:t>
            </w:r>
          </w:p>
        </w:tc>
        <w:tc>
          <w:tcPr>
            <w:tcW w:w="775" w:type="dxa"/>
            <w:shd w:val="clear" w:color="auto" w:fill="C6ECFA"/>
            <w:vAlign w:val="center"/>
          </w:tcPr>
          <w:p w14:paraId="35CB9E63"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5F880C5C"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345</w:t>
            </w:r>
          </w:p>
        </w:tc>
        <w:tc>
          <w:tcPr>
            <w:tcW w:w="774" w:type="dxa"/>
            <w:shd w:val="clear" w:color="auto" w:fill="EDF9FD"/>
            <w:vAlign w:val="center"/>
          </w:tcPr>
          <w:p w14:paraId="014F21CF"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1.15</w:t>
            </w:r>
          </w:p>
        </w:tc>
        <w:tc>
          <w:tcPr>
            <w:tcW w:w="774" w:type="dxa"/>
            <w:shd w:val="clear" w:color="auto" w:fill="EDF9FD"/>
            <w:vAlign w:val="center"/>
          </w:tcPr>
          <w:p w14:paraId="53D0A364"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0.2</w:t>
            </w:r>
          </w:p>
        </w:tc>
        <w:tc>
          <w:tcPr>
            <w:tcW w:w="774" w:type="dxa"/>
            <w:shd w:val="clear" w:color="auto" w:fill="EDF9FD"/>
            <w:vAlign w:val="center"/>
          </w:tcPr>
          <w:p w14:paraId="06191F14"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4.6</w:t>
            </w:r>
          </w:p>
        </w:tc>
        <w:tc>
          <w:tcPr>
            <w:tcW w:w="774" w:type="dxa"/>
            <w:shd w:val="clear" w:color="auto" w:fill="EDF9FD"/>
            <w:vAlign w:val="center"/>
          </w:tcPr>
          <w:p w14:paraId="0CCA08DA"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0.92</w:t>
            </w:r>
          </w:p>
        </w:tc>
        <w:tc>
          <w:tcPr>
            <w:tcW w:w="775" w:type="dxa"/>
            <w:shd w:val="clear" w:color="auto" w:fill="C6ECFA"/>
            <w:vAlign w:val="center"/>
          </w:tcPr>
          <w:p w14:paraId="3DC24AB8"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4842B7B1" w14:textId="77777777" w:rsidTr="002218E5">
        <w:tc>
          <w:tcPr>
            <w:tcW w:w="2127" w:type="dxa"/>
            <w:gridSpan w:val="2"/>
            <w:shd w:val="clear" w:color="auto" w:fill="EDF9FD"/>
            <w:vAlign w:val="center"/>
          </w:tcPr>
          <w:p w14:paraId="1AB95C05"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Aluminium sulfate (Alum)</w:t>
            </w:r>
          </w:p>
        </w:tc>
        <w:tc>
          <w:tcPr>
            <w:tcW w:w="992" w:type="dxa"/>
            <w:shd w:val="clear" w:color="auto" w:fill="EDF9FD"/>
            <w:vAlign w:val="center"/>
          </w:tcPr>
          <w:p w14:paraId="540BE7E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47</w:t>
            </w:r>
          </w:p>
        </w:tc>
        <w:tc>
          <w:tcPr>
            <w:tcW w:w="1701" w:type="dxa"/>
            <w:shd w:val="clear" w:color="auto" w:fill="EDF9FD"/>
            <w:vAlign w:val="center"/>
          </w:tcPr>
          <w:p w14:paraId="67CCA30B"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 xml:space="preserve">20 </w:t>
            </w:r>
          </w:p>
          <w:p w14:paraId="3097CF3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(as Al</w:t>
            </w:r>
            <w:r w:rsidRPr="00E151E2">
              <w:rPr>
                <w:rFonts w:asciiTheme="minorHAnsi" w:hAnsiTheme="minorHAnsi" w:cstheme="minorHAnsi"/>
                <w:sz w:val="17"/>
                <w:szCs w:val="17"/>
                <w:vertAlign w:val="subscript"/>
              </w:rPr>
              <w:t>2</w:t>
            </w:r>
            <w:r w:rsidRPr="00E151E2">
              <w:rPr>
                <w:rFonts w:asciiTheme="minorHAnsi" w:hAnsiTheme="minorHAnsi" w:cstheme="minorHAnsi"/>
                <w:sz w:val="17"/>
                <w:szCs w:val="17"/>
              </w:rPr>
              <w:t>(SO</w:t>
            </w:r>
            <w:r w:rsidRPr="00E151E2">
              <w:rPr>
                <w:rFonts w:asciiTheme="minorHAnsi" w:hAnsiTheme="minorHAnsi" w:cstheme="minorHAnsi"/>
                <w:sz w:val="17"/>
                <w:szCs w:val="17"/>
                <w:vertAlign w:val="subscript"/>
              </w:rPr>
              <w:t>4</w:t>
            </w:r>
            <w:r w:rsidRPr="00E151E2">
              <w:rPr>
                <w:rFonts w:asciiTheme="minorHAnsi" w:hAnsiTheme="minorHAnsi" w:cstheme="minorHAnsi"/>
                <w:sz w:val="17"/>
                <w:szCs w:val="17"/>
              </w:rPr>
              <w:t>)</w:t>
            </w:r>
            <w:r w:rsidRPr="00E151E2">
              <w:rPr>
                <w:rFonts w:asciiTheme="minorHAnsi" w:hAnsiTheme="minorHAnsi" w:cstheme="minorHAnsi"/>
                <w:sz w:val="17"/>
                <w:szCs w:val="17"/>
                <w:vertAlign w:val="subscript"/>
              </w:rPr>
              <w:t>3</w:t>
            </w:r>
            <w:r w:rsidRPr="00E151E2">
              <w:rPr>
                <w:rFonts w:asciiTheme="minorHAnsi" w:hAnsiTheme="minorHAnsi" w:cstheme="minorHAnsi"/>
                <w:color w:val="auto"/>
                <w:sz w:val="17"/>
                <w:szCs w:val="17"/>
              </w:rPr>
              <w:t>.</w:t>
            </w:r>
            <w:r w:rsidRPr="00E151E2">
              <w:rPr>
                <w:rFonts w:asciiTheme="minorHAnsi" w:eastAsiaTheme="minorEastAsia" w:hAnsiTheme="minorHAnsi" w:cstheme="minorHAnsi"/>
                <w:b/>
                <w:bCs/>
                <w:color w:val="auto"/>
                <w:sz w:val="17"/>
                <w:szCs w:val="17"/>
                <w:highlight w:val="yellow"/>
              </w:rPr>
              <w:t>14H</w:t>
            </w:r>
            <w:r w:rsidRPr="00E151E2">
              <w:rPr>
                <w:rFonts w:asciiTheme="minorHAnsi" w:eastAsiaTheme="minorEastAsia" w:hAnsiTheme="minorHAnsi" w:cstheme="minorHAnsi"/>
                <w:b/>
                <w:bCs/>
                <w:color w:val="auto"/>
                <w:sz w:val="17"/>
                <w:szCs w:val="17"/>
                <w:highlight w:val="yellow"/>
                <w:vertAlign w:val="subscript"/>
              </w:rPr>
              <w:t>2</w:t>
            </w:r>
            <w:r w:rsidRPr="00E151E2">
              <w:rPr>
                <w:rFonts w:asciiTheme="minorHAnsi" w:eastAsiaTheme="minorEastAsia" w:hAnsiTheme="minorHAnsi" w:cstheme="minorHAnsi"/>
                <w:b/>
                <w:bCs/>
                <w:color w:val="auto"/>
                <w:sz w:val="17"/>
                <w:szCs w:val="17"/>
                <w:highlight w:val="yellow"/>
              </w:rPr>
              <w:t>O</w:t>
            </w:r>
            <w:r w:rsidRPr="00E151E2">
              <w:rPr>
                <w:rFonts w:asciiTheme="minorHAnsi" w:eastAsiaTheme="minorEastAsia" w:hAnsiTheme="minorHAnsi" w:cstheme="minorHAnsi"/>
                <w:b/>
                <w:bCs/>
                <w:sz w:val="17"/>
                <w:szCs w:val="17"/>
              </w:rPr>
              <w:t>)</w:t>
            </w:r>
            <w:r w:rsidRPr="00E151E2">
              <w:rPr>
                <w:rFonts w:asciiTheme="minorHAnsi" w:eastAsia="Aptos" w:hAnsiTheme="minorHAnsi" w:cstheme="minorHAnsi"/>
                <w:color w:val="auto"/>
                <w:sz w:val="17"/>
                <w:szCs w:val="17"/>
              </w:rPr>
              <w:t xml:space="preserve"> </w:t>
            </w:r>
          </w:p>
        </w:tc>
        <w:tc>
          <w:tcPr>
            <w:tcW w:w="916" w:type="dxa"/>
            <w:shd w:val="clear" w:color="auto" w:fill="EDF9FD"/>
            <w:vAlign w:val="center"/>
          </w:tcPr>
          <w:p w14:paraId="4AF43762"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7.1</w:t>
            </w:r>
          </w:p>
        </w:tc>
        <w:tc>
          <w:tcPr>
            <w:tcW w:w="644" w:type="dxa"/>
            <w:shd w:val="clear" w:color="auto" w:fill="EDF9FD"/>
            <w:vAlign w:val="center"/>
          </w:tcPr>
          <w:p w14:paraId="15FD875E"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23.6</w:t>
            </w:r>
          </w:p>
        </w:tc>
        <w:tc>
          <w:tcPr>
            <w:tcW w:w="904" w:type="dxa"/>
            <w:shd w:val="clear" w:color="auto" w:fill="EDF9FD"/>
            <w:vAlign w:val="center"/>
          </w:tcPr>
          <w:p w14:paraId="3A3ECFAE"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4700</w:t>
            </w:r>
          </w:p>
        </w:tc>
        <w:tc>
          <w:tcPr>
            <w:tcW w:w="774" w:type="dxa"/>
            <w:shd w:val="clear" w:color="auto" w:fill="EDF9FD"/>
            <w:vAlign w:val="center"/>
          </w:tcPr>
          <w:p w14:paraId="16B21856"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4.7</w:t>
            </w:r>
          </w:p>
        </w:tc>
        <w:tc>
          <w:tcPr>
            <w:tcW w:w="774" w:type="dxa"/>
            <w:shd w:val="clear" w:color="auto" w:fill="EDF9FD"/>
            <w:vAlign w:val="center"/>
          </w:tcPr>
          <w:p w14:paraId="495C51B7"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117.5</w:t>
            </w:r>
          </w:p>
        </w:tc>
        <w:tc>
          <w:tcPr>
            <w:tcW w:w="774" w:type="dxa"/>
            <w:shd w:val="clear" w:color="auto" w:fill="EDF9FD"/>
            <w:vAlign w:val="center"/>
          </w:tcPr>
          <w:p w14:paraId="75B7B557"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4700</w:t>
            </w:r>
          </w:p>
        </w:tc>
        <w:tc>
          <w:tcPr>
            <w:tcW w:w="775" w:type="dxa"/>
            <w:shd w:val="clear" w:color="auto" w:fill="C6ECFA"/>
            <w:vAlign w:val="center"/>
          </w:tcPr>
          <w:p w14:paraId="23B4BEF9"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680F0D6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3525</w:t>
            </w:r>
          </w:p>
        </w:tc>
        <w:tc>
          <w:tcPr>
            <w:tcW w:w="774" w:type="dxa"/>
            <w:shd w:val="clear" w:color="auto" w:fill="EDF9FD"/>
            <w:vAlign w:val="center"/>
          </w:tcPr>
          <w:p w14:paraId="2481218D"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11.75</w:t>
            </w:r>
          </w:p>
        </w:tc>
        <w:tc>
          <w:tcPr>
            <w:tcW w:w="774" w:type="dxa"/>
            <w:shd w:val="clear" w:color="auto" w:fill="EDF9FD"/>
            <w:vAlign w:val="center"/>
          </w:tcPr>
          <w:p w14:paraId="08F0D38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2.4</w:t>
            </w:r>
          </w:p>
        </w:tc>
        <w:tc>
          <w:tcPr>
            <w:tcW w:w="774" w:type="dxa"/>
            <w:shd w:val="clear" w:color="auto" w:fill="EDF9FD"/>
            <w:vAlign w:val="center"/>
          </w:tcPr>
          <w:p w14:paraId="19EE8E99"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47</w:t>
            </w:r>
          </w:p>
        </w:tc>
        <w:tc>
          <w:tcPr>
            <w:tcW w:w="774" w:type="dxa"/>
            <w:shd w:val="clear" w:color="auto" w:fill="EDF9FD"/>
            <w:vAlign w:val="center"/>
          </w:tcPr>
          <w:p w14:paraId="6FE146CA"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9.4</w:t>
            </w:r>
          </w:p>
        </w:tc>
        <w:tc>
          <w:tcPr>
            <w:tcW w:w="775" w:type="dxa"/>
            <w:shd w:val="clear" w:color="auto" w:fill="C6ECFA"/>
            <w:vAlign w:val="center"/>
          </w:tcPr>
          <w:p w14:paraId="3065B0F7"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0D9DEE87" w14:textId="77777777" w:rsidTr="002218E5">
        <w:tc>
          <w:tcPr>
            <w:tcW w:w="2127" w:type="dxa"/>
            <w:gridSpan w:val="2"/>
            <w:shd w:val="clear" w:color="auto" w:fill="EDF9FD"/>
            <w:vAlign w:val="center"/>
          </w:tcPr>
          <w:p w14:paraId="428DD179"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Aluminium sulfate (Alum)</w:t>
            </w:r>
          </w:p>
        </w:tc>
        <w:tc>
          <w:tcPr>
            <w:tcW w:w="992" w:type="dxa"/>
            <w:shd w:val="clear" w:color="auto" w:fill="EDF9FD"/>
            <w:vAlign w:val="center"/>
          </w:tcPr>
          <w:p w14:paraId="55A9F66F"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47</w:t>
            </w:r>
          </w:p>
        </w:tc>
        <w:tc>
          <w:tcPr>
            <w:tcW w:w="1701" w:type="dxa"/>
            <w:shd w:val="clear" w:color="auto" w:fill="EDF9FD"/>
            <w:vAlign w:val="center"/>
          </w:tcPr>
          <w:p w14:paraId="745FD43E"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 xml:space="preserve">60 </w:t>
            </w:r>
          </w:p>
          <w:p w14:paraId="1B5E3926"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(as Al</w:t>
            </w:r>
            <w:r w:rsidRPr="00E151E2">
              <w:rPr>
                <w:rFonts w:asciiTheme="minorHAnsi" w:hAnsiTheme="minorHAnsi" w:cstheme="minorHAnsi"/>
                <w:sz w:val="17"/>
                <w:szCs w:val="17"/>
                <w:vertAlign w:val="subscript"/>
              </w:rPr>
              <w:t>2</w:t>
            </w:r>
            <w:r w:rsidRPr="00E151E2">
              <w:rPr>
                <w:rFonts w:asciiTheme="minorHAnsi" w:hAnsiTheme="minorHAnsi" w:cstheme="minorHAnsi"/>
                <w:sz w:val="17"/>
                <w:szCs w:val="17"/>
              </w:rPr>
              <w:t>(SO</w:t>
            </w:r>
            <w:r w:rsidRPr="00E151E2">
              <w:rPr>
                <w:rFonts w:asciiTheme="minorHAnsi" w:hAnsiTheme="minorHAnsi" w:cstheme="minorHAnsi"/>
                <w:sz w:val="17"/>
                <w:szCs w:val="17"/>
                <w:vertAlign w:val="subscript"/>
              </w:rPr>
              <w:t>4</w:t>
            </w:r>
            <w:r w:rsidRPr="00E151E2">
              <w:rPr>
                <w:rFonts w:asciiTheme="minorHAnsi" w:hAnsiTheme="minorHAnsi" w:cstheme="minorHAnsi"/>
                <w:sz w:val="17"/>
                <w:szCs w:val="17"/>
              </w:rPr>
              <w:t>)</w:t>
            </w:r>
            <w:r w:rsidRPr="00E151E2">
              <w:rPr>
                <w:rFonts w:asciiTheme="minorHAnsi" w:hAnsiTheme="minorHAnsi" w:cstheme="minorHAnsi"/>
                <w:sz w:val="17"/>
                <w:szCs w:val="17"/>
                <w:vertAlign w:val="subscript"/>
              </w:rPr>
              <w:t>3</w:t>
            </w:r>
            <w:r w:rsidRPr="00E151E2">
              <w:rPr>
                <w:rFonts w:asciiTheme="minorHAnsi" w:hAnsiTheme="minorHAnsi" w:cstheme="minorHAnsi"/>
                <w:sz w:val="17"/>
                <w:szCs w:val="17"/>
              </w:rPr>
              <w:t>.</w:t>
            </w:r>
            <w:r w:rsidRPr="00E151E2">
              <w:rPr>
                <w:rFonts w:asciiTheme="minorHAnsi" w:eastAsiaTheme="minorEastAsia" w:hAnsiTheme="minorHAnsi" w:cstheme="minorHAnsi"/>
                <w:b/>
                <w:bCs/>
                <w:color w:val="auto"/>
                <w:sz w:val="17"/>
                <w:szCs w:val="17"/>
                <w:highlight w:val="yellow"/>
              </w:rPr>
              <w:t>14H</w:t>
            </w:r>
            <w:r w:rsidRPr="00E151E2">
              <w:rPr>
                <w:rFonts w:asciiTheme="minorHAnsi" w:eastAsiaTheme="minorEastAsia" w:hAnsiTheme="minorHAnsi" w:cstheme="minorHAnsi"/>
                <w:b/>
                <w:bCs/>
                <w:color w:val="auto"/>
                <w:sz w:val="17"/>
                <w:szCs w:val="17"/>
                <w:highlight w:val="yellow"/>
                <w:vertAlign w:val="subscript"/>
              </w:rPr>
              <w:t>2</w:t>
            </w:r>
            <w:r w:rsidRPr="00E151E2">
              <w:rPr>
                <w:rFonts w:asciiTheme="minorHAnsi" w:eastAsiaTheme="minorEastAsia" w:hAnsiTheme="minorHAnsi" w:cstheme="minorHAnsi"/>
                <w:b/>
                <w:bCs/>
                <w:color w:val="auto"/>
                <w:sz w:val="17"/>
                <w:szCs w:val="17"/>
                <w:highlight w:val="yellow"/>
              </w:rPr>
              <w:t>O</w:t>
            </w:r>
            <w:r w:rsidRPr="00E151E2">
              <w:rPr>
                <w:rFonts w:asciiTheme="minorHAnsi" w:eastAsiaTheme="minorEastAsia" w:hAnsiTheme="minorHAnsi" w:cstheme="minorHAnsi"/>
                <w:b/>
                <w:bCs/>
                <w:sz w:val="17"/>
                <w:szCs w:val="17"/>
              </w:rPr>
              <w:t>)</w:t>
            </w:r>
          </w:p>
        </w:tc>
        <w:tc>
          <w:tcPr>
            <w:tcW w:w="916" w:type="dxa"/>
            <w:shd w:val="clear" w:color="auto" w:fill="EDF9FD"/>
            <w:vAlign w:val="center"/>
          </w:tcPr>
          <w:p w14:paraId="08C32C9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2.4</w:t>
            </w:r>
          </w:p>
        </w:tc>
        <w:tc>
          <w:tcPr>
            <w:tcW w:w="644" w:type="dxa"/>
            <w:shd w:val="clear" w:color="auto" w:fill="EDF9FD"/>
            <w:vAlign w:val="center"/>
          </w:tcPr>
          <w:p w14:paraId="42916E46"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7.9</w:t>
            </w:r>
          </w:p>
        </w:tc>
        <w:tc>
          <w:tcPr>
            <w:tcW w:w="904" w:type="dxa"/>
            <w:shd w:val="clear" w:color="auto" w:fill="EDF9FD"/>
            <w:vAlign w:val="center"/>
          </w:tcPr>
          <w:p w14:paraId="604044BA"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1567</w:t>
            </w:r>
          </w:p>
        </w:tc>
        <w:tc>
          <w:tcPr>
            <w:tcW w:w="774" w:type="dxa"/>
            <w:shd w:val="clear" w:color="auto" w:fill="EDF9FD"/>
            <w:vAlign w:val="center"/>
          </w:tcPr>
          <w:p w14:paraId="1C99707C"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1.6</w:t>
            </w:r>
          </w:p>
        </w:tc>
        <w:tc>
          <w:tcPr>
            <w:tcW w:w="774" w:type="dxa"/>
            <w:shd w:val="clear" w:color="auto" w:fill="EDF9FD"/>
            <w:vAlign w:val="center"/>
          </w:tcPr>
          <w:p w14:paraId="457D0184"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39.2</w:t>
            </w:r>
          </w:p>
        </w:tc>
        <w:tc>
          <w:tcPr>
            <w:tcW w:w="774" w:type="dxa"/>
            <w:shd w:val="clear" w:color="auto" w:fill="EDF9FD"/>
            <w:vAlign w:val="center"/>
          </w:tcPr>
          <w:p w14:paraId="67AFEED5"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1567</w:t>
            </w:r>
          </w:p>
        </w:tc>
        <w:tc>
          <w:tcPr>
            <w:tcW w:w="775" w:type="dxa"/>
            <w:shd w:val="clear" w:color="auto" w:fill="C6ECFA"/>
            <w:vAlign w:val="center"/>
          </w:tcPr>
          <w:p w14:paraId="636A3EF6"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7DFE5E8C"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1175</w:t>
            </w:r>
          </w:p>
        </w:tc>
        <w:tc>
          <w:tcPr>
            <w:tcW w:w="774" w:type="dxa"/>
            <w:shd w:val="clear" w:color="auto" w:fill="EDF9FD"/>
            <w:vAlign w:val="center"/>
          </w:tcPr>
          <w:p w14:paraId="227E1261"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3.9</w:t>
            </w:r>
          </w:p>
        </w:tc>
        <w:tc>
          <w:tcPr>
            <w:tcW w:w="774" w:type="dxa"/>
            <w:shd w:val="clear" w:color="auto" w:fill="EDF9FD"/>
            <w:vAlign w:val="center"/>
          </w:tcPr>
          <w:p w14:paraId="5993CDE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0.8</w:t>
            </w:r>
          </w:p>
        </w:tc>
        <w:tc>
          <w:tcPr>
            <w:tcW w:w="774" w:type="dxa"/>
            <w:shd w:val="clear" w:color="auto" w:fill="EDF9FD"/>
            <w:vAlign w:val="center"/>
          </w:tcPr>
          <w:p w14:paraId="164F1FBD"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15.7</w:t>
            </w:r>
          </w:p>
        </w:tc>
        <w:tc>
          <w:tcPr>
            <w:tcW w:w="774" w:type="dxa"/>
            <w:shd w:val="clear" w:color="auto" w:fill="EDF9FD"/>
            <w:vAlign w:val="center"/>
          </w:tcPr>
          <w:p w14:paraId="7481630F"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3.1</w:t>
            </w:r>
          </w:p>
        </w:tc>
        <w:tc>
          <w:tcPr>
            <w:tcW w:w="775" w:type="dxa"/>
            <w:shd w:val="clear" w:color="auto" w:fill="C6ECFA"/>
            <w:vAlign w:val="center"/>
          </w:tcPr>
          <w:p w14:paraId="22C228A4"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3D73D7D9" w14:textId="77777777" w:rsidTr="002218E5">
        <w:tc>
          <w:tcPr>
            <w:tcW w:w="2127" w:type="dxa"/>
            <w:gridSpan w:val="2"/>
            <w:shd w:val="clear" w:color="auto" w:fill="EDF9FD"/>
            <w:vAlign w:val="center"/>
          </w:tcPr>
          <w:p w14:paraId="7ED46770"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Aluminium sulfate (Alum)</w:t>
            </w:r>
          </w:p>
        </w:tc>
        <w:tc>
          <w:tcPr>
            <w:tcW w:w="992" w:type="dxa"/>
            <w:shd w:val="clear" w:color="auto" w:fill="EDF9FD"/>
            <w:vAlign w:val="center"/>
          </w:tcPr>
          <w:p w14:paraId="35912EF2"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47</w:t>
            </w:r>
          </w:p>
        </w:tc>
        <w:tc>
          <w:tcPr>
            <w:tcW w:w="1701" w:type="dxa"/>
            <w:shd w:val="clear" w:color="auto" w:fill="EDF9FD"/>
            <w:vAlign w:val="center"/>
          </w:tcPr>
          <w:p w14:paraId="1DC2CC1D"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 xml:space="preserve">120 </w:t>
            </w:r>
          </w:p>
          <w:p w14:paraId="551D31FA"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(as Al</w:t>
            </w:r>
            <w:r w:rsidRPr="00E151E2">
              <w:rPr>
                <w:rFonts w:asciiTheme="minorHAnsi" w:hAnsiTheme="minorHAnsi" w:cstheme="minorHAnsi"/>
                <w:sz w:val="17"/>
                <w:szCs w:val="17"/>
                <w:vertAlign w:val="subscript"/>
              </w:rPr>
              <w:t>2</w:t>
            </w:r>
            <w:r w:rsidRPr="00E151E2">
              <w:rPr>
                <w:rFonts w:asciiTheme="minorHAnsi" w:hAnsiTheme="minorHAnsi" w:cstheme="minorHAnsi"/>
                <w:sz w:val="17"/>
                <w:szCs w:val="17"/>
              </w:rPr>
              <w:t>(SO</w:t>
            </w:r>
            <w:r w:rsidRPr="00E151E2">
              <w:rPr>
                <w:rFonts w:asciiTheme="minorHAnsi" w:hAnsiTheme="minorHAnsi" w:cstheme="minorHAnsi"/>
                <w:sz w:val="17"/>
                <w:szCs w:val="17"/>
                <w:vertAlign w:val="subscript"/>
              </w:rPr>
              <w:t>4</w:t>
            </w:r>
            <w:r w:rsidRPr="00E151E2">
              <w:rPr>
                <w:rFonts w:asciiTheme="minorHAnsi" w:hAnsiTheme="minorHAnsi" w:cstheme="minorHAnsi"/>
                <w:sz w:val="17"/>
                <w:szCs w:val="17"/>
              </w:rPr>
              <w:t>)</w:t>
            </w:r>
            <w:r w:rsidRPr="00E151E2">
              <w:rPr>
                <w:rFonts w:asciiTheme="minorHAnsi" w:hAnsiTheme="minorHAnsi" w:cstheme="minorHAnsi"/>
                <w:sz w:val="17"/>
                <w:szCs w:val="17"/>
                <w:vertAlign w:val="subscript"/>
              </w:rPr>
              <w:t>3</w:t>
            </w:r>
            <w:r w:rsidRPr="00E151E2">
              <w:rPr>
                <w:rFonts w:asciiTheme="minorHAnsi" w:hAnsiTheme="minorHAnsi" w:cstheme="minorHAnsi"/>
                <w:sz w:val="17"/>
                <w:szCs w:val="17"/>
              </w:rPr>
              <w:t>.</w:t>
            </w:r>
            <w:r w:rsidRPr="00E151E2">
              <w:rPr>
                <w:rFonts w:asciiTheme="minorHAnsi" w:eastAsiaTheme="minorEastAsia" w:hAnsiTheme="minorHAnsi" w:cstheme="minorHAnsi"/>
                <w:b/>
                <w:bCs/>
                <w:color w:val="auto"/>
                <w:sz w:val="17"/>
                <w:szCs w:val="17"/>
                <w:highlight w:val="yellow"/>
              </w:rPr>
              <w:t>14H</w:t>
            </w:r>
            <w:r w:rsidRPr="00E151E2">
              <w:rPr>
                <w:rFonts w:asciiTheme="minorHAnsi" w:eastAsiaTheme="minorEastAsia" w:hAnsiTheme="minorHAnsi" w:cstheme="minorHAnsi"/>
                <w:b/>
                <w:bCs/>
                <w:color w:val="auto"/>
                <w:sz w:val="17"/>
                <w:szCs w:val="17"/>
                <w:highlight w:val="yellow"/>
                <w:vertAlign w:val="subscript"/>
              </w:rPr>
              <w:t>2</w:t>
            </w:r>
            <w:r w:rsidRPr="00E151E2">
              <w:rPr>
                <w:rFonts w:asciiTheme="minorHAnsi" w:eastAsiaTheme="minorEastAsia" w:hAnsiTheme="minorHAnsi" w:cstheme="minorHAnsi"/>
                <w:b/>
                <w:bCs/>
                <w:color w:val="auto"/>
                <w:sz w:val="17"/>
                <w:szCs w:val="17"/>
                <w:highlight w:val="yellow"/>
              </w:rPr>
              <w:t>O</w:t>
            </w:r>
            <w:r w:rsidRPr="00E151E2">
              <w:rPr>
                <w:rFonts w:asciiTheme="minorHAnsi" w:eastAsiaTheme="minorEastAsia" w:hAnsiTheme="minorHAnsi" w:cstheme="minorHAnsi"/>
                <w:b/>
                <w:bCs/>
                <w:sz w:val="17"/>
                <w:szCs w:val="17"/>
              </w:rPr>
              <w:t>)</w:t>
            </w:r>
          </w:p>
        </w:tc>
        <w:tc>
          <w:tcPr>
            <w:tcW w:w="916" w:type="dxa"/>
            <w:shd w:val="clear" w:color="auto" w:fill="EDF9FD"/>
            <w:vAlign w:val="center"/>
          </w:tcPr>
          <w:p w14:paraId="5C131B8F"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1.2</w:t>
            </w:r>
          </w:p>
        </w:tc>
        <w:tc>
          <w:tcPr>
            <w:tcW w:w="644" w:type="dxa"/>
            <w:shd w:val="clear" w:color="auto" w:fill="EDF9FD"/>
            <w:vAlign w:val="center"/>
          </w:tcPr>
          <w:p w14:paraId="641531B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3.9</w:t>
            </w:r>
          </w:p>
        </w:tc>
        <w:tc>
          <w:tcPr>
            <w:tcW w:w="904" w:type="dxa"/>
            <w:shd w:val="clear" w:color="auto" w:fill="EDF9FD"/>
            <w:vAlign w:val="center"/>
          </w:tcPr>
          <w:p w14:paraId="1C2006A1"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783</w:t>
            </w:r>
          </w:p>
        </w:tc>
        <w:tc>
          <w:tcPr>
            <w:tcW w:w="774" w:type="dxa"/>
            <w:shd w:val="clear" w:color="auto" w:fill="EDF9FD"/>
            <w:vAlign w:val="center"/>
          </w:tcPr>
          <w:p w14:paraId="13AB123A"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0.8</w:t>
            </w:r>
          </w:p>
        </w:tc>
        <w:tc>
          <w:tcPr>
            <w:tcW w:w="774" w:type="dxa"/>
            <w:shd w:val="clear" w:color="auto" w:fill="EDF9FD"/>
            <w:vAlign w:val="center"/>
          </w:tcPr>
          <w:p w14:paraId="24E6F657"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19.6</w:t>
            </w:r>
          </w:p>
        </w:tc>
        <w:tc>
          <w:tcPr>
            <w:tcW w:w="774" w:type="dxa"/>
            <w:shd w:val="clear" w:color="auto" w:fill="EDF9FD"/>
            <w:vAlign w:val="center"/>
          </w:tcPr>
          <w:p w14:paraId="4B853515"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783</w:t>
            </w:r>
          </w:p>
        </w:tc>
        <w:tc>
          <w:tcPr>
            <w:tcW w:w="775" w:type="dxa"/>
            <w:shd w:val="clear" w:color="auto" w:fill="C6ECFA"/>
            <w:vAlign w:val="center"/>
          </w:tcPr>
          <w:p w14:paraId="5052396D"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7D71D96B"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588</w:t>
            </w:r>
          </w:p>
        </w:tc>
        <w:tc>
          <w:tcPr>
            <w:tcW w:w="774" w:type="dxa"/>
            <w:shd w:val="clear" w:color="auto" w:fill="EDF9FD"/>
            <w:vAlign w:val="center"/>
          </w:tcPr>
          <w:p w14:paraId="13AEE160"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2.0</w:t>
            </w:r>
          </w:p>
        </w:tc>
        <w:tc>
          <w:tcPr>
            <w:tcW w:w="774" w:type="dxa"/>
            <w:shd w:val="clear" w:color="auto" w:fill="EDF9FD"/>
            <w:vAlign w:val="center"/>
          </w:tcPr>
          <w:p w14:paraId="3708CAF6"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0.4</w:t>
            </w:r>
          </w:p>
        </w:tc>
        <w:tc>
          <w:tcPr>
            <w:tcW w:w="774" w:type="dxa"/>
            <w:shd w:val="clear" w:color="auto" w:fill="EDF9FD"/>
            <w:vAlign w:val="center"/>
          </w:tcPr>
          <w:p w14:paraId="675F03D9"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7.8</w:t>
            </w:r>
          </w:p>
        </w:tc>
        <w:tc>
          <w:tcPr>
            <w:tcW w:w="774" w:type="dxa"/>
            <w:shd w:val="clear" w:color="auto" w:fill="EDF9FD"/>
            <w:vAlign w:val="center"/>
          </w:tcPr>
          <w:p w14:paraId="43239CC9"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1.6</w:t>
            </w:r>
          </w:p>
        </w:tc>
        <w:tc>
          <w:tcPr>
            <w:tcW w:w="775" w:type="dxa"/>
            <w:shd w:val="clear" w:color="auto" w:fill="C6ECFA"/>
            <w:vAlign w:val="center"/>
          </w:tcPr>
          <w:p w14:paraId="484295A6"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141F5884" w14:textId="77777777" w:rsidTr="002218E5">
        <w:tc>
          <w:tcPr>
            <w:tcW w:w="2127" w:type="dxa"/>
            <w:gridSpan w:val="2"/>
            <w:shd w:val="clear" w:color="auto" w:fill="EDF9FD"/>
            <w:vAlign w:val="center"/>
          </w:tcPr>
          <w:p w14:paraId="202C71CE"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Calcium hydroxide</w:t>
            </w:r>
          </w:p>
        </w:tc>
        <w:tc>
          <w:tcPr>
            <w:tcW w:w="992" w:type="dxa"/>
            <w:shd w:val="clear" w:color="auto" w:fill="EDF9FD"/>
            <w:vAlign w:val="center"/>
          </w:tcPr>
          <w:p w14:paraId="6416BABC"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99</w:t>
            </w:r>
          </w:p>
        </w:tc>
        <w:tc>
          <w:tcPr>
            <w:tcW w:w="1701" w:type="dxa"/>
            <w:shd w:val="clear" w:color="auto" w:fill="EDF9FD"/>
            <w:vAlign w:val="center"/>
          </w:tcPr>
          <w:p w14:paraId="5706A266"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30 (as Ca(OH)</w:t>
            </w:r>
            <w:r w:rsidRPr="00E151E2">
              <w:rPr>
                <w:rFonts w:asciiTheme="minorHAnsi" w:hAnsiTheme="minorHAnsi" w:cstheme="minorHAnsi"/>
                <w:sz w:val="17"/>
                <w:szCs w:val="17"/>
                <w:vertAlign w:val="subscript"/>
              </w:rPr>
              <w:t>2</w:t>
            </w:r>
            <w:r w:rsidRPr="00E151E2">
              <w:rPr>
                <w:rFonts w:asciiTheme="minorHAnsi" w:hAnsiTheme="minorHAnsi" w:cstheme="minorHAnsi"/>
                <w:sz w:val="17"/>
                <w:szCs w:val="17"/>
              </w:rPr>
              <w:t>)</w:t>
            </w:r>
          </w:p>
        </w:tc>
        <w:tc>
          <w:tcPr>
            <w:tcW w:w="916" w:type="dxa"/>
            <w:shd w:val="clear" w:color="auto" w:fill="C6ECFA"/>
            <w:vAlign w:val="center"/>
          </w:tcPr>
          <w:p w14:paraId="349116AC"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644" w:type="dxa"/>
            <w:shd w:val="clear" w:color="auto" w:fill="EDF9FD"/>
            <w:vAlign w:val="center"/>
          </w:tcPr>
          <w:p w14:paraId="3D1F826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33.0</w:t>
            </w:r>
          </w:p>
        </w:tc>
        <w:tc>
          <w:tcPr>
            <w:tcW w:w="904" w:type="dxa"/>
            <w:shd w:val="clear" w:color="auto" w:fill="EDF9FD"/>
            <w:vAlign w:val="center"/>
          </w:tcPr>
          <w:p w14:paraId="7CD9780F"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6600</w:t>
            </w:r>
          </w:p>
        </w:tc>
        <w:tc>
          <w:tcPr>
            <w:tcW w:w="774" w:type="dxa"/>
            <w:shd w:val="clear" w:color="auto" w:fill="EDF9FD"/>
            <w:vAlign w:val="center"/>
          </w:tcPr>
          <w:p w14:paraId="3DDFD9D3"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6.6</w:t>
            </w:r>
          </w:p>
        </w:tc>
        <w:tc>
          <w:tcPr>
            <w:tcW w:w="774" w:type="dxa"/>
            <w:shd w:val="clear" w:color="auto" w:fill="EDF9FD"/>
            <w:vAlign w:val="center"/>
          </w:tcPr>
          <w:p w14:paraId="4FB44F97"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165</w:t>
            </w:r>
          </w:p>
        </w:tc>
        <w:tc>
          <w:tcPr>
            <w:tcW w:w="774" w:type="dxa"/>
            <w:shd w:val="clear" w:color="auto" w:fill="C6ECFA"/>
            <w:vAlign w:val="center"/>
          </w:tcPr>
          <w:p w14:paraId="535E28D3"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5" w:type="dxa"/>
            <w:shd w:val="clear" w:color="auto" w:fill="C6ECFA"/>
            <w:vAlign w:val="center"/>
          </w:tcPr>
          <w:p w14:paraId="5E50FFBE"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646FF4BD"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4950</w:t>
            </w:r>
          </w:p>
        </w:tc>
        <w:tc>
          <w:tcPr>
            <w:tcW w:w="774" w:type="dxa"/>
            <w:shd w:val="clear" w:color="auto" w:fill="EDF9FD"/>
            <w:vAlign w:val="center"/>
          </w:tcPr>
          <w:p w14:paraId="360CD2E6"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16.5</w:t>
            </w:r>
          </w:p>
        </w:tc>
        <w:tc>
          <w:tcPr>
            <w:tcW w:w="774" w:type="dxa"/>
            <w:shd w:val="clear" w:color="auto" w:fill="EDF9FD"/>
            <w:vAlign w:val="center"/>
          </w:tcPr>
          <w:p w14:paraId="25038C09"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3.3</w:t>
            </w:r>
          </w:p>
        </w:tc>
        <w:tc>
          <w:tcPr>
            <w:tcW w:w="774" w:type="dxa"/>
            <w:shd w:val="clear" w:color="auto" w:fill="EDF9FD"/>
            <w:vAlign w:val="center"/>
          </w:tcPr>
          <w:p w14:paraId="141FFDE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66</w:t>
            </w:r>
          </w:p>
        </w:tc>
        <w:tc>
          <w:tcPr>
            <w:tcW w:w="774" w:type="dxa"/>
            <w:shd w:val="clear" w:color="auto" w:fill="EDF9FD"/>
            <w:vAlign w:val="center"/>
          </w:tcPr>
          <w:p w14:paraId="2A5B5497"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13.2</w:t>
            </w:r>
          </w:p>
        </w:tc>
        <w:tc>
          <w:tcPr>
            <w:tcW w:w="775" w:type="dxa"/>
            <w:shd w:val="clear" w:color="auto" w:fill="C6ECFA"/>
            <w:vAlign w:val="center"/>
          </w:tcPr>
          <w:p w14:paraId="0CC8F302"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559152F7" w14:textId="77777777" w:rsidTr="002218E5">
        <w:tc>
          <w:tcPr>
            <w:tcW w:w="2127" w:type="dxa"/>
            <w:gridSpan w:val="2"/>
            <w:shd w:val="clear" w:color="auto" w:fill="EDF9FD"/>
            <w:vAlign w:val="center"/>
          </w:tcPr>
          <w:p w14:paraId="119369B1"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Calcium hypochlorite</w:t>
            </w:r>
          </w:p>
        </w:tc>
        <w:tc>
          <w:tcPr>
            <w:tcW w:w="992" w:type="dxa"/>
            <w:shd w:val="clear" w:color="auto" w:fill="EDF9FD"/>
            <w:vAlign w:val="center"/>
          </w:tcPr>
          <w:p w14:paraId="5F4A6572"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65</w:t>
            </w:r>
          </w:p>
        </w:tc>
        <w:tc>
          <w:tcPr>
            <w:tcW w:w="1701" w:type="dxa"/>
            <w:shd w:val="clear" w:color="auto" w:fill="EDF9FD"/>
            <w:vAlign w:val="center"/>
          </w:tcPr>
          <w:p w14:paraId="44229E74"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 (as Cl</w:t>
            </w:r>
            <w:r w:rsidRPr="00E151E2">
              <w:rPr>
                <w:rFonts w:asciiTheme="minorHAnsi" w:hAnsiTheme="minorHAnsi" w:cstheme="minorHAnsi"/>
                <w:sz w:val="17"/>
                <w:szCs w:val="17"/>
                <w:vertAlign w:val="subscript"/>
              </w:rPr>
              <w:t>2</w:t>
            </w:r>
            <w:r w:rsidRPr="00E151E2">
              <w:rPr>
                <w:rFonts w:asciiTheme="minorHAnsi" w:hAnsiTheme="minorHAnsi" w:cstheme="minorHAnsi"/>
                <w:sz w:val="17"/>
                <w:szCs w:val="17"/>
              </w:rPr>
              <w:t>)</w:t>
            </w:r>
          </w:p>
        </w:tc>
        <w:tc>
          <w:tcPr>
            <w:tcW w:w="916" w:type="dxa"/>
            <w:shd w:val="clear" w:color="auto" w:fill="C6ECFA"/>
            <w:vAlign w:val="center"/>
          </w:tcPr>
          <w:p w14:paraId="7F25B263"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644" w:type="dxa"/>
            <w:shd w:val="clear" w:color="auto" w:fill="EDF9FD"/>
            <w:vAlign w:val="center"/>
          </w:tcPr>
          <w:p w14:paraId="64396F8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217.0</w:t>
            </w:r>
          </w:p>
        </w:tc>
        <w:tc>
          <w:tcPr>
            <w:tcW w:w="904" w:type="dxa"/>
            <w:shd w:val="clear" w:color="auto" w:fill="EDF9FD"/>
            <w:vAlign w:val="center"/>
          </w:tcPr>
          <w:p w14:paraId="0A78A015"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43333.3</w:t>
            </w:r>
          </w:p>
        </w:tc>
        <w:tc>
          <w:tcPr>
            <w:tcW w:w="774" w:type="dxa"/>
            <w:shd w:val="clear" w:color="auto" w:fill="EDF9FD"/>
            <w:vAlign w:val="center"/>
          </w:tcPr>
          <w:p w14:paraId="50A1F9C7"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43.3</w:t>
            </w:r>
          </w:p>
        </w:tc>
        <w:tc>
          <w:tcPr>
            <w:tcW w:w="774" w:type="dxa"/>
            <w:shd w:val="clear" w:color="auto" w:fill="EDF9FD"/>
            <w:vAlign w:val="center"/>
          </w:tcPr>
          <w:p w14:paraId="70F8315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1083.3</w:t>
            </w:r>
          </w:p>
        </w:tc>
        <w:tc>
          <w:tcPr>
            <w:tcW w:w="774" w:type="dxa"/>
            <w:shd w:val="clear" w:color="auto" w:fill="C6ECFA"/>
            <w:vAlign w:val="center"/>
          </w:tcPr>
          <w:p w14:paraId="7C88CB16"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5" w:type="dxa"/>
            <w:shd w:val="clear" w:color="auto" w:fill="C6ECFA"/>
            <w:vAlign w:val="center"/>
          </w:tcPr>
          <w:p w14:paraId="26E4031B"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1457DCE2"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32500</w:t>
            </w:r>
          </w:p>
        </w:tc>
        <w:tc>
          <w:tcPr>
            <w:tcW w:w="774" w:type="dxa"/>
            <w:shd w:val="clear" w:color="auto" w:fill="EDF9FD"/>
            <w:vAlign w:val="center"/>
          </w:tcPr>
          <w:p w14:paraId="09C174D0"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108.4</w:t>
            </w:r>
          </w:p>
        </w:tc>
        <w:tc>
          <w:tcPr>
            <w:tcW w:w="774" w:type="dxa"/>
            <w:shd w:val="clear" w:color="auto" w:fill="EDF9FD"/>
            <w:vAlign w:val="center"/>
          </w:tcPr>
          <w:p w14:paraId="5DAB179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21.7</w:t>
            </w:r>
          </w:p>
        </w:tc>
        <w:tc>
          <w:tcPr>
            <w:tcW w:w="774" w:type="dxa"/>
            <w:shd w:val="clear" w:color="auto" w:fill="EDF9FD"/>
            <w:vAlign w:val="center"/>
          </w:tcPr>
          <w:p w14:paraId="07B404E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433.3</w:t>
            </w:r>
          </w:p>
        </w:tc>
        <w:tc>
          <w:tcPr>
            <w:tcW w:w="774" w:type="dxa"/>
            <w:shd w:val="clear" w:color="auto" w:fill="EDF9FD"/>
            <w:vAlign w:val="center"/>
          </w:tcPr>
          <w:p w14:paraId="202BA7C5"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86.7</w:t>
            </w:r>
          </w:p>
        </w:tc>
        <w:tc>
          <w:tcPr>
            <w:tcW w:w="775" w:type="dxa"/>
            <w:shd w:val="clear" w:color="auto" w:fill="C6ECFA"/>
            <w:vAlign w:val="center"/>
          </w:tcPr>
          <w:p w14:paraId="45CFF25A"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48AE2C01" w14:textId="77777777" w:rsidTr="002218E5">
        <w:tc>
          <w:tcPr>
            <w:tcW w:w="2127" w:type="dxa"/>
            <w:gridSpan w:val="2"/>
            <w:shd w:val="clear" w:color="auto" w:fill="EDF9FD"/>
            <w:vAlign w:val="center"/>
          </w:tcPr>
          <w:p w14:paraId="4328B9A1"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Calcium oxide</w:t>
            </w:r>
          </w:p>
        </w:tc>
        <w:tc>
          <w:tcPr>
            <w:tcW w:w="992" w:type="dxa"/>
            <w:shd w:val="clear" w:color="auto" w:fill="EDF9FD"/>
            <w:vAlign w:val="center"/>
          </w:tcPr>
          <w:p w14:paraId="0C661E8C"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w:t>
            </w:r>
          </w:p>
        </w:tc>
        <w:tc>
          <w:tcPr>
            <w:tcW w:w="1701" w:type="dxa"/>
            <w:shd w:val="clear" w:color="auto" w:fill="EDF9FD"/>
            <w:vAlign w:val="center"/>
          </w:tcPr>
          <w:p w14:paraId="44AE982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500 (as CaO)</w:t>
            </w:r>
          </w:p>
        </w:tc>
        <w:tc>
          <w:tcPr>
            <w:tcW w:w="916" w:type="dxa"/>
            <w:shd w:val="clear" w:color="auto" w:fill="C6ECFA"/>
            <w:vAlign w:val="center"/>
          </w:tcPr>
          <w:p w14:paraId="79101251"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644" w:type="dxa"/>
            <w:shd w:val="clear" w:color="auto" w:fill="EDF9FD"/>
            <w:vAlign w:val="center"/>
          </w:tcPr>
          <w:p w14:paraId="789B9AD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0.1</w:t>
            </w:r>
          </w:p>
        </w:tc>
        <w:tc>
          <w:tcPr>
            <w:tcW w:w="904" w:type="dxa"/>
            <w:shd w:val="clear" w:color="auto" w:fill="EDF9FD"/>
            <w:vAlign w:val="center"/>
          </w:tcPr>
          <w:p w14:paraId="048F4BA0"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40</w:t>
            </w:r>
          </w:p>
        </w:tc>
        <w:tc>
          <w:tcPr>
            <w:tcW w:w="774" w:type="dxa"/>
            <w:shd w:val="clear" w:color="auto" w:fill="EDF9FD"/>
            <w:vAlign w:val="center"/>
          </w:tcPr>
          <w:p w14:paraId="0854EACE"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0.04</w:t>
            </w:r>
          </w:p>
        </w:tc>
        <w:tc>
          <w:tcPr>
            <w:tcW w:w="774" w:type="dxa"/>
            <w:shd w:val="clear" w:color="auto" w:fill="EDF9FD"/>
            <w:vAlign w:val="center"/>
          </w:tcPr>
          <w:p w14:paraId="3CC0A4B9"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w:t>
            </w:r>
          </w:p>
        </w:tc>
        <w:tc>
          <w:tcPr>
            <w:tcW w:w="774" w:type="dxa"/>
            <w:shd w:val="clear" w:color="auto" w:fill="C6ECFA"/>
            <w:vAlign w:val="center"/>
          </w:tcPr>
          <w:p w14:paraId="457C1669"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5" w:type="dxa"/>
            <w:shd w:val="clear" w:color="auto" w:fill="C6ECFA"/>
            <w:vAlign w:val="center"/>
          </w:tcPr>
          <w:p w14:paraId="4474A5BE"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4A073D9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30</w:t>
            </w:r>
          </w:p>
        </w:tc>
        <w:tc>
          <w:tcPr>
            <w:tcW w:w="774" w:type="dxa"/>
            <w:shd w:val="clear" w:color="auto" w:fill="EDF9FD"/>
            <w:vAlign w:val="center"/>
          </w:tcPr>
          <w:p w14:paraId="12D1D1D3"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0.1</w:t>
            </w:r>
          </w:p>
        </w:tc>
        <w:tc>
          <w:tcPr>
            <w:tcW w:w="774" w:type="dxa"/>
            <w:shd w:val="clear" w:color="auto" w:fill="EDF9FD"/>
            <w:vAlign w:val="center"/>
          </w:tcPr>
          <w:p w14:paraId="166B3F95"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0.02</w:t>
            </w:r>
          </w:p>
        </w:tc>
        <w:tc>
          <w:tcPr>
            <w:tcW w:w="774" w:type="dxa"/>
            <w:shd w:val="clear" w:color="auto" w:fill="EDF9FD"/>
            <w:vAlign w:val="center"/>
          </w:tcPr>
          <w:p w14:paraId="2B72E5E3"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0.4</w:t>
            </w:r>
          </w:p>
        </w:tc>
        <w:tc>
          <w:tcPr>
            <w:tcW w:w="774" w:type="dxa"/>
            <w:shd w:val="clear" w:color="auto" w:fill="EDF9FD"/>
            <w:vAlign w:val="center"/>
          </w:tcPr>
          <w:p w14:paraId="71E9F620"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0.08</w:t>
            </w:r>
          </w:p>
        </w:tc>
        <w:tc>
          <w:tcPr>
            <w:tcW w:w="775" w:type="dxa"/>
            <w:shd w:val="clear" w:color="auto" w:fill="EDF9FD"/>
            <w:vAlign w:val="center"/>
          </w:tcPr>
          <w:p w14:paraId="37942076"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w:t>
            </w:r>
          </w:p>
        </w:tc>
      </w:tr>
      <w:tr w:rsidR="00506BC3" w:rsidRPr="00E151E2" w14:paraId="2522D875" w14:textId="77777777" w:rsidTr="002218E5">
        <w:tc>
          <w:tcPr>
            <w:tcW w:w="2127" w:type="dxa"/>
            <w:gridSpan w:val="2"/>
            <w:shd w:val="clear" w:color="auto" w:fill="EDF9FD"/>
            <w:vAlign w:val="center"/>
          </w:tcPr>
          <w:p w14:paraId="5CDAF3BC"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Chlorine</w:t>
            </w:r>
          </w:p>
        </w:tc>
        <w:tc>
          <w:tcPr>
            <w:tcW w:w="992" w:type="dxa"/>
            <w:shd w:val="clear" w:color="auto" w:fill="EDF9FD"/>
            <w:vAlign w:val="center"/>
          </w:tcPr>
          <w:p w14:paraId="56C5572D"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100</w:t>
            </w:r>
          </w:p>
        </w:tc>
        <w:tc>
          <w:tcPr>
            <w:tcW w:w="1701" w:type="dxa"/>
            <w:shd w:val="clear" w:color="auto" w:fill="EDF9FD"/>
            <w:vAlign w:val="center"/>
          </w:tcPr>
          <w:p w14:paraId="6BAE380E"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 (as Cl</w:t>
            </w:r>
            <w:r w:rsidRPr="00E151E2">
              <w:rPr>
                <w:rFonts w:asciiTheme="minorHAnsi" w:hAnsiTheme="minorHAnsi" w:cstheme="minorHAnsi"/>
                <w:sz w:val="17"/>
                <w:szCs w:val="17"/>
                <w:vertAlign w:val="subscript"/>
              </w:rPr>
              <w:t>2</w:t>
            </w:r>
            <w:r w:rsidRPr="00E151E2">
              <w:rPr>
                <w:rFonts w:asciiTheme="minorHAnsi" w:hAnsiTheme="minorHAnsi" w:cstheme="minorHAnsi"/>
                <w:sz w:val="17"/>
                <w:szCs w:val="17"/>
              </w:rPr>
              <w:t>)</w:t>
            </w:r>
          </w:p>
        </w:tc>
        <w:tc>
          <w:tcPr>
            <w:tcW w:w="916" w:type="dxa"/>
            <w:shd w:val="clear" w:color="auto" w:fill="C6ECFA"/>
            <w:vAlign w:val="center"/>
          </w:tcPr>
          <w:p w14:paraId="15A961B5"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644" w:type="dxa"/>
            <w:shd w:val="clear" w:color="auto" w:fill="EDF9FD"/>
            <w:vAlign w:val="center"/>
          </w:tcPr>
          <w:p w14:paraId="1E16108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333.0</w:t>
            </w:r>
          </w:p>
        </w:tc>
        <w:tc>
          <w:tcPr>
            <w:tcW w:w="904" w:type="dxa"/>
            <w:shd w:val="clear" w:color="auto" w:fill="C6ECFA"/>
            <w:vAlign w:val="center"/>
          </w:tcPr>
          <w:p w14:paraId="4F84F896"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3B4181C3"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5B1BE590"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5842A957"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5" w:type="dxa"/>
            <w:shd w:val="clear" w:color="auto" w:fill="C6ECFA"/>
            <w:vAlign w:val="center"/>
          </w:tcPr>
          <w:p w14:paraId="10675B41"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68248E9F"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5D806AF0"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166.7</w:t>
            </w:r>
          </w:p>
        </w:tc>
        <w:tc>
          <w:tcPr>
            <w:tcW w:w="774" w:type="dxa"/>
            <w:shd w:val="clear" w:color="auto" w:fill="EDF9FD"/>
            <w:vAlign w:val="center"/>
          </w:tcPr>
          <w:p w14:paraId="229358B9"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33.3</w:t>
            </w:r>
          </w:p>
        </w:tc>
        <w:tc>
          <w:tcPr>
            <w:tcW w:w="774" w:type="dxa"/>
            <w:shd w:val="clear" w:color="auto" w:fill="C6ECFA"/>
            <w:vAlign w:val="center"/>
          </w:tcPr>
          <w:p w14:paraId="09BF7B64"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11ED5810"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p>
        </w:tc>
        <w:tc>
          <w:tcPr>
            <w:tcW w:w="775" w:type="dxa"/>
            <w:shd w:val="clear" w:color="auto" w:fill="C6ECFA"/>
            <w:vAlign w:val="center"/>
          </w:tcPr>
          <w:p w14:paraId="59582225"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55F8562B" w14:textId="77777777" w:rsidTr="002218E5">
        <w:tc>
          <w:tcPr>
            <w:tcW w:w="2127" w:type="dxa"/>
            <w:gridSpan w:val="2"/>
            <w:shd w:val="clear" w:color="auto" w:fill="EDF9FD"/>
            <w:vAlign w:val="center"/>
          </w:tcPr>
          <w:p w14:paraId="44D6D360"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Copper sulfate</w:t>
            </w:r>
          </w:p>
        </w:tc>
        <w:tc>
          <w:tcPr>
            <w:tcW w:w="992" w:type="dxa"/>
            <w:shd w:val="clear" w:color="auto" w:fill="EDF9FD"/>
            <w:vAlign w:val="center"/>
          </w:tcPr>
          <w:p w14:paraId="0077DFAC"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25.5</w:t>
            </w:r>
          </w:p>
        </w:tc>
        <w:tc>
          <w:tcPr>
            <w:tcW w:w="1701" w:type="dxa"/>
            <w:shd w:val="clear" w:color="auto" w:fill="EDF9FD"/>
            <w:vAlign w:val="center"/>
          </w:tcPr>
          <w:p w14:paraId="11CC7C24"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w:t>
            </w:r>
          </w:p>
          <w:p w14:paraId="6CC31C76"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(as CuSO</w:t>
            </w:r>
            <w:r w:rsidRPr="00E151E2">
              <w:rPr>
                <w:rFonts w:asciiTheme="minorHAnsi" w:hAnsiTheme="minorHAnsi" w:cstheme="minorHAnsi"/>
                <w:sz w:val="17"/>
                <w:szCs w:val="17"/>
                <w:vertAlign w:val="subscript"/>
              </w:rPr>
              <w:t>4</w:t>
            </w:r>
            <w:r w:rsidRPr="00E151E2">
              <w:rPr>
                <w:rFonts w:asciiTheme="minorHAnsi" w:hAnsiTheme="minorHAnsi" w:cstheme="minorHAnsi"/>
                <w:sz w:val="17"/>
                <w:szCs w:val="17"/>
              </w:rPr>
              <w:t>.5H2O)</w:t>
            </w:r>
          </w:p>
        </w:tc>
        <w:tc>
          <w:tcPr>
            <w:tcW w:w="916" w:type="dxa"/>
            <w:shd w:val="clear" w:color="auto" w:fill="C6ECFA"/>
            <w:vAlign w:val="center"/>
          </w:tcPr>
          <w:p w14:paraId="1427C6BB"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644" w:type="dxa"/>
            <w:shd w:val="clear" w:color="auto" w:fill="EDF9FD"/>
            <w:vAlign w:val="center"/>
          </w:tcPr>
          <w:p w14:paraId="54FFA65C"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255.0</w:t>
            </w:r>
          </w:p>
        </w:tc>
        <w:tc>
          <w:tcPr>
            <w:tcW w:w="904" w:type="dxa"/>
            <w:shd w:val="clear" w:color="auto" w:fill="C6ECFA"/>
            <w:vAlign w:val="center"/>
          </w:tcPr>
          <w:p w14:paraId="6E9DFAA0"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3DA4B8D9"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735425E2"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7E3E531F"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5" w:type="dxa"/>
            <w:shd w:val="clear" w:color="auto" w:fill="C6ECFA"/>
            <w:vAlign w:val="center"/>
          </w:tcPr>
          <w:p w14:paraId="3807CE90"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1E8C3F5C"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0567661F"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127.5</w:t>
            </w:r>
          </w:p>
        </w:tc>
        <w:tc>
          <w:tcPr>
            <w:tcW w:w="774" w:type="dxa"/>
            <w:shd w:val="clear" w:color="auto" w:fill="C6ECFA"/>
            <w:vAlign w:val="center"/>
          </w:tcPr>
          <w:p w14:paraId="6AC5617D"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3139FB63"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510</w:t>
            </w:r>
          </w:p>
        </w:tc>
        <w:tc>
          <w:tcPr>
            <w:tcW w:w="774" w:type="dxa"/>
            <w:shd w:val="clear" w:color="auto" w:fill="C6ECFA"/>
            <w:vAlign w:val="center"/>
          </w:tcPr>
          <w:p w14:paraId="186DCBED"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p>
        </w:tc>
        <w:tc>
          <w:tcPr>
            <w:tcW w:w="775" w:type="dxa"/>
            <w:shd w:val="clear" w:color="auto" w:fill="C6ECFA"/>
            <w:vAlign w:val="center"/>
          </w:tcPr>
          <w:p w14:paraId="4734F719"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43F6C897" w14:textId="77777777" w:rsidTr="002218E5">
        <w:tc>
          <w:tcPr>
            <w:tcW w:w="2127" w:type="dxa"/>
            <w:gridSpan w:val="2"/>
            <w:shd w:val="clear" w:color="auto" w:fill="EDF9FD"/>
            <w:vAlign w:val="center"/>
          </w:tcPr>
          <w:p w14:paraId="330E9287"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Ferric chloride</w:t>
            </w:r>
          </w:p>
        </w:tc>
        <w:tc>
          <w:tcPr>
            <w:tcW w:w="992" w:type="dxa"/>
            <w:shd w:val="clear" w:color="auto" w:fill="EDF9FD"/>
            <w:vAlign w:val="center"/>
          </w:tcPr>
          <w:p w14:paraId="511815E4"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42</w:t>
            </w:r>
          </w:p>
        </w:tc>
        <w:tc>
          <w:tcPr>
            <w:tcW w:w="1701" w:type="dxa"/>
            <w:shd w:val="clear" w:color="auto" w:fill="EDF9FD"/>
            <w:vAlign w:val="center"/>
          </w:tcPr>
          <w:p w14:paraId="240CA54B"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120 (as FeCl</w:t>
            </w:r>
            <w:r w:rsidRPr="00E151E2">
              <w:rPr>
                <w:rFonts w:asciiTheme="minorHAnsi" w:hAnsiTheme="minorHAnsi" w:cstheme="minorHAnsi"/>
                <w:sz w:val="17"/>
                <w:szCs w:val="17"/>
                <w:vertAlign w:val="subscript"/>
              </w:rPr>
              <w:t>3</w:t>
            </w:r>
            <w:r w:rsidRPr="00E151E2">
              <w:rPr>
                <w:rFonts w:asciiTheme="minorHAnsi" w:hAnsiTheme="minorHAnsi" w:cstheme="minorHAnsi"/>
                <w:sz w:val="17"/>
                <w:szCs w:val="17"/>
              </w:rPr>
              <w:t>)</w:t>
            </w:r>
          </w:p>
        </w:tc>
        <w:tc>
          <w:tcPr>
            <w:tcW w:w="916" w:type="dxa"/>
            <w:shd w:val="clear" w:color="auto" w:fill="EDF9FD"/>
            <w:vAlign w:val="center"/>
          </w:tcPr>
          <w:p w14:paraId="142E037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1.1</w:t>
            </w:r>
          </w:p>
        </w:tc>
        <w:tc>
          <w:tcPr>
            <w:tcW w:w="644" w:type="dxa"/>
            <w:shd w:val="clear" w:color="auto" w:fill="EDF9FD"/>
            <w:vAlign w:val="center"/>
          </w:tcPr>
          <w:p w14:paraId="4446CDAF"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3.6</w:t>
            </w:r>
          </w:p>
        </w:tc>
        <w:tc>
          <w:tcPr>
            <w:tcW w:w="904" w:type="dxa"/>
            <w:shd w:val="clear" w:color="auto" w:fill="C6ECFA"/>
            <w:vAlign w:val="center"/>
          </w:tcPr>
          <w:p w14:paraId="6B4D7EED"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170B2776"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0.7</w:t>
            </w:r>
          </w:p>
        </w:tc>
        <w:tc>
          <w:tcPr>
            <w:tcW w:w="774" w:type="dxa"/>
            <w:shd w:val="clear" w:color="auto" w:fill="EDF9FD"/>
            <w:vAlign w:val="center"/>
          </w:tcPr>
          <w:p w14:paraId="21F599EF"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17.5</w:t>
            </w:r>
          </w:p>
        </w:tc>
        <w:tc>
          <w:tcPr>
            <w:tcW w:w="774" w:type="dxa"/>
            <w:shd w:val="clear" w:color="auto" w:fill="EDF9FD"/>
            <w:vAlign w:val="center"/>
          </w:tcPr>
          <w:p w14:paraId="661F24E9"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700</w:t>
            </w:r>
          </w:p>
        </w:tc>
        <w:tc>
          <w:tcPr>
            <w:tcW w:w="775" w:type="dxa"/>
            <w:shd w:val="clear" w:color="auto" w:fill="EDF9FD"/>
            <w:vAlign w:val="center"/>
          </w:tcPr>
          <w:p w14:paraId="53D7FC99"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28</w:t>
            </w:r>
          </w:p>
        </w:tc>
        <w:tc>
          <w:tcPr>
            <w:tcW w:w="774" w:type="dxa"/>
            <w:shd w:val="clear" w:color="auto" w:fill="C6ECFA"/>
            <w:vAlign w:val="center"/>
          </w:tcPr>
          <w:p w14:paraId="20026063"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16387189"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1.75</w:t>
            </w:r>
          </w:p>
        </w:tc>
        <w:tc>
          <w:tcPr>
            <w:tcW w:w="774" w:type="dxa"/>
            <w:shd w:val="clear" w:color="auto" w:fill="EDF9FD"/>
            <w:vAlign w:val="center"/>
          </w:tcPr>
          <w:p w14:paraId="0E6857C2"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0.4</w:t>
            </w:r>
          </w:p>
        </w:tc>
        <w:tc>
          <w:tcPr>
            <w:tcW w:w="774" w:type="dxa"/>
            <w:shd w:val="clear" w:color="auto" w:fill="EDF9FD"/>
            <w:vAlign w:val="center"/>
          </w:tcPr>
          <w:p w14:paraId="53FB6FCA"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7</w:t>
            </w:r>
          </w:p>
        </w:tc>
        <w:tc>
          <w:tcPr>
            <w:tcW w:w="774" w:type="dxa"/>
            <w:shd w:val="clear" w:color="auto" w:fill="EDF9FD"/>
            <w:vAlign w:val="center"/>
          </w:tcPr>
          <w:p w14:paraId="6FFC68B4"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1.4</w:t>
            </w:r>
          </w:p>
        </w:tc>
        <w:tc>
          <w:tcPr>
            <w:tcW w:w="775" w:type="dxa"/>
            <w:shd w:val="clear" w:color="auto" w:fill="EDF9FD"/>
            <w:vAlign w:val="center"/>
          </w:tcPr>
          <w:p w14:paraId="4149B6CE"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35</w:t>
            </w:r>
          </w:p>
        </w:tc>
      </w:tr>
      <w:tr w:rsidR="00506BC3" w:rsidRPr="00E151E2" w14:paraId="66A0DD76" w14:textId="77777777" w:rsidTr="002218E5">
        <w:tc>
          <w:tcPr>
            <w:tcW w:w="2127" w:type="dxa"/>
            <w:gridSpan w:val="2"/>
            <w:shd w:val="clear" w:color="auto" w:fill="EDF9FD"/>
            <w:vAlign w:val="center"/>
          </w:tcPr>
          <w:p w14:paraId="6D7A14D5"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Ferric sulfate</w:t>
            </w:r>
          </w:p>
        </w:tc>
        <w:tc>
          <w:tcPr>
            <w:tcW w:w="992" w:type="dxa"/>
            <w:shd w:val="clear" w:color="auto" w:fill="EDF9FD"/>
            <w:vAlign w:val="center"/>
          </w:tcPr>
          <w:p w14:paraId="7F7E1042"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20</w:t>
            </w:r>
          </w:p>
        </w:tc>
        <w:tc>
          <w:tcPr>
            <w:tcW w:w="1701" w:type="dxa"/>
            <w:shd w:val="clear" w:color="auto" w:fill="EDF9FD"/>
            <w:vAlign w:val="center"/>
          </w:tcPr>
          <w:p w14:paraId="2242AEF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100 (as Fe</w:t>
            </w:r>
            <w:r w:rsidRPr="00E151E2">
              <w:rPr>
                <w:rFonts w:asciiTheme="minorHAnsi" w:hAnsiTheme="minorHAnsi" w:cstheme="minorHAnsi"/>
                <w:sz w:val="17"/>
                <w:szCs w:val="17"/>
                <w:vertAlign w:val="subscript"/>
              </w:rPr>
              <w:t>2</w:t>
            </w:r>
            <w:r w:rsidRPr="00E151E2">
              <w:rPr>
                <w:rFonts w:asciiTheme="minorHAnsi" w:hAnsiTheme="minorHAnsi" w:cstheme="minorHAnsi"/>
                <w:sz w:val="17"/>
                <w:szCs w:val="17"/>
              </w:rPr>
              <w:t>(SO</w:t>
            </w:r>
            <w:r w:rsidRPr="00E151E2">
              <w:rPr>
                <w:rFonts w:asciiTheme="minorHAnsi" w:hAnsiTheme="minorHAnsi" w:cstheme="minorHAnsi"/>
                <w:sz w:val="17"/>
                <w:szCs w:val="17"/>
                <w:vertAlign w:val="subscript"/>
              </w:rPr>
              <w:t>4</w:t>
            </w:r>
            <w:r w:rsidRPr="00E151E2">
              <w:rPr>
                <w:rFonts w:asciiTheme="minorHAnsi" w:hAnsiTheme="minorHAnsi" w:cstheme="minorHAnsi"/>
                <w:sz w:val="17"/>
                <w:szCs w:val="17"/>
              </w:rPr>
              <w:t>)</w:t>
            </w:r>
            <w:r w:rsidRPr="00E151E2">
              <w:rPr>
                <w:rFonts w:asciiTheme="minorHAnsi" w:hAnsiTheme="minorHAnsi" w:cstheme="minorHAnsi"/>
                <w:sz w:val="17"/>
                <w:szCs w:val="17"/>
                <w:vertAlign w:val="subscript"/>
              </w:rPr>
              <w:t>3</w:t>
            </w:r>
            <w:r w:rsidRPr="00E151E2">
              <w:rPr>
                <w:rFonts w:asciiTheme="minorHAnsi" w:hAnsiTheme="minorHAnsi" w:cstheme="minorHAnsi"/>
                <w:sz w:val="17"/>
                <w:szCs w:val="17"/>
              </w:rPr>
              <w:t>)</w:t>
            </w:r>
          </w:p>
        </w:tc>
        <w:tc>
          <w:tcPr>
            <w:tcW w:w="916" w:type="dxa"/>
            <w:shd w:val="clear" w:color="auto" w:fill="EDF9FD"/>
            <w:vAlign w:val="center"/>
          </w:tcPr>
          <w:p w14:paraId="733DE382"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0.6</w:t>
            </w:r>
          </w:p>
        </w:tc>
        <w:tc>
          <w:tcPr>
            <w:tcW w:w="644" w:type="dxa"/>
            <w:shd w:val="clear" w:color="auto" w:fill="EDF9FD"/>
            <w:vAlign w:val="center"/>
          </w:tcPr>
          <w:p w14:paraId="284DE684"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2.0</w:t>
            </w:r>
          </w:p>
        </w:tc>
        <w:tc>
          <w:tcPr>
            <w:tcW w:w="904" w:type="dxa"/>
            <w:shd w:val="clear" w:color="auto" w:fill="C6ECFA"/>
            <w:vAlign w:val="center"/>
          </w:tcPr>
          <w:p w14:paraId="4F912C32"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0F5956A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0.4</w:t>
            </w:r>
          </w:p>
        </w:tc>
        <w:tc>
          <w:tcPr>
            <w:tcW w:w="774" w:type="dxa"/>
            <w:shd w:val="clear" w:color="auto" w:fill="EDF9FD"/>
            <w:vAlign w:val="center"/>
          </w:tcPr>
          <w:p w14:paraId="715D1782"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w:t>
            </w:r>
          </w:p>
        </w:tc>
        <w:tc>
          <w:tcPr>
            <w:tcW w:w="774" w:type="dxa"/>
            <w:shd w:val="clear" w:color="auto" w:fill="EDF9FD"/>
            <w:vAlign w:val="center"/>
          </w:tcPr>
          <w:p w14:paraId="1B5BB8D6"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400</w:t>
            </w:r>
          </w:p>
        </w:tc>
        <w:tc>
          <w:tcPr>
            <w:tcW w:w="775" w:type="dxa"/>
            <w:shd w:val="clear" w:color="auto" w:fill="EDF9FD"/>
            <w:vAlign w:val="center"/>
          </w:tcPr>
          <w:p w14:paraId="28CE9EB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16</w:t>
            </w:r>
          </w:p>
        </w:tc>
        <w:tc>
          <w:tcPr>
            <w:tcW w:w="774" w:type="dxa"/>
            <w:shd w:val="clear" w:color="auto" w:fill="C6ECFA"/>
            <w:vAlign w:val="center"/>
          </w:tcPr>
          <w:p w14:paraId="19ABBC6F"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6C689BA7"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1</w:t>
            </w:r>
          </w:p>
        </w:tc>
        <w:tc>
          <w:tcPr>
            <w:tcW w:w="774" w:type="dxa"/>
            <w:shd w:val="clear" w:color="auto" w:fill="EDF9FD"/>
            <w:vAlign w:val="center"/>
          </w:tcPr>
          <w:p w14:paraId="042851C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0.2</w:t>
            </w:r>
          </w:p>
        </w:tc>
        <w:tc>
          <w:tcPr>
            <w:tcW w:w="774" w:type="dxa"/>
            <w:shd w:val="clear" w:color="auto" w:fill="EDF9FD"/>
            <w:vAlign w:val="center"/>
          </w:tcPr>
          <w:p w14:paraId="19D504CD"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w:t>
            </w:r>
          </w:p>
        </w:tc>
        <w:tc>
          <w:tcPr>
            <w:tcW w:w="774" w:type="dxa"/>
            <w:shd w:val="clear" w:color="auto" w:fill="EDF9FD"/>
            <w:vAlign w:val="center"/>
          </w:tcPr>
          <w:p w14:paraId="1C25DBFB"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0.8</w:t>
            </w:r>
          </w:p>
        </w:tc>
        <w:tc>
          <w:tcPr>
            <w:tcW w:w="775" w:type="dxa"/>
            <w:shd w:val="clear" w:color="auto" w:fill="C6ECFA"/>
            <w:vAlign w:val="center"/>
          </w:tcPr>
          <w:p w14:paraId="7374E5CD"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2624DEFE" w14:textId="77777777" w:rsidTr="002218E5">
        <w:tc>
          <w:tcPr>
            <w:tcW w:w="2127" w:type="dxa"/>
            <w:gridSpan w:val="2"/>
            <w:shd w:val="clear" w:color="auto" w:fill="EDF9FD"/>
            <w:vAlign w:val="center"/>
          </w:tcPr>
          <w:p w14:paraId="445CD89A"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Hydrochloric acid</w:t>
            </w:r>
          </w:p>
        </w:tc>
        <w:tc>
          <w:tcPr>
            <w:tcW w:w="992" w:type="dxa"/>
            <w:shd w:val="clear" w:color="auto" w:fill="EDF9FD"/>
            <w:vAlign w:val="center"/>
          </w:tcPr>
          <w:p w14:paraId="38EE5287"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33</w:t>
            </w:r>
          </w:p>
        </w:tc>
        <w:tc>
          <w:tcPr>
            <w:tcW w:w="1701" w:type="dxa"/>
            <w:shd w:val="clear" w:color="auto" w:fill="EDF9FD"/>
            <w:vAlign w:val="center"/>
          </w:tcPr>
          <w:p w14:paraId="29E0E2EE"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5 (as HCl)</w:t>
            </w:r>
          </w:p>
        </w:tc>
        <w:tc>
          <w:tcPr>
            <w:tcW w:w="916" w:type="dxa"/>
            <w:shd w:val="clear" w:color="auto" w:fill="EDF9FD"/>
            <w:vAlign w:val="center"/>
          </w:tcPr>
          <w:p w14:paraId="336E8ECA"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19.8</w:t>
            </w:r>
          </w:p>
        </w:tc>
        <w:tc>
          <w:tcPr>
            <w:tcW w:w="644" w:type="dxa"/>
            <w:shd w:val="clear" w:color="auto" w:fill="C6ECFA"/>
            <w:vAlign w:val="center"/>
          </w:tcPr>
          <w:p w14:paraId="3368BC6B"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904" w:type="dxa"/>
            <w:shd w:val="clear" w:color="auto" w:fill="C6ECFA"/>
            <w:vAlign w:val="center"/>
          </w:tcPr>
          <w:p w14:paraId="541110F6"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2DC4A122"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13.2</w:t>
            </w:r>
          </w:p>
        </w:tc>
        <w:tc>
          <w:tcPr>
            <w:tcW w:w="774" w:type="dxa"/>
            <w:shd w:val="clear" w:color="auto" w:fill="EDF9FD"/>
            <w:vAlign w:val="center"/>
          </w:tcPr>
          <w:p w14:paraId="6B66612D"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330</w:t>
            </w:r>
          </w:p>
        </w:tc>
        <w:tc>
          <w:tcPr>
            <w:tcW w:w="774" w:type="dxa"/>
            <w:shd w:val="clear" w:color="auto" w:fill="C6ECFA"/>
            <w:vAlign w:val="center"/>
          </w:tcPr>
          <w:p w14:paraId="51AAF4A8"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5" w:type="dxa"/>
            <w:shd w:val="clear" w:color="auto" w:fill="C6ECFA"/>
            <w:vAlign w:val="center"/>
          </w:tcPr>
          <w:p w14:paraId="2678ADDF"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7EB2F982"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331AE497"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33</w:t>
            </w:r>
          </w:p>
        </w:tc>
        <w:tc>
          <w:tcPr>
            <w:tcW w:w="774" w:type="dxa"/>
            <w:shd w:val="clear" w:color="auto" w:fill="C6ECFA"/>
            <w:vAlign w:val="center"/>
          </w:tcPr>
          <w:p w14:paraId="29C05225"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521C0E63"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132</w:t>
            </w:r>
          </w:p>
        </w:tc>
        <w:tc>
          <w:tcPr>
            <w:tcW w:w="774" w:type="dxa"/>
            <w:shd w:val="clear" w:color="auto" w:fill="EDF9FD"/>
            <w:vAlign w:val="center"/>
          </w:tcPr>
          <w:p w14:paraId="1960C79B"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26.4</w:t>
            </w:r>
          </w:p>
        </w:tc>
        <w:tc>
          <w:tcPr>
            <w:tcW w:w="775" w:type="dxa"/>
            <w:shd w:val="clear" w:color="auto" w:fill="C6ECFA"/>
            <w:vAlign w:val="center"/>
          </w:tcPr>
          <w:p w14:paraId="30D63E68"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05FA59EF" w14:textId="77777777" w:rsidTr="002218E5">
        <w:tc>
          <w:tcPr>
            <w:tcW w:w="2127" w:type="dxa"/>
            <w:gridSpan w:val="2"/>
            <w:shd w:val="clear" w:color="auto" w:fill="EDF9FD"/>
            <w:vAlign w:val="center"/>
          </w:tcPr>
          <w:p w14:paraId="6F8B8D7D"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Hydrofluorosilicic acid</w:t>
            </w:r>
          </w:p>
        </w:tc>
        <w:tc>
          <w:tcPr>
            <w:tcW w:w="992" w:type="dxa"/>
            <w:shd w:val="clear" w:color="auto" w:fill="EDF9FD"/>
            <w:vAlign w:val="center"/>
          </w:tcPr>
          <w:p w14:paraId="57BFDEBB"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16</w:t>
            </w:r>
          </w:p>
        </w:tc>
        <w:tc>
          <w:tcPr>
            <w:tcW w:w="1701" w:type="dxa"/>
            <w:shd w:val="clear" w:color="auto" w:fill="EDF9FD"/>
            <w:vAlign w:val="center"/>
          </w:tcPr>
          <w:p w14:paraId="76D0A28B"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1.5 (as F)</w:t>
            </w:r>
          </w:p>
        </w:tc>
        <w:tc>
          <w:tcPr>
            <w:tcW w:w="916" w:type="dxa"/>
            <w:shd w:val="clear" w:color="auto" w:fill="C6ECFA"/>
            <w:vAlign w:val="center"/>
          </w:tcPr>
          <w:p w14:paraId="3CF89CF1"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644" w:type="dxa"/>
            <w:shd w:val="clear" w:color="auto" w:fill="EDF9FD"/>
            <w:vAlign w:val="center"/>
          </w:tcPr>
          <w:p w14:paraId="28A9998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107.0</w:t>
            </w:r>
          </w:p>
        </w:tc>
        <w:tc>
          <w:tcPr>
            <w:tcW w:w="904" w:type="dxa"/>
            <w:shd w:val="clear" w:color="auto" w:fill="C6ECFA"/>
            <w:vAlign w:val="center"/>
          </w:tcPr>
          <w:p w14:paraId="0D729613"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7FF410D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21.3</w:t>
            </w:r>
          </w:p>
        </w:tc>
        <w:tc>
          <w:tcPr>
            <w:tcW w:w="774" w:type="dxa"/>
            <w:shd w:val="clear" w:color="auto" w:fill="C6ECFA"/>
            <w:vAlign w:val="center"/>
          </w:tcPr>
          <w:p w14:paraId="513631CA"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2720E2A2"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5" w:type="dxa"/>
            <w:shd w:val="clear" w:color="auto" w:fill="C6ECFA"/>
            <w:vAlign w:val="center"/>
          </w:tcPr>
          <w:p w14:paraId="33A328EF"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156628A0"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0B3146C3"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53.4</w:t>
            </w:r>
          </w:p>
        </w:tc>
        <w:tc>
          <w:tcPr>
            <w:tcW w:w="774" w:type="dxa"/>
            <w:shd w:val="clear" w:color="auto" w:fill="C6ECFA"/>
            <w:vAlign w:val="center"/>
          </w:tcPr>
          <w:p w14:paraId="7C746900"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18ED0DC1"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59355631"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p>
        </w:tc>
        <w:tc>
          <w:tcPr>
            <w:tcW w:w="775" w:type="dxa"/>
            <w:shd w:val="clear" w:color="auto" w:fill="C6ECFA"/>
            <w:vAlign w:val="center"/>
          </w:tcPr>
          <w:p w14:paraId="6E386EAA"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741893C9" w14:textId="77777777" w:rsidTr="002218E5">
        <w:tc>
          <w:tcPr>
            <w:tcW w:w="2127" w:type="dxa"/>
            <w:gridSpan w:val="2"/>
            <w:shd w:val="clear" w:color="auto" w:fill="EDF9FD"/>
            <w:vAlign w:val="center"/>
          </w:tcPr>
          <w:p w14:paraId="7058E822"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Hydroxylated ferric sulfate</w:t>
            </w:r>
          </w:p>
        </w:tc>
        <w:tc>
          <w:tcPr>
            <w:tcW w:w="992" w:type="dxa"/>
            <w:shd w:val="clear" w:color="auto" w:fill="EDF9FD"/>
            <w:vAlign w:val="center"/>
          </w:tcPr>
          <w:p w14:paraId="1DCE570A"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12.5</w:t>
            </w:r>
          </w:p>
        </w:tc>
        <w:tc>
          <w:tcPr>
            <w:tcW w:w="1701" w:type="dxa"/>
            <w:shd w:val="clear" w:color="auto" w:fill="EDF9FD"/>
            <w:vAlign w:val="center"/>
          </w:tcPr>
          <w:p w14:paraId="0FEDE9AF"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100</w:t>
            </w:r>
          </w:p>
        </w:tc>
        <w:tc>
          <w:tcPr>
            <w:tcW w:w="916" w:type="dxa"/>
            <w:shd w:val="clear" w:color="auto" w:fill="EDF9FD"/>
            <w:vAlign w:val="center"/>
          </w:tcPr>
          <w:p w14:paraId="352AAA4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0.4</w:t>
            </w:r>
          </w:p>
        </w:tc>
        <w:tc>
          <w:tcPr>
            <w:tcW w:w="644" w:type="dxa"/>
            <w:shd w:val="clear" w:color="auto" w:fill="EDF9FD"/>
            <w:vAlign w:val="center"/>
          </w:tcPr>
          <w:p w14:paraId="40D2449F"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1.3</w:t>
            </w:r>
          </w:p>
        </w:tc>
        <w:tc>
          <w:tcPr>
            <w:tcW w:w="904" w:type="dxa"/>
            <w:shd w:val="clear" w:color="auto" w:fill="C6ECFA"/>
            <w:vAlign w:val="center"/>
          </w:tcPr>
          <w:p w14:paraId="5D9F6CC3"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481C6F59"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0.3</w:t>
            </w:r>
          </w:p>
        </w:tc>
        <w:tc>
          <w:tcPr>
            <w:tcW w:w="774" w:type="dxa"/>
            <w:shd w:val="clear" w:color="auto" w:fill="EDF9FD"/>
            <w:vAlign w:val="center"/>
          </w:tcPr>
          <w:p w14:paraId="05E8828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6.3</w:t>
            </w:r>
          </w:p>
        </w:tc>
        <w:tc>
          <w:tcPr>
            <w:tcW w:w="774" w:type="dxa"/>
            <w:shd w:val="clear" w:color="auto" w:fill="EDF9FD"/>
            <w:vAlign w:val="center"/>
          </w:tcPr>
          <w:p w14:paraId="43E321D2"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250</w:t>
            </w:r>
          </w:p>
        </w:tc>
        <w:tc>
          <w:tcPr>
            <w:tcW w:w="775" w:type="dxa"/>
            <w:shd w:val="clear" w:color="auto" w:fill="EDF9FD"/>
            <w:vAlign w:val="center"/>
          </w:tcPr>
          <w:p w14:paraId="7B954D67"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w:t>
            </w:r>
          </w:p>
        </w:tc>
        <w:tc>
          <w:tcPr>
            <w:tcW w:w="774" w:type="dxa"/>
            <w:shd w:val="clear" w:color="auto" w:fill="C6ECFA"/>
            <w:vAlign w:val="center"/>
          </w:tcPr>
          <w:p w14:paraId="29C759A3"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5FC6875F"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0.7</w:t>
            </w:r>
          </w:p>
        </w:tc>
        <w:tc>
          <w:tcPr>
            <w:tcW w:w="774" w:type="dxa"/>
            <w:shd w:val="clear" w:color="auto" w:fill="EDF9FD"/>
            <w:vAlign w:val="center"/>
          </w:tcPr>
          <w:p w14:paraId="5E443A73"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0.1</w:t>
            </w:r>
          </w:p>
        </w:tc>
        <w:tc>
          <w:tcPr>
            <w:tcW w:w="774" w:type="dxa"/>
            <w:shd w:val="clear" w:color="auto" w:fill="EDF9FD"/>
            <w:vAlign w:val="center"/>
          </w:tcPr>
          <w:p w14:paraId="7A83400A"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2.5</w:t>
            </w:r>
          </w:p>
        </w:tc>
        <w:tc>
          <w:tcPr>
            <w:tcW w:w="774" w:type="dxa"/>
            <w:shd w:val="clear" w:color="auto" w:fill="EDF9FD"/>
            <w:vAlign w:val="center"/>
          </w:tcPr>
          <w:p w14:paraId="183CBFEA"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0.5</w:t>
            </w:r>
          </w:p>
        </w:tc>
        <w:tc>
          <w:tcPr>
            <w:tcW w:w="775" w:type="dxa"/>
            <w:shd w:val="clear" w:color="auto" w:fill="EDF9FD"/>
            <w:vAlign w:val="center"/>
          </w:tcPr>
          <w:p w14:paraId="6D9B264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13</w:t>
            </w:r>
          </w:p>
        </w:tc>
      </w:tr>
      <w:tr w:rsidR="00506BC3" w:rsidRPr="00E151E2" w14:paraId="27D2FD02" w14:textId="77777777" w:rsidTr="002218E5">
        <w:tc>
          <w:tcPr>
            <w:tcW w:w="2127" w:type="dxa"/>
            <w:gridSpan w:val="2"/>
            <w:shd w:val="clear" w:color="auto" w:fill="EDF9FD"/>
            <w:vAlign w:val="center"/>
          </w:tcPr>
          <w:p w14:paraId="6DEA7B21"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Polyaluminium chloride</w:t>
            </w:r>
          </w:p>
        </w:tc>
        <w:tc>
          <w:tcPr>
            <w:tcW w:w="992" w:type="dxa"/>
            <w:shd w:val="clear" w:color="auto" w:fill="EDF9FD"/>
            <w:vAlign w:val="center"/>
          </w:tcPr>
          <w:p w14:paraId="57829D9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w:t>
            </w:r>
          </w:p>
        </w:tc>
        <w:tc>
          <w:tcPr>
            <w:tcW w:w="1701" w:type="dxa"/>
            <w:shd w:val="clear" w:color="auto" w:fill="EDF9FD"/>
            <w:vAlign w:val="center"/>
          </w:tcPr>
          <w:p w14:paraId="48E4ACC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100 (as Al</w:t>
            </w:r>
            <w:r w:rsidRPr="00E151E2">
              <w:rPr>
                <w:rFonts w:asciiTheme="minorHAnsi" w:hAnsiTheme="minorHAnsi" w:cstheme="minorHAnsi"/>
                <w:sz w:val="17"/>
                <w:szCs w:val="17"/>
                <w:vertAlign w:val="subscript"/>
              </w:rPr>
              <w:t>2</w:t>
            </w:r>
            <w:r w:rsidRPr="00E151E2">
              <w:rPr>
                <w:rFonts w:asciiTheme="minorHAnsi" w:hAnsiTheme="minorHAnsi" w:cstheme="minorHAnsi"/>
                <w:sz w:val="17"/>
                <w:szCs w:val="17"/>
              </w:rPr>
              <w:t>O</w:t>
            </w:r>
            <w:r w:rsidRPr="00E151E2">
              <w:rPr>
                <w:rFonts w:asciiTheme="minorHAnsi" w:hAnsiTheme="minorHAnsi" w:cstheme="minorHAnsi"/>
                <w:sz w:val="17"/>
                <w:szCs w:val="17"/>
                <w:vertAlign w:val="subscript"/>
              </w:rPr>
              <w:t>3</w:t>
            </w:r>
            <w:r w:rsidRPr="00E151E2">
              <w:rPr>
                <w:rFonts w:asciiTheme="minorHAnsi" w:hAnsiTheme="minorHAnsi" w:cstheme="minorHAnsi"/>
                <w:sz w:val="17"/>
                <w:szCs w:val="17"/>
              </w:rPr>
              <w:t>)</w:t>
            </w:r>
          </w:p>
        </w:tc>
        <w:tc>
          <w:tcPr>
            <w:tcW w:w="916" w:type="dxa"/>
            <w:shd w:val="clear" w:color="auto" w:fill="EDF9FD"/>
            <w:vAlign w:val="center"/>
          </w:tcPr>
          <w:p w14:paraId="07C44E7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0.3</w:t>
            </w:r>
          </w:p>
        </w:tc>
        <w:tc>
          <w:tcPr>
            <w:tcW w:w="644" w:type="dxa"/>
            <w:shd w:val="clear" w:color="auto" w:fill="EDF9FD"/>
            <w:vAlign w:val="center"/>
          </w:tcPr>
          <w:p w14:paraId="110309B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w:t>
            </w:r>
          </w:p>
        </w:tc>
        <w:tc>
          <w:tcPr>
            <w:tcW w:w="904" w:type="dxa"/>
            <w:shd w:val="clear" w:color="auto" w:fill="EDF9FD"/>
            <w:vAlign w:val="center"/>
          </w:tcPr>
          <w:p w14:paraId="3C988D31" w14:textId="77777777" w:rsidR="00063CB8" w:rsidRPr="00E151E2" w:rsidRDefault="00063CB8" w:rsidP="00496A0C">
            <w:pPr>
              <w:spacing w:before="0" w:after="0" w:line="240" w:lineRule="auto"/>
              <w:jc w:val="center"/>
              <w:rPr>
                <w:rFonts w:asciiTheme="minorHAnsi" w:hAnsiTheme="minorHAnsi" w:cstheme="minorHAnsi"/>
                <w:b/>
                <w:bCs/>
                <w:sz w:val="17"/>
                <w:szCs w:val="17"/>
              </w:rPr>
            </w:pPr>
            <w:r w:rsidRPr="00E151E2">
              <w:rPr>
                <w:rFonts w:asciiTheme="minorHAnsi" w:hAnsiTheme="minorHAnsi" w:cstheme="minorHAnsi"/>
                <w:b/>
                <w:bCs/>
                <w:sz w:val="17"/>
                <w:szCs w:val="17"/>
                <w:highlight w:val="yellow"/>
              </w:rPr>
              <w:t xml:space="preserve"> 200</w:t>
            </w:r>
          </w:p>
        </w:tc>
        <w:tc>
          <w:tcPr>
            <w:tcW w:w="774" w:type="dxa"/>
            <w:shd w:val="clear" w:color="auto" w:fill="EDF9FD"/>
            <w:vAlign w:val="center"/>
          </w:tcPr>
          <w:p w14:paraId="436D773A"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0.2</w:t>
            </w:r>
          </w:p>
        </w:tc>
        <w:tc>
          <w:tcPr>
            <w:tcW w:w="774" w:type="dxa"/>
            <w:shd w:val="clear" w:color="auto" w:fill="EDF9FD"/>
            <w:vAlign w:val="center"/>
          </w:tcPr>
          <w:p w14:paraId="5983D186"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5</w:t>
            </w:r>
          </w:p>
        </w:tc>
        <w:tc>
          <w:tcPr>
            <w:tcW w:w="774" w:type="dxa"/>
            <w:shd w:val="clear" w:color="auto" w:fill="EDF9FD"/>
            <w:vAlign w:val="center"/>
          </w:tcPr>
          <w:p w14:paraId="3109D946"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200</w:t>
            </w:r>
          </w:p>
        </w:tc>
        <w:tc>
          <w:tcPr>
            <w:tcW w:w="775" w:type="dxa"/>
            <w:shd w:val="clear" w:color="auto" w:fill="C6ECFA"/>
            <w:vAlign w:val="center"/>
          </w:tcPr>
          <w:p w14:paraId="61E112DE"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129DB095"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150</w:t>
            </w:r>
          </w:p>
        </w:tc>
        <w:tc>
          <w:tcPr>
            <w:tcW w:w="774" w:type="dxa"/>
            <w:shd w:val="clear" w:color="auto" w:fill="EDF9FD"/>
            <w:vAlign w:val="center"/>
          </w:tcPr>
          <w:p w14:paraId="468C071D"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0.5</w:t>
            </w:r>
          </w:p>
        </w:tc>
        <w:tc>
          <w:tcPr>
            <w:tcW w:w="774" w:type="dxa"/>
            <w:shd w:val="clear" w:color="auto" w:fill="EDF9FD"/>
            <w:vAlign w:val="center"/>
          </w:tcPr>
          <w:p w14:paraId="04F9CC37"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0.1</w:t>
            </w:r>
          </w:p>
        </w:tc>
        <w:tc>
          <w:tcPr>
            <w:tcW w:w="774" w:type="dxa"/>
            <w:shd w:val="clear" w:color="auto" w:fill="EDF9FD"/>
            <w:vAlign w:val="center"/>
          </w:tcPr>
          <w:p w14:paraId="7E1C03F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2.0</w:t>
            </w:r>
          </w:p>
        </w:tc>
        <w:tc>
          <w:tcPr>
            <w:tcW w:w="774" w:type="dxa"/>
            <w:shd w:val="clear" w:color="auto" w:fill="EDF9FD"/>
            <w:vAlign w:val="center"/>
          </w:tcPr>
          <w:p w14:paraId="13D0039A"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0.4</w:t>
            </w:r>
          </w:p>
        </w:tc>
        <w:tc>
          <w:tcPr>
            <w:tcW w:w="775" w:type="dxa"/>
            <w:shd w:val="clear" w:color="auto" w:fill="EDF9FD"/>
            <w:vAlign w:val="center"/>
          </w:tcPr>
          <w:p w14:paraId="2E26F6B3"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w:t>
            </w:r>
          </w:p>
        </w:tc>
      </w:tr>
      <w:tr w:rsidR="00506BC3" w:rsidRPr="00E151E2" w14:paraId="02F1981B" w14:textId="77777777" w:rsidTr="002218E5">
        <w:tc>
          <w:tcPr>
            <w:tcW w:w="2127" w:type="dxa"/>
            <w:gridSpan w:val="2"/>
            <w:shd w:val="clear" w:color="auto" w:fill="EDF9FD"/>
            <w:vAlign w:val="center"/>
          </w:tcPr>
          <w:p w14:paraId="6440F03E"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Potassium permanganate</w:t>
            </w:r>
          </w:p>
        </w:tc>
        <w:tc>
          <w:tcPr>
            <w:tcW w:w="992" w:type="dxa"/>
            <w:shd w:val="clear" w:color="auto" w:fill="EDF9FD"/>
            <w:vAlign w:val="center"/>
          </w:tcPr>
          <w:p w14:paraId="2A4D756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99</w:t>
            </w:r>
          </w:p>
        </w:tc>
        <w:tc>
          <w:tcPr>
            <w:tcW w:w="1701" w:type="dxa"/>
            <w:shd w:val="clear" w:color="auto" w:fill="EDF9FD"/>
            <w:vAlign w:val="center"/>
          </w:tcPr>
          <w:p w14:paraId="789DEC6C"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 (as KMnO</w:t>
            </w:r>
            <w:r w:rsidRPr="00E151E2">
              <w:rPr>
                <w:rFonts w:asciiTheme="minorHAnsi" w:hAnsiTheme="minorHAnsi" w:cstheme="minorHAnsi"/>
                <w:sz w:val="17"/>
                <w:szCs w:val="17"/>
                <w:vertAlign w:val="subscript"/>
              </w:rPr>
              <w:t>4</w:t>
            </w:r>
            <w:r w:rsidRPr="00E151E2">
              <w:rPr>
                <w:rFonts w:asciiTheme="minorHAnsi" w:hAnsiTheme="minorHAnsi" w:cstheme="minorHAnsi"/>
                <w:sz w:val="17"/>
                <w:szCs w:val="17"/>
              </w:rPr>
              <w:t>)</w:t>
            </w:r>
          </w:p>
        </w:tc>
        <w:tc>
          <w:tcPr>
            <w:tcW w:w="916" w:type="dxa"/>
            <w:shd w:val="clear" w:color="auto" w:fill="C6ECFA"/>
            <w:vAlign w:val="center"/>
          </w:tcPr>
          <w:p w14:paraId="5D83DCAD"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644" w:type="dxa"/>
            <w:shd w:val="clear" w:color="auto" w:fill="C6ECFA"/>
            <w:vAlign w:val="center"/>
          </w:tcPr>
          <w:p w14:paraId="26B5B2FD"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904" w:type="dxa"/>
            <w:shd w:val="clear" w:color="auto" w:fill="C6ECFA"/>
            <w:vAlign w:val="center"/>
          </w:tcPr>
          <w:p w14:paraId="23A05B18"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59D3709F"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198</w:t>
            </w:r>
          </w:p>
        </w:tc>
        <w:tc>
          <w:tcPr>
            <w:tcW w:w="774" w:type="dxa"/>
            <w:shd w:val="clear" w:color="auto" w:fill="EDF9FD"/>
            <w:vAlign w:val="center"/>
          </w:tcPr>
          <w:p w14:paraId="1F9479DA"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4950</w:t>
            </w:r>
          </w:p>
        </w:tc>
        <w:tc>
          <w:tcPr>
            <w:tcW w:w="774" w:type="dxa"/>
            <w:shd w:val="clear" w:color="auto" w:fill="C6ECFA"/>
            <w:vAlign w:val="center"/>
          </w:tcPr>
          <w:p w14:paraId="1E135DDD"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5" w:type="dxa"/>
            <w:shd w:val="clear" w:color="auto" w:fill="C6ECFA"/>
            <w:vAlign w:val="center"/>
          </w:tcPr>
          <w:p w14:paraId="6804AD91"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16837C0E"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4D3AD989"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p>
        </w:tc>
        <w:tc>
          <w:tcPr>
            <w:tcW w:w="774" w:type="dxa"/>
            <w:shd w:val="clear" w:color="auto" w:fill="EDF9FD"/>
            <w:vAlign w:val="center"/>
          </w:tcPr>
          <w:p w14:paraId="65B83C4D"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99</w:t>
            </w:r>
          </w:p>
        </w:tc>
        <w:tc>
          <w:tcPr>
            <w:tcW w:w="774" w:type="dxa"/>
            <w:shd w:val="clear" w:color="auto" w:fill="C6ECFA"/>
            <w:vAlign w:val="center"/>
          </w:tcPr>
          <w:p w14:paraId="67EE4683"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3B14090D"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p>
        </w:tc>
        <w:tc>
          <w:tcPr>
            <w:tcW w:w="775" w:type="dxa"/>
            <w:shd w:val="clear" w:color="auto" w:fill="C6ECFA"/>
            <w:vAlign w:val="center"/>
          </w:tcPr>
          <w:p w14:paraId="0AABFC10"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15963EC7" w14:textId="77777777" w:rsidTr="002218E5">
        <w:tc>
          <w:tcPr>
            <w:tcW w:w="2127" w:type="dxa"/>
            <w:gridSpan w:val="2"/>
            <w:shd w:val="clear" w:color="auto" w:fill="EDF9FD"/>
            <w:vAlign w:val="center"/>
          </w:tcPr>
          <w:p w14:paraId="0964F052"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Sodium fluoride</w:t>
            </w:r>
          </w:p>
        </w:tc>
        <w:tc>
          <w:tcPr>
            <w:tcW w:w="992" w:type="dxa"/>
            <w:shd w:val="clear" w:color="auto" w:fill="EDF9FD"/>
            <w:vAlign w:val="center"/>
          </w:tcPr>
          <w:p w14:paraId="0064293A"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45</w:t>
            </w:r>
          </w:p>
        </w:tc>
        <w:tc>
          <w:tcPr>
            <w:tcW w:w="1701" w:type="dxa"/>
            <w:shd w:val="clear" w:color="auto" w:fill="EDF9FD"/>
            <w:vAlign w:val="center"/>
          </w:tcPr>
          <w:p w14:paraId="1D8E395B"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1.5 (as F)</w:t>
            </w:r>
          </w:p>
        </w:tc>
        <w:tc>
          <w:tcPr>
            <w:tcW w:w="916" w:type="dxa"/>
            <w:shd w:val="clear" w:color="auto" w:fill="EDF9FD"/>
            <w:vAlign w:val="center"/>
          </w:tcPr>
          <w:p w14:paraId="743B117B"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90</w:t>
            </w:r>
          </w:p>
        </w:tc>
        <w:tc>
          <w:tcPr>
            <w:tcW w:w="644" w:type="dxa"/>
            <w:shd w:val="clear" w:color="auto" w:fill="C6ECFA"/>
            <w:vAlign w:val="center"/>
          </w:tcPr>
          <w:p w14:paraId="191A9089"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904" w:type="dxa"/>
            <w:shd w:val="clear" w:color="auto" w:fill="C6ECFA"/>
            <w:vAlign w:val="center"/>
          </w:tcPr>
          <w:p w14:paraId="2B27A8C5"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2B824E9B"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60</w:t>
            </w:r>
          </w:p>
        </w:tc>
        <w:tc>
          <w:tcPr>
            <w:tcW w:w="774" w:type="dxa"/>
            <w:shd w:val="clear" w:color="auto" w:fill="C6ECFA"/>
            <w:vAlign w:val="center"/>
          </w:tcPr>
          <w:p w14:paraId="410E5D43"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5F1C9BB8"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5" w:type="dxa"/>
            <w:shd w:val="clear" w:color="auto" w:fill="C6ECFA"/>
            <w:vAlign w:val="center"/>
          </w:tcPr>
          <w:p w14:paraId="678ECD83"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6C6F1B77"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7D7D8E40"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150</w:t>
            </w:r>
          </w:p>
        </w:tc>
        <w:tc>
          <w:tcPr>
            <w:tcW w:w="774" w:type="dxa"/>
            <w:shd w:val="clear" w:color="auto" w:fill="C6ECFA"/>
            <w:vAlign w:val="center"/>
          </w:tcPr>
          <w:p w14:paraId="54C72E5A"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784A0B55"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4BA1B783"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p>
        </w:tc>
        <w:tc>
          <w:tcPr>
            <w:tcW w:w="775" w:type="dxa"/>
            <w:shd w:val="clear" w:color="auto" w:fill="C6ECFA"/>
            <w:vAlign w:val="center"/>
          </w:tcPr>
          <w:p w14:paraId="1609EB58"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7ED84A31" w14:textId="77777777" w:rsidTr="002218E5">
        <w:tc>
          <w:tcPr>
            <w:tcW w:w="2127" w:type="dxa"/>
            <w:gridSpan w:val="2"/>
            <w:shd w:val="clear" w:color="auto" w:fill="EDF9FD"/>
            <w:vAlign w:val="center"/>
          </w:tcPr>
          <w:p w14:paraId="3FF3076C"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Sodium Fluorosilicate</w:t>
            </w:r>
          </w:p>
        </w:tc>
        <w:tc>
          <w:tcPr>
            <w:tcW w:w="992" w:type="dxa"/>
            <w:shd w:val="clear" w:color="auto" w:fill="EDF9FD"/>
            <w:vAlign w:val="center"/>
          </w:tcPr>
          <w:p w14:paraId="69709DBD"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60</w:t>
            </w:r>
          </w:p>
        </w:tc>
        <w:tc>
          <w:tcPr>
            <w:tcW w:w="1701" w:type="dxa"/>
            <w:shd w:val="clear" w:color="auto" w:fill="EDF9FD"/>
            <w:vAlign w:val="center"/>
          </w:tcPr>
          <w:p w14:paraId="20603DE5"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1.5 (as F)</w:t>
            </w:r>
          </w:p>
        </w:tc>
        <w:tc>
          <w:tcPr>
            <w:tcW w:w="916" w:type="dxa"/>
            <w:shd w:val="clear" w:color="auto" w:fill="EDF9FD"/>
            <w:vAlign w:val="center"/>
          </w:tcPr>
          <w:p w14:paraId="273332B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120</w:t>
            </w:r>
          </w:p>
        </w:tc>
        <w:tc>
          <w:tcPr>
            <w:tcW w:w="644" w:type="dxa"/>
            <w:shd w:val="clear" w:color="auto" w:fill="C6ECFA"/>
            <w:vAlign w:val="center"/>
          </w:tcPr>
          <w:p w14:paraId="722C6220"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904" w:type="dxa"/>
            <w:shd w:val="clear" w:color="auto" w:fill="C6ECFA"/>
            <w:vAlign w:val="center"/>
          </w:tcPr>
          <w:p w14:paraId="2BBD5DD0"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1AC4B587"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80</w:t>
            </w:r>
          </w:p>
        </w:tc>
        <w:tc>
          <w:tcPr>
            <w:tcW w:w="774" w:type="dxa"/>
            <w:shd w:val="clear" w:color="auto" w:fill="C6ECFA"/>
            <w:vAlign w:val="center"/>
          </w:tcPr>
          <w:p w14:paraId="0774C208"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2544530C"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5" w:type="dxa"/>
            <w:shd w:val="clear" w:color="auto" w:fill="C6ECFA"/>
            <w:vAlign w:val="center"/>
          </w:tcPr>
          <w:p w14:paraId="4932B84B"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39D4F348"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3985E96C"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p>
        </w:tc>
        <w:tc>
          <w:tcPr>
            <w:tcW w:w="774" w:type="dxa"/>
            <w:shd w:val="clear" w:color="auto" w:fill="C6ECFA"/>
            <w:vAlign w:val="center"/>
          </w:tcPr>
          <w:p w14:paraId="6158AD06"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21F2A263"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744C7652"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p>
        </w:tc>
        <w:tc>
          <w:tcPr>
            <w:tcW w:w="775" w:type="dxa"/>
            <w:shd w:val="clear" w:color="auto" w:fill="C6ECFA"/>
            <w:vAlign w:val="center"/>
          </w:tcPr>
          <w:p w14:paraId="34641722"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46195EA4" w14:textId="77777777" w:rsidTr="002218E5">
        <w:tc>
          <w:tcPr>
            <w:tcW w:w="2127" w:type="dxa"/>
            <w:gridSpan w:val="2"/>
            <w:shd w:val="clear" w:color="auto" w:fill="EDF9FD"/>
            <w:vAlign w:val="center"/>
          </w:tcPr>
          <w:p w14:paraId="4AA327A5"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Sodium hydroxide</w:t>
            </w:r>
          </w:p>
        </w:tc>
        <w:tc>
          <w:tcPr>
            <w:tcW w:w="992" w:type="dxa"/>
            <w:shd w:val="clear" w:color="auto" w:fill="EDF9FD"/>
            <w:vAlign w:val="center"/>
          </w:tcPr>
          <w:p w14:paraId="7034C9DE"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50</w:t>
            </w:r>
          </w:p>
        </w:tc>
        <w:tc>
          <w:tcPr>
            <w:tcW w:w="1701" w:type="dxa"/>
            <w:shd w:val="clear" w:color="auto" w:fill="EDF9FD"/>
            <w:vAlign w:val="center"/>
          </w:tcPr>
          <w:p w14:paraId="34313D3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 (as NaOH)</w:t>
            </w:r>
          </w:p>
        </w:tc>
        <w:tc>
          <w:tcPr>
            <w:tcW w:w="916" w:type="dxa"/>
            <w:shd w:val="clear" w:color="auto" w:fill="EDF9FD"/>
            <w:vAlign w:val="center"/>
          </w:tcPr>
          <w:p w14:paraId="600537DF"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15</w:t>
            </w:r>
          </w:p>
        </w:tc>
        <w:tc>
          <w:tcPr>
            <w:tcW w:w="644" w:type="dxa"/>
            <w:shd w:val="clear" w:color="auto" w:fill="C6ECFA"/>
            <w:vAlign w:val="center"/>
          </w:tcPr>
          <w:p w14:paraId="433D5342"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904" w:type="dxa"/>
            <w:shd w:val="clear" w:color="auto" w:fill="C6ECFA"/>
            <w:vAlign w:val="center"/>
          </w:tcPr>
          <w:p w14:paraId="22AFDE60"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4FF2C2B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w:t>
            </w:r>
          </w:p>
        </w:tc>
        <w:tc>
          <w:tcPr>
            <w:tcW w:w="774" w:type="dxa"/>
            <w:shd w:val="clear" w:color="auto" w:fill="EDF9FD"/>
            <w:vAlign w:val="center"/>
          </w:tcPr>
          <w:p w14:paraId="2F24EF6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250</w:t>
            </w:r>
          </w:p>
        </w:tc>
        <w:tc>
          <w:tcPr>
            <w:tcW w:w="774" w:type="dxa"/>
            <w:shd w:val="clear" w:color="auto" w:fill="C6ECFA"/>
            <w:vAlign w:val="center"/>
          </w:tcPr>
          <w:p w14:paraId="37000A3F"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5" w:type="dxa"/>
            <w:shd w:val="clear" w:color="auto" w:fill="C6ECFA"/>
            <w:vAlign w:val="center"/>
          </w:tcPr>
          <w:p w14:paraId="1795DA99"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6AEFCC89"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0C86A360"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25</w:t>
            </w:r>
          </w:p>
        </w:tc>
        <w:tc>
          <w:tcPr>
            <w:tcW w:w="774" w:type="dxa"/>
            <w:shd w:val="clear" w:color="auto" w:fill="EDF9FD"/>
            <w:vAlign w:val="center"/>
          </w:tcPr>
          <w:p w14:paraId="24365A3E"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5</w:t>
            </w:r>
          </w:p>
        </w:tc>
        <w:tc>
          <w:tcPr>
            <w:tcW w:w="774" w:type="dxa"/>
            <w:shd w:val="clear" w:color="auto" w:fill="EDF9FD"/>
            <w:vAlign w:val="center"/>
          </w:tcPr>
          <w:p w14:paraId="5430B11F"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100</w:t>
            </w:r>
          </w:p>
        </w:tc>
        <w:tc>
          <w:tcPr>
            <w:tcW w:w="774" w:type="dxa"/>
            <w:shd w:val="clear" w:color="auto" w:fill="C6ECFA"/>
            <w:vAlign w:val="center"/>
          </w:tcPr>
          <w:p w14:paraId="6B07DFBB"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p>
        </w:tc>
        <w:tc>
          <w:tcPr>
            <w:tcW w:w="775" w:type="dxa"/>
            <w:shd w:val="clear" w:color="auto" w:fill="C6ECFA"/>
            <w:vAlign w:val="center"/>
          </w:tcPr>
          <w:p w14:paraId="281EF13C"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41E79EB1" w14:textId="77777777" w:rsidTr="002218E5">
        <w:tc>
          <w:tcPr>
            <w:tcW w:w="2127" w:type="dxa"/>
            <w:gridSpan w:val="2"/>
            <w:shd w:val="clear" w:color="auto" w:fill="EDF9FD"/>
            <w:vAlign w:val="center"/>
          </w:tcPr>
          <w:p w14:paraId="56509D3B"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Sodium hypochlorite</w:t>
            </w:r>
          </w:p>
        </w:tc>
        <w:tc>
          <w:tcPr>
            <w:tcW w:w="992" w:type="dxa"/>
            <w:shd w:val="clear" w:color="auto" w:fill="EDF9FD"/>
            <w:vAlign w:val="center"/>
          </w:tcPr>
          <w:p w14:paraId="6DACD099"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12</w:t>
            </w:r>
          </w:p>
        </w:tc>
        <w:tc>
          <w:tcPr>
            <w:tcW w:w="1701" w:type="dxa"/>
            <w:shd w:val="clear" w:color="auto" w:fill="EDF9FD"/>
            <w:vAlign w:val="center"/>
          </w:tcPr>
          <w:p w14:paraId="19CB7A9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 (as Cl</w:t>
            </w:r>
            <w:r w:rsidRPr="00E151E2">
              <w:rPr>
                <w:rFonts w:asciiTheme="minorHAnsi" w:hAnsiTheme="minorHAnsi" w:cstheme="minorHAnsi"/>
                <w:sz w:val="17"/>
                <w:szCs w:val="17"/>
                <w:vertAlign w:val="subscript"/>
              </w:rPr>
              <w:t>2</w:t>
            </w:r>
            <w:r w:rsidRPr="00E151E2">
              <w:rPr>
                <w:rFonts w:asciiTheme="minorHAnsi" w:hAnsiTheme="minorHAnsi" w:cstheme="minorHAnsi"/>
                <w:sz w:val="17"/>
                <w:szCs w:val="17"/>
              </w:rPr>
              <w:t>)</w:t>
            </w:r>
          </w:p>
        </w:tc>
        <w:tc>
          <w:tcPr>
            <w:tcW w:w="916" w:type="dxa"/>
            <w:shd w:val="clear" w:color="auto" w:fill="C6ECFA"/>
            <w:vAlign w:val="center"/>
          </w:tcPr>
          <w:p w14:paraId="2E29BF41"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644" w:type="dxa"/>
            <w:shd w:val="clear" w:color="auto" w:fill="C6ECFA"/>
            <w:vAlign w:val="center"/>
          </w:tcPr>
          <w:p w14:paraId="129AEB65"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904" w:type="dxa"/>
            <w:shd w:val="clear" w:color="auto" w:fill="C6ECFA"/>
            <w:vAlign w:val="center"/>
          </w:tcPr>
          <w:p w14:paraId="5C453FCE"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67ADB1ED"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8</w:t>
            </w:r>
          </w:p>
        </w:tc>
        <w:tc>
          <w:tcPr>
            <w:tcW w:w="774" w:type="dxa"/>
            <w:shd w:val="clear" w:color="auto" w:fill="C6ECFA"/>
            <w:vAlign w:val="center"/>
          </w:tcPr>
          <w:p w14:paraId="0D8FC71D"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5FD65A3B"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5" w:type="dxa"/>
            <w:shd w:val="clear" w:color="auto" w:fill="C6ECFA"/>
            <w:vAlign w:val="center"/>
          </w:tcPr>
          <w:p w14:paraId="3D507A33"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536CDE87"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C6ECFA"/>
            <w:vAlign w:val="center"/>
          </w:tcPr>
          <w:p w14:paraId="12A1BF61"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p>
        </w:tc>
        <w:tc>
          <w:tcPr>
            <w:tcW w:w="774" w:type="dxa"/>
            <w:shd w:val="clear" w:color="auto" w:fill="EDF9FD"/>
            <w:vAlign w:val="center"/>
          </w:tcPr>
          <w:p w14:paraId="6237BA03"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4</w:t>
            </w:r>
          </w:p>
        </w:tc>
        <w:tc>
          <w:tcPr>
            <w:tcW w:w="774" w:type="dxa"/>
            <w:shd w:val="clear" w:color="auto" w:fill="EDF9FD"/>
            <w:vAlign w:val="center"/>
          </w:tcPr>
          <w:p w14:paraId="0EE7F3C3"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80</w:t>
            </w:r>
          </w:p>
        </w:tc>
        <w:tc>
          <w:tcPr>
            <w:tcW w:w="774" w:type="dxa"/>
            <w:shd w:val="clear" w:color="auto" w:fill="C6ECFA"/>
            <w:vAlign w:val="center"/>
          </w:tcPr>
          <w:p w14:paraId="737F3E2D"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p>
        </w:tc>
        <w:tc>
          <w:tcPr>
            <w:tcW w:w="775" w:type="dxa"/>
            <w:shd w:val="clear" w:color="auto" w:fill="C6ECFA"/>
            <w:vAlign w:val="center"/>
          </w:tcPr>
          <w:p w14:paraId="73814958"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r w:rsidR="00506BC3" w:rsidRPr="00E151E2" w14:paraId="2B6AB435" w14:textId="77777777" w:rsidTr="002218E5">
        <w:tc>
          <w:tcPr>
            <w:tcW w:w="2127" w:type="dxa"/>
            <w:gridSpan w:val="2"/>
            <w:shd w:val="clear" w:color="auto" w:fill="EDF9FD"/>
            <w:vAlign w:val="center"/>
          </w:tcPr>
          <w:p w14:paraId="6DBFD187" w14:textId="77777777" w:rsidR="00063CB8" w:rsidRPr="00E151E2" w:rsidRDefault="00063CB8" w:rsidP="00496A0C">
            <w:pPr>
              <w:spacing w:before="0" w:after="0" w:line="240" w:lineRule="auto"/>
              <w:rPr>
                <w:rFonts w:asciiTheme="minorHAnsi" w:hAnsiTheme="minorHAnsi" w:cstheme="minorHAnsi"/>
                <w:sz w:val="17"/>
                <w:szCs w:val="17"/>
              </w:rPr>
            </w:pPr>
            <w:r w:rsidRPr="00E151E2">
              <w:rPr>
                <w:rFonts w:asciiTheme="minorHAnsi" w:hAnsiTheme="minorHAnsi" w:cstheme="minorHAnsi"/>
                <w:sz w:val="17"/>
                <w:szCs w:val="17"/>
              </w:rPr>
              <w:t>Sulfuric acid</w:t>
            </w:r>
          </w:p>
        </w:tc>
        <w:tc>
          <w:tcPr>
            <w:tcW w:w="992" w:type="dxa"/>
            <w:shd w:val="clear" w:color="auto" w:fill="EDF9FD"/>
            <w:vAlign w:val="center"/>
          </w:tcPr>
          <w:p w14:paraId="72D61117"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98</w:t>
            </w:r>
          </w:p>
        </w:tc>
        <w:tc>
          <w:tcPr>
            <w:tcW w:w="1701" w:type="dxa"/>
            <w:shd w:val="clear" w:color="auto" w:fill="EDF9FD"/>
            <w:vAlign w:val="center"/>
          </w:tcPr>
          <w:p w14:paraId="195A92AC"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5 (as H</w:t>
            </w:r>
            <w:r w:rsidRPr="00E151E2">
              <w:rPr>
                <w:rFonts w:asciiTheme="minorHAnsi" w:hAnsiTheme="minorHAnsi" w:cstheme="minorHAnsi"/>
                <w:sz w:val="17"/>
                <w:szCs w:val="17"/>
                <w:vertAlign w:val="subscript"/>
              </w:rPr>
              <w:t>2</w:t>
            </w:r>
            <w:r w:rsidRPr="00E151E2">
              <w:rPr>
                <w:rFonts w:asciiTheme="minorHAnsi" w:hAnsiTheme="minorHAnsi" w:cstheme="minorHAnsi"/>
                <w:sz w:val="17"/>
                <w:szCs w:val="17"/>
              </w:rPr>
              <w:t>SO</w:t>
            </w:r>
            <w:r w:rsidRPr="00E151E2">
              <w:rPr>
                <w:rFonts w:asciiTheme="minorHAnsi" w:hAnsiTheme="minorHAnsi" w:cstheme="minorHAnsi"/>
                <w:sz w:val="17"/>
                <w:szCs w:val="17"/>
                <w:vertAlign w:val="subscript"/>
              </w:rPr>
              <w:t>4</w:t>
            </w:r>
            <w:r w:rsidRPr="00E151E2">
              <w:rPr>
                <w:rFonts w:asciiTheme="minorHAnsi" w:hAnsiTheme="minorHAnsi" w:cstheme="minorHAnsi"/>
                <w:sz w:val="17"/>
                <w:szCs w:val="17"/>
              </w:rPr>
              <w:t>)</w:t>
            </w:r>
          </w:p>
        </w:tc>
        <w:tc>
          <w:tcPr>
            <w:tcW w:w="916" w:type="dxa"/>
            <w:shd w:val="clear" w:color="auto" w:fill="EDF9FD"/>
            <w:vAlign w:val="center"/>
          </w:tcPr>
          <w:p w14:paraId="42B998F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58.8</w:t>
            </w:r>
          </w:p>
        </w:tc>
        <w:tc>
          <w:tcPr>
            <w:tcW w:w="644" w:type="dxa"/>
            <w:shd w:val="clear" w:color="auto" w:fill="EDF9FD"/>
            <w:vAlign w:val="center"/>
          </w:tcPr>
          <w:p w14:paraId="652D21D3"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196.0</w:t>
            </w:r>
          </w:p>
        </w:tc>
        <w:tc>
          <w:tcPr>
            <w:tcW w:w="904" w:type="dxa"/>
            <w:shd w:val="clear" w:color="auto" w:fill="EDF9FD"/>
            <w:vAlign w:val="center"/>
          </w:tcPr>
          <w:p w14:paraId="0F779869" w14:textId="77777777" w:rsidR="00063CB8" w:rsidRPr="00E151E2" w:rsidRDefault="00063CB8" w:rsidP="00496A0C">
            <w:pPr>
              <w:spacing w:before="0" w:after="0" w:line="240" w:lineRule="auto"/>
              <w:jc w:val="center"/>
              <w:rPr>
                <w:rFonts w:asciiTheme="minorHAnsi" w:hAnsiTheme="minorHAnsi" w:cstheme="minorHAnsi"/>
                <w:b/>
                <w:bCs/>
                <w:sz w:val="17"/>
                <w:szCs w:val="17"/>
              </w:rPr>
            </w:pPr>
            <w:r w:rsidRPr="00E151E2">
              <w:rPr>
                <w:rFonts w:asciiTheme="minorHAnsi" w:hAnsiTheme="minorHAnsi" w:cstheme="minorHAnsi"/>
                <w:b/>
                <w:bCs/>
                <w:sz w:val="17"/>
                <w:szCs w:val="17"/>
              </w:rPr>
              <w:t xml:space="preserve"> </w:t>
            </w:r>
            <w:r w:rsidRPr="00E151E2">
              <w:rPr>
                <w:rFonts w:asciiTheme="minorHAnsi" w:hAnsiTheme="minorHAnsi" w:cstheme="minorHAnsi"/>
                <w:b/>
                <w:bCs/>
                <w:sz w:val="17"/>
                <w:szCs w:val="17"/>
                <w:highlight w:val="yellow"/>
              </w:rPr>
              <w:t>39200</w:t>
            </w:r>
          </w:p>
        </w:tc>
        <w:tc>
          <w:tcPr>
            <w:tcW w:w="774" w:type="dxa"/>
            <w:shd w:val="clear" w:color="auto" w:fill="EDF9FD"/>
            <w:vAlign w:val="center"/>
          </w:tcPr>
          <w:p w14:paraId="7A1EB82D"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39.2</w:t>
            </w:r>
          </w:p>
        </w:tc>
        <w:tc>
          <w:tcPr>
            <w:tcW w:w="774" w:type="dxa"/>
            <w:shd w:val="clear" w:color="auto" w:fill="EDF9FD"/>
            <w:vAlign w:val="center"/>
          </w:tcPr>
          <w:p w14:paraId="078C93DB"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980</w:t>
            </w:r>
          </w:p>
        </w:tc>
        <w:tc>
          <w:tcPr>
            <w:tcW w:w="774" w:type="dxa"/>
            <w:shd w:val="clear" w:color="auto" w:fill="EDF9FD"/>
            <w:vAlign w:val="center"/>
          </w:tcPr>
          <w:p w14:paraId="3710F5A0"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39200</w:t>
            </w:r>
          </w:p>
        </w:tc>
        <w:tc>
          <w:tcPr>
            <w:tcW w:w="775" w:type="dxa"/>
            <w:shd w:val="clear" w:color="auto" w:fill="C6ECFA"/>
            <w:vAlign w:val="center"/>
          </w:tcPr>
          <w:p w14:paraId="20ABD664"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7B4C76F1"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29400</w:t>
            </w:r>
          </w:p>
        </w:tc>
        <w:tc>
          <w:tcPr>
            <w:tcW w:w="774" w:type="dxa"/>
            <w:shd w:val="clear" w:color="auto" w:fill="EDF9FD"/>
            <w:vAlign w:val="center"/>
          </w:tcPr>
          <w:p w14:paraId="3F7BF9BB"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98</w:t>
            </w:r>
          </w:p>
        </w:tc>
        <w:tc>
          <w:tcPr>
            <w:tcW w:w="774" w:type="dxa"/>
            <w:shd w:val="clear" w:color="auto" w:fill="EDF9FD"/>
            <w:vAlign w:val="center"/>
          </w:tcPr>
          <w:p w14:paraId="12285048" w14:textId="77777777" w:rsidR="00063CB8" w:rsidRPr="00E151E2" w:rsidRDefault="00063CB8" w:rsidP="00496A0C">
            <w:pPr>
              <w:spacing w:before="0" w:after="0" w:line="240" w:lineRule="auto"/>
              <w:jc w:val="center"/>
              <w:rPr>
                <w:rFonts w:asciiTheme="minorHAnsi" w:hAnsiTheme="minorHAnsi" w:cstheme="minorHAnsi"/>
                <w:sz w:val="17"/>
                <w:szCs w:val="17"/>
              </w:rPr>
            </w:pPr>
            <w:r w:rsidRPr="00E151E2">
              <w:rPr>
                <w:rFonts w:asciiTheme="minorHAnsi" w:hAnsiTheme="minorHAnsi" w:cstheme="minorHAnsi"/>
                <w:sz w:val="17"/>
                <w:szCs w:val="17"/>
              </w:rPr>
              <w:t>19.6</w:t>
            </w:r>
          </w:p>
        </w:tc>
        <w:tc>
          <w:tcPr>
            <w:tcW w:w="774" w:type="dxa"/>
            <w:shd w:val="clear" w:color="auto" w:fill="C6ECFA"/>
            <w:vAlign w:val="center"/>
          </w:tcPr>
          <w:p w14:paraId="2F9C895D" w14:textId="77777777" w:rsidR="00063CB8" w:rsidRPr="00E151E2" w:rsidRDefault="00063CB8" w:rsidP="00496A0C">
            <w:pPr>
              <w:spacing w:before="0" w:after="0" w:line="240" w:lineRule="auto"/>
              <w:jc w:val="center"/>
              <w:rPr>
                <w:rFonts w:asciiTheme="minorHAnsi" w:hAnsiTheme="minorHAnsi" w:cstheme="minorHAnsi"/>
                <w:sz w:val="17"/>
                <w:szCs w:val="17"/>
              </w:rPr>
            </w:pPr>
          </w:p>
        </w:tc>
        <w:tc>
          <w:tcPr>
            <w:tcW w:w="774" w:type="dxa"/>
            <w:shd w:val="clear" w:color="auto" w:fill="EDF9FD"/>
            <w:vAlign w:val="center"/>
          </w:tcPr>
          <w:p w14:paraId="234E78E6" w14:textId="77777777" w:rsidR="00063CB8" w:rsidRPr="00E151E2" w:rsidRDefault="00063CB8" w:rsidP="00496A0C">
            <w:pPr>
              <w:spacing w:before="0" w:after="0" w:line="240" w:lineRule="auto"/>
              <w:jc w:val="center"/>
              <w:rPr>
                <w:rFonts w:asciiTheme="minorHAnsi" w:hAnsiTheme="minorHAnsi" w:cstheme="minorHAnsi"/>
                <w:b/>
                <w:bCs/>
                <w:sz w:val="17"/>
                <w:szCs w:val="17"/>
                <w:highlight w:val="yellow"/>
              </w:rPr>
            </w:pPr>
            <w:r w:rsidRPr="00E151E2">
              <w:rPr>
                <w:rFonts w:asciiTheme="minorHAnsi" w:hAnsiTheme="minorHAnsi" w:cstheme="minorHAnsi"/>
                <w:b/>
                <w:bCs/>
                <w:sz w:val="17"/>
                <w:szCs w:val="17"/>
                <w:highlight w:val="yellow"/>
              </w:rPr>
              <w:t xml:space="preserve"> 78.4</w:t>
            </w:r>
          </w:p>
        </w:tc>
        <w:tc>
          <w:tcPr>
            <w:tcW w:w="775" w:type="dxa"/>
            <w:shd w:val="clear" w:color="auto" w:fill="C6ECFA"/>
            <w:vAlign w:val="center"/>
          </w:tcPr>
          <w:p w14:paraId="1480C74E" w14:textId="77777777" w:rsidR="00063CB8" w:rsidRPr="00E151E2" w:rsidRDefault="00063CB8" w:rsidP="00496A0C">
            <w:pPr>
              <w:spacing w:before="0" w:after="0" w:line="240" w:lineRule="auto"/>
              <w:jc w:val="center"/>
              <w:rPr>
                <w:rFonts w:asciiTheme="minorHAnsi" w:hAnsiTheme="minorHAnsi" w:cstheme="minorHAnsi"/>
                <w:sz w:val="17"/>
                <w:szCs w:val="17"/>
              </w:rPr>
            </w:pPr>
          </w:p>
        </w:tc>
      </w:tr>
    </w:tbl>
    <w:p w14:paraId="379029EC" w14:textId="00E29E12" w:rsidR="00063CB8" w:rsidRDefault="00497375" w:rsidP="00063CB8">
      <w:r>
        <w:lastRenderedPageBreak/>
        <w:t xml:space="preserve">*note proposed updates to nickel contaminants as a result of proposed changes to the guideline value are outlined in </w:t>
      </w:r>
      <w:r w:rsidR="5E366752">
        <w:t>a separate document for ammonia, nickel and chlorate.</w:t>
      </w:r>
    </w:p>
    <w:p w14:paraId="010C92B7" w14:textId="6CCB5D16" w:rsidR="00750CCC" w:rsidRPr="00A66D78" w:rsidRDefault="00750CCC" w:rsidP="00750CCC">
      <w:pPr>
        <w:pStyle w:val="Heading2"/>
        <w:ind w:right="-306"/>
        <w:rPr>
          <w:b/>
          <w:bCs/>
          <w:color w:val="auto"/>
          <w:sz w:val="26"/>
        </w:rPr>
      </w:pPr>
      <w:r w:rsidRPr="00B20CAF">
        <w:rPr>
          <w:b/>
          <w:bCs/>
          <w:color w:val="auto"/>
          <w:sz w:val="26"/>
          <w:u w:val="single"/>
        </w:rPr>
        <w:t xml:space="preserve">APPENDIX </w:t>
      </w:r>
      <w:r>
        <w:rPr>
          <w:b/>
          <w:bCs/>
          <w:color w:val="auto"/>
          <w:sz w:val="26"/>
          <w:u w:val="single"/>
        </w:rPr>
        <w:t>H</w:t>
      </w:r>
      <w:r w:rsidRPr="00A66D78">
        <w:rPr>
          <w:b/>
          <w:bCs/>
          <w:color w:val="auto"/>
          <w:sz w:val="26"/>
        </w:rPr>
        <w:t xml:space="preserve"> – </w:t>
      </w:r>
      <w:r>
        <w:rPr>
          <w:b/>
          <w:bCs/>
          <w:color w:val="auto"/>
          <w:sz w:val="26"/>
        </w:rPr>
        <w:t xml:space="preserve"> Table A</w:t>
      </w:r>
      <w:hyperlink r:id="rId117" w:anchor="table-8-4" w:history="1">
        <w:r>
          <w:rPr>
            <w:b/>
            <w:bCs/>
            <w:color w:val="auto"/>
            <w:sz w:val="26"/>
          </w:rPr>
          <w:t>1.10</w:t>
        </w:r>
      </w:hyperlink>
      <w:r w:rsidRPr="00A66D78">
        <w:rPr>
          <w:b/>
          <w:bCs/>
          <w:color w:val="auto"/>
          <w:sz w:val="26"/>
        </w:rPr>
        <w:t xml:space="preserve"> </w:t>
      </w:r>
      <w:r>
        <w:rPr>
          <w:b/>
          <w:bCs/>
          <w:color w:val="auto"/>
          <w:sz w:val="26"/>
        </w:rPr>
        <w:t>Example – potential critical control points and operational criteria</w:t>
      </w:r>
    </w:p>
    <w:p w14:paraId="5A652443" w14:textId="2B66FB22" w:rsidR="00750CCC" w:rsidRPr="00C329FA" w:rsidRDefault="00750CCC" w:rsidP="00750CCC">
      <w:pPr>
        <w:pStyle w:val="Heading3"/>
        <w:rPr>
          <w:b/>
          <w:bCs/>
          <w:szCs w:val="20"/>
          <w:u w:val="single"/>
        </w:rPr>
      </w:pPr>
      <w:r w:rsidRPr="00C329FA">
        <w:rPr>
          <w:bCs/>
          <w:szCs w:val="20"/>
        </w:rPr>
        <w:t>Current Table A1.10</w:t>
      </w:r>
      <w:r w:rsidR="00C329FA" w:rsidRPr="00C329FA">
        <w:rPr>
          <w:szCs w:val="20"/>
        </w:rPr>
        <w:t xml:space="preserve">. Visit </w:t>
      </w:r>
      <w:hyperlink r:id="rId118" w:anchor="table-a1-10" w:history="1">
        <w:r w:rsidR="00C329FA" w:rsidRPr="00FE44DF">
          <w:rPr>
            <w:rStyle w:val="Hyperlink"/>
            <w:szCs w:val="20"/>
          </w:rPr>
          <w:t xml:space="preserve">Table A1.10 </w:t>
        </w:r>
        <w:r w:rsidR="00FE44DF" w:rsidRPr="00FE44DF">
          <w:rPr>
            <w:rStyle w:val="Hyperlink"/>
            <w:szCs w:val="20"/>
          </w:rPr>
          <w:t>Example — potential critical control points and operational criteria</w:t>
        </w:r>
      </w:hyperlink>
      <w:r w:rsidR="00FE44DF">
        <w:rPr>
          <w:szCs w:val="20"/>
        </w:rPr>
        <w:t xml:space="preserve"> </w:t>
      </w:r>
      <w:r w:rsidR="00C329FA" w:rsidRPr="00C329FA">
        <w:rPr>
          <w:szCs w:val="20"/>
        </w:rPr>
        <w:t>of the Guidelines.</w:t>
      </w:r>
    </w:p>
    <w:tbl>
      <w:tblPr>
        <w:tblStyle w:val="ListTable3-Accent2"/>
        <w:tblW w:w="15588" w:type="dxa"/>
        <w:tblLook w:val="04A0" w:firstRow="1" w:lastRow="0" w:firstColumn="1" w:lastColumn="0" w:noHBand="0" w:noVBand="1"/>
      </w:tblPr>
      <w:tblGrid>
        <w:gridCol w:w="3117"/>
        <w:gridCol w:w="3118"/>
        <w:gridCol w:w="3117"/>
        <w:gridCol w:w="3118"/>
        <w:gridCol w:w="3118"/>
      </w:tblGrid>
      <w:tr w:rsidR="00750CCC" w:rsidRPr="00DF3A15" w14:paraId="2CA47D4C" w14:textId="77777777" w:rsidTr="005C582F">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3117" w:type="dxa"/>
            <w:shd w:val="clear" w:color="auto" w:fill="C7E2ED" w:themeFill="background2"/>
          </w:tcPr>
          <w:p w14:paraId="752CF781" w14:textId="77777777" w:rsidR="00750CCC" w:rsidRPr="005C582F" w:rsidRDefault="00750CCC" w:rsidP="00496A0C">
            <w:pPr>
              <w:spacing w:line="240" w:lineRule="atLeast"/>
              <w:rPr>
                <w:color w:val="auto"/>
                <w:sz w:val="22"/>
                <w:szCs w:val="22"/>
              </w:rPr>
            </w:pPr>
            <w:r w:rsidRPr="005C582F">
              <w:rPr>
                <w:color w:val="auto"/>
                <w:sz w:val="22"/>
                <w:szCs w:val="22"/>
              </w:rPr>
              <w:t>Activity/process</w:t>
            </w:r>
          </w:p>
        </w:tc>
        <w:tc>
          <w:tcPr>
            <w:tcW w:w="3118" w:type="dxa"/>
            <w:shd w:val="clear" w:color="auto" w:fill="C7E2ED" w:themeFill="background2"/>
          </w:tcPr>
          <w:p w14:paraId="591FFB02" w14:textId="77777777" w:rsidR="00750CCC" w:rsidRPr="005C582F" w:rsidRDefault="00750CCC" w:rsidP="00496A0C">
            <w:pPr>
              <w:spacing w:line="240" w:lineRule="atLeast"/>
              <w:cnfStyle w:val="100000000000" w:firstRow="1" w:lastRow="0" w:firstColumn="0" w:lastColumn="0" w:oddVBand="0" w:evenVBand="0" w:oddHBand="0" w:evenHBand="0" w:firstRowFirstColumn="0" w:firstRowLastColumn="0" w:lastRowFirstColumn="0" w:lastRowLastColumn="0"/>
              <w:rPr>
                <w:color w:val="auto"/>
                <w:sz w:val="22"/>
                <w:szCs w:val="22"/>
              </w:rPr>
            </w:pPr>
            <w:r w:rsidRPr="005C582F">
              <w:rPr>
                <w:color w:val="auto"/>
                <w:sz w:val="22"/>
                <w:szCs w:val="22"/>
              </w:rPr>
              <w:t>Hazard(s)</w:t>
            </w:r>
          </w:p>
        </w:tc>
        <w:tc>
          <w:tcPr>
            <w:tcW w:w="3117" w:type="dxa"/>
            <w:shd w:val="clear" w:color="auto" w:fill="C7E2ED" w:themeFill="background2"/>
          </w:tcPr>
          <w:p w14:paraId="3AED7257" w14:textId="77777777" w:rsidR="00750CCC" w:rsidRPr="005C582F" w:rsidRDefault="00750CCC" w:rsidP="00496A0C">
            <w:pPr>
              <w:spacing w:line="240" w:lineRule="atLeast"/>
              <w:ind w:right="608"/>
              <w:cnfStyle w:val="100000000000" w:firstRow="1" w:lastRow="0" w:firstColumn="0" w:lastColumn="0" w:oddVBand="0" w:evenVBand="0" w:oddHBand="0" w:evenHBand="0" w:firstRowFirstColumn="0" w:firstRowLastColumn="0" w:lastRowFirstColumn="0" w:lastRowLastColumn="0"/>
              <w:rPr>
                <w:color w:val="auto"/>
                <w:sz w:val="22"/>
                <w:szCs w:val="22"/>
              </w:rPr>
            </w:pPr>
            <w:r w:rsidRPr="005C582F">
              <w:rPr>
                <w:color w:val="auto"/>
                <w:sz w:val="22"/>
                <w:szCs w:val="22"/>
              </w:rPr>
              <w:t>Critical limit</w:t>
            </w:r>
          </w:p>
        </w:tc>
        <w:tc>
          <w:tcPr>
            <w:tcW w:w="3118" w:type="dxa"/>
            <w:shd w:val="clear" w:color="auto" w:fill="C7E2ED" w:themeFill="background2"/>
          </w:tcPr>
          <w:p w14:paraId="42483BB0" w14:textId="77777777" w:rsidR="00750CCC" w:rsidRPr="005C582F" w:rsidRDefault="00750CCC" w:rsidP="00496A0C">
            <w:pPr>
              <w:spacing w:line="240" w:lineRule="atLeast"/>
              <w:cnfStyle w:val="100000000000" w:firstRow="1" w:lastRow="0" w:firstColumn="0" w:lastColumn="0" w:oddVBand="0" w:evenVBand="0" w:oddHBand="0" w:evenHBand="0" w:firstRowFirstColumn="0" w:firstRowLastColumn="0" w:lastRowFirstColumn="0" w:lastRowLastColumn="0"/>
              <w:rPr>
                <w:color w:val="auto"/>
                <w:sz w:val="22"/>
                <w:szCs w:val="22"/>
              </w:rPr>
            </w:pPr>
            <w:r w:rsidRPr="005C582F">
              <w:rPr>
                <w:color w:val="auto"/>
                <w:sz w:val="22"/>
                <w:szCs w:val="22"/>
              </w:rPr>
              <w:t>Monitoring</w:t>
            </w:r>
          </w:p>
        </w:tc>
        <w:tc>
          <w:tcPr>
            <w:tcW w:w="3118" w:type="dxa"/>
            <w:shd w:val="clear" w:color="auto" w:fill="C7E2ED" w:themeFill="background2"/>
          </w:tcPr>
          <w:p w14:paraId="68269EBC" w14:textId="77777777" w:rsidR="00750CCC" w:rsidRPr="005C582F" w:rsidRDefault="00750CCC" w:rsidP="00496A0C">
            <w:pPr>
              <w:spacing w:line="240" w:lineRule="atLeast"/>
              <w:cnfStyle w:val="100000000000" w:firstRow="1" w:lastRow="0" w:firstColumn="0" w:lastColumn="0" w:oddVBand="0" w:evenVBand="0" w:oddHBand="0" w:evenHBand="0" w:firstRowFirstColumn="0" w:firstRowLastColumn="0" w:lastRowFirstColumn="0" w:lastRowLastColumn="0"/>
              <w:rPr>
                <w:color w:val="auto"/>
                <w:sz w:val="22"/>
                <w:szCs w:val="22"/>
              </w:rPr>
            </w:pPr>
            <w:r w:rsidRPr="005C582F">
              <w:rPr>
                <w:color w:val="auto"/>
                <w:sz w:val="22"/>
                <w:szCs w:val="22"/>
              </w:rPr>
              <w:t>Corrective action</w:t>
            </w:r>
          </w:p>
        </w:tc>
      </w:tr>
      <w:tr w:rsidR="00750CCC" w:rsidRPr="00DF3A15" w14:paraId="125188AC" w14:textId="77777777" w:rsidTr="00496A0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7" w:type="dxa"/>
          </w:tcPr>
          <w:p w14:paraId="3D678EC6" w14:textId="77777777" w:rsidR="00750CCC" w:rsidRPr="00DF3A15" w:rsidRDefault="00750CCC" w:rsidP="00496A0C">
            <w:pPr>
              <w:spacing w:line="240" w:lineRule="atLeast"/>
              <w:ind w:right="321"/>
              <w:rPr>
                <w:b w:val="0"/>
                <w:bCs w:val="0"/>
                <w:sz w:val="18"/>
              </w:rPr>
            </w:pPr>
            <w:r w:rsidRPr="00DF3A15">
              <w:rPr>
                <w:b w:val="0"/>
                <w:bCs w:val="0"/>
                <w:sz w:val="18"/>
              </w:rPr>
              <w:t>Groundwater abstraction</w:t>
            </w:r>
          </w:p>
        </w:tc>
        <w:tc>
          <w:tcPr>
            <w:tcW w:w="3118" w:type="dxa"/>
          </w:tcPr>
          <w:p w14:paraId="48DD0451" w14:textId="77777777" w:rsidR="00750CCC" w:rsidRPr="00DF3A15" w:rsidRDefault="00750CCC" w:rsidP="00496A0C">
            <w:pPr>
              <w:spacing w:line="240" w:lineRule="atLeast"/>
              <w:ind w:right="181"/>
              <w:cnfStyle w:val="000000100000" w:firstRow="0" w:lastRow="0" w:firstColumn="0" w:lastColumn="0" w:oddVBand="0" w:evenVBand="0" w:oddHBand="1" w:evenHBand="0" w:firstRowFirstColumn="0" w:firstRowLastColumn="0" w:lastRowFirstColumn="0" w:lastRowLastColumn="0"/>
              <w:rPr>
                <w:sz w:val="18"/>
              </w:rPr>
            </w:pPr>
            <w:r w:rsidRPr="00DF3A15">
              <w:rPr>
                <w:sz w:val="18"/>
              </w:rPr>
              <w:t>Enteric bacteria, viruses and protozoa from septic and livestock waste; nitrates</w:t>
            </w:r>
          </w:p>
        </w:tc>
        <w:tc>
          <w:tcPr>
            <w:tcW w:w="3117" w:type="dxa"/>
          </w:tcPr>
          <w:p w14:paraId="61FB6EB7" w14:textId="77777777" w:rsidR="00750CCC" w:rsidRPr="00DF3A15"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r w:rsidRPr="00DF3A15">
              <w:rPr>
                <w:sz w:val="18"/>
              </w:rPr>
              <w:t xml:space="preserve">Physical surety of bore and radius of protection zone. Absence of </w:t>
            </w:r>
            <w:r w:rsidRPr="00DF3A15">
              <w:rPr>
                <w:i/>
                <w:iCs/>
                <w:sz w:val="18"/>
              </w:rPr>
              <w:t>E. coli.</w:t>
            </w:r>
            <w:r w:rsidRPr="00DF3A15">
              <w:rPr>
                <w:sz w:val="18"/>
              </w:rPr>
              <w:t xml:space="preserve"> NO₃ 50 mg/L (as nitrate)</w:t>
            </w:r>
          </w:p>
        </w:tc>
        <w:tc>
          <w:tcPr>
            <w:tcW w:w="3118" w:type="dxa"/>
          </w:tcPr>
          <w:p w14:paraId="05D353C7" w14:textId="77777777" w:rsidR="00750CCC" w:rsidRPr="00DF3A15" w:rsidRDefault="00750CCC" w:rsidP="00496A0C">
            <w:pPr>
              <w:spacing w:line="240" w:lineRule="atLeast"/>
              <w:ind w:right="453"/>
              <w:cnfStyle w:val="000000100000" w:firstRow="0" w:lastRow="0" w:firstColumn="0" w:lastColumn="0" w:oddVBand="0" w:evenVBand="0" w:oddHBand="1" w:evenHBand="0" w:firstRowFirstColumn="0" w:firstRowLastColumn="0" w:lastRowFirstColumn="0" w:lastRowLastColumn="0"/>
              <w:rPr>
                <w:sz w:val="18"/>
              </w:rPr>
            </w:pPr>
            <w:r w:rsidRPr="00DF3A15">
              <w:rPr>
                <w:sz w:val="18"/>
              </w:rPr>
              <w:t xml:space="preserve">Weekly inspection and testing for presence of </w:t>
            </w:r>
            <w:r w:rsidRPr="00DF3A15">
              <w:rPr>
                <w:i/>
                <w:iCs/>
                <w:sz w:val="18"/>
              </w:rPr>
              <w:t>E. coli</w:t>
            </w:r>
            <w:r w:rsidRPr="00DF3A15">
              <w:rPr>
                <w:sz w:val="18"/>
              </w:rPr>
              <w:t>. 6-monthly monitoring of nitrate</w:t>
            </w:r>
          </w:p>
        </w:tc>
        <w:tc>
          <w:tcPr>
            <w:tcW w:w="3118" w:type="dxa"/>
          </w:tcPr>
          <w:p w14:paraId="17419EFC" w14:textId="77777777" w:rsidR="00750CCC" w:rsidRPr="006E41D0"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6E41D0">
              <w:rPr>
                <w:sz w:val="18"/>
              </w:rPr>
              <w:t>Repair fault in bore</w:t>
            </w:r>
          </w:p>
          <w:p w14:paraId="4B7CEB09" w14:textId="77777777" w:rsidR="00750CCC" w:rsidRPr="006E41D0"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6E41D0">
              <w:rPr>
                <w:sz w:val="18"/>
              </w:rPr>
              <w:t>Enforce protection zone</w:t>
            </w:r>
          </w:p>
        </w:tc>
      </w:tr>
      <w:tr w:rsidR="00750CCC" w:rsidRPr="00DF3A15" w14:paraId="60D67984" w14:textId="77777777" w:rsidTr="00496A0C">
        <w:tc>
          <w:tcPr>
            <w:cnfStyle w:val="001000000000" w:firstRow="0" w:lastRow="0" w:firstColumn="1" w:lastColumn="0" w:oddVBand="0" w:evenVBand="0" w:oddHBand="0" w:evenHBand="0" w:firstRowFirstColumn="0" w:firstRowLastColumn="0" w:lastRowFirstColumn="0" w:lastRowLastColumn="0"/>
            <w:tcW w:w="3117" w:type="dxa"/>
          </w:tcPr>
          <w:p w14:paraId="5CF4DE23" w14:textId="77777777" w:rsidR="00750CCC" w:rsidRPr="00DF3A15" w:rsidRDefault="00750CCC" w:rsidP="00496A0C">
            <w:pPr>
              <w:spacing w:line="240" w:lineRule="atLeast"/>
              <w:ind w:right="321"/>
              <w:rPr>
                <w:b w:val="0"/>
                <w:bCs w:val="0"/>
                <w:sz w:val="18"/>
              </w:rPr>
            </w:pPr>
            <w:r w:rsidRPr="00DF3A15">
              <w:rPr>
                <w:b w:val="0"/>
                <w:bCs w:val="0"/>
                <w:sz w:val="18"/>
              </w:rPr>
              <w:t>Catchment water reception at take off weir prior to reservoir</w:t>
            </w:r>
          </w:p>
        </w:tc>
        <w:tc>
          <w:tcPr>
            <w:tcW w:w="3118" w:type="dxa"/>
          </w:tcPr>
          <w:p w14:paraId="38FAD2A3" w14:textId="77777777" w:rsidR="00750CCC" w:rsidRPr="00DF3A15"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DF3A15">
              <w:rPr>
                <w:sz w:val="18"/>
              </w:rPr>
              <w:t>Higher levels of enteric bacteria, viruses and protozoa from septic and livestock waste following heavy rainfall</w:t>
            </w:r>
          </w:p>
        </w:tc>
        <w:tc>
          <w:tcPr>
            <w:tcW w:w="3117" w:type="dxa"/>
          </w:tcPr>
          <w:p w14:paraId="096F7C9A" w14:textId="77777777" w:rsidR="00750CCC" w:rsidRPr="00DF3A15" w:rsidRDefault="00750CCC" w:rsidP="00496A0C">
            <w:pPr>
              <w:spacing w:line="240" w:lineRule="atLeast"/>
              <w:ind w:right="324"/>
              <w:cnfStyle w:val="000000000000" w:firstRow="0" w:lastRow="0" w:firstColumn="0" w:lastColumn="0" w:oddVBand="0" w:evenVBand="0" w:oddHBand="0" w:evenHBand="0" w:firstRowFirstColumn="0" w:firstRowLastColumn="0" w:lastRowFirstColumn="0" w:lastRowLastColumn="0"/>
              <w:rPr>
                <w:sz w:val="18"/>
              </w:rPr>
            </w:pPr>
            <w:r w:rsidRPr="00DF3A15">
              <w:rPr>
                <w:sz w:val="18"/>
              </w:rPr>
              <w:t>Set flow rate and turbidity limits at location upstream of weir</w:t>
            </w:r>
          </w:p>
        </w:tc>
        <w:tc>
          <w:tcPr>
            <w:tcW w:w="3118" w:type="dxa"/>
          </w:tcPr>
          <w:p w14:paraId="150BDB11" w14:textId="77777777" w:rsidR="00750CCC" w:rsidRPr="00DF3A15" w:rsidRDefault="00750CCC" w:rsidP="00496A0C">
            <w:pPr>
              <w:spacing w:line="240" w:lineRule="atLeast"/>
              <w:ind w:right="453"/>
              <w:cnfStyle w:val="000000000000" w:firstRow="0" w:lastRow="0" w:firstColumn="0" w:lastColumn="0" w:oddVBand="0" w:evenVBand="0" w:oddHBand="0" w:evenHBand="0" w:firstRowFirstColumn="0" w:firstRowLastColumn="0" w:lastRowFirstColumn="0" w:lastRowLastColumn="0"/>
              <w:rPr>
                <w:sz w:val="18"/>
              </w:rPr>
            </w:pPr>
            <w:r w:rsidRPr="00DF3A15">
              <w:rPr>
                <w:sz w:val="18"/>
              </w:rPr>
              <w:t>Continuous stream monitoring station</w:t>
            </w:r>
          </w:p>
        </w:tc>
        <w:tc>
          <w:tcPr>
            <w:tcW w:w="3118" w:type="dxa"/>
          </w:tcPr>
          <w:p w14:paraId="02DFDAB8" w14:textId="77777777" w:rsidR="00750CCC" w:rsidRPr="00DF3A15"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6E41D0">
              <w:rPr>
                <w:sz w:val="18"/>
              </w:rPr>
              <w:t>Divert flow away from reservoir intake</w:t>
            </w:r>
          </w:p>
        </w:tc>
      </w:tr>
      <w:tr w:rsidR="00750CCC" w:rsidRPr="00DF3A15" w14:paraId="70662527" w14:textId="77777777" w:rsidTr="00496A0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7" w:type="dxa"/>
          </w:tcPr>
          <w:p w14:paraId="1F00B165" w14:textId="77777777" w:rsidR="00750CCC" w:rsidRPr="00DF3A15" w:rsidRDefault="00750CCC" w:rsidP="00496A0C">
            <w:pPr>
              <w:spacing w:line="240" w:lineRule="atLeast"/>
              <w:ind w:right="321"/>
              <w:rPr>
                <w:b w:val="0"/>
                <w:bCs w:val="0"/>
                <w:sz w:val="18"/>
              </w:rPr>
            </w:pPr>
            <w:r w:rsidRPr="00DF3A15">
              <w:rPr>
                <w:b w:val="0"/>
                <w:bCs w:val="0"/>
                <w:sz w:val="18"/>
              </w:rPr>
              <w:t>Reservoir mixing/ destratification</w:t>
            </w:r>
          </w:p>
        </w:tc>
        <w:tc>
          <w:tcPr>
            <w:tcW w:w="3118" w:type="dxa"/>
          </w:tcPr>
          <w:p w14:paraId="78A24482" w14:textId="77777777" w:rsidR="00750CCC" w:rsidRPr="00DF3A15"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DF3A15">
              <w:rPr>
                <w:sz w:val="18"/>
              </w:rPr>
              <w:t>Cyanotoxins</w:t>
            </w:r>
          </w:p>
        </w:tc>
        <w:tc>
          <w:tcPr>
            <w:tcW w:w="3117" w:type="dxa"/>
          </w:tcPr>
          <w:p w14:paraId="042B20BF" w14:textId="77777777" w:rsidR="00750CCC" w:rsidRPr="009647E2"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r w:rsidRPr="009647E2">
              <w:rPr>
                <w:sz w:val="18"/>
              </w:rPr>
              <w:t>6500 cells/mL</w:t>
            </w:r>
          </w:p>
          <w:p w14:paraId="0593FA0F" w14:textId="77777777" w:rsidR="00750CCC" w:rsidRPr="009647E2"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r w:rsidRPr="009647E2">
              <w:rPr>
                <w:i/>
                <w:iCs/>
                <w:sz w:val="18"/>
              </w:rPr>
              <w:t>Target value: 1000 cells/mL</w:t>
            </w:r>
          </w:p>
          <w:p w14:paraId="18ECCD8B" w14:textId="77777777" w:rsidR="00750CCC" w:rsidRPr="00DF3A15"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p>
        </w:tc>
        <w:tc>
          <w:tcPr>
            <w:tcW w:w="3118" w:type="dxa"/>
          </w:tcPr>
          <w:p w14:paraId="4F961AE5" w14:textId="77777777" w:rsidR="00750CCC" w:rsidRPr="005B5E35" w:rsidRDefault="00750CCC" w:rsidP="00496A0C">
            <w:pPr>
              <w:spacing w:line="240" w:lineRule="atLeast"/>
              <w:ind w:right="453"/>
              <w:cnfStyle w:val="000000100000" w:firstRow="0" w:lastRow="0" w:firstColumn="0" w:lastColumn="0" w:oddVBand="0" w:evenVBand="0" w:oddHBand="1" w:evenHBand="0" w:firstRowFirstColumn="0" w:firstRowLastColumn="0" w:lastRowFirstColumn="0" w:lastRowLastColumn="0"/>
              <w:rPr>
                <w:sz w:val="18"/>
              </w:rPr>
            </w:pPr>
            <w:r w:rsidRPr="005B5E35">
              <w:rPr>
                <w:sz w:val="18"/>
              </w:rPr>
              <w:t>Continuous monitoring of temperature and dissolved oxygen through the water column</w:t>
            </w:r>
          </w:p>
          <w:p w14:paraId="4C92B562" w14:textId="77777777" w:rsidR="00750CCC" w:rsidRPr="00DF3A15" w:rsidRDefault="00750CCC" w:rsidP="00496A0C">
            <w:pPr>
              <w:spacing w:line="240" w:lineRule="atLeast"/>
              <w:ind w:right="453"/>
              <w:cnfStyle w:val="000000100000" w:firstRow="0" w:lastRow="0" w:firstColumn="0" w:lastColumn="0" w:oddVBand="0" w:evenVBand="0" w:oddHBand="1" w:evenHBand="0" w:firstRowFirstColumn="0" w:firstRowLastColumn="0" w:lastRowFirstColumn="0" w:lastRowLastColumn="0"/>
              <w:rPr>
                <w:sz w:val="18"/>
              </w:rPr>
            </w:pPr>
            <w:r w:rsidRPr="005B5E35">
              <w:rPr>
                <w:sz w:val="18"/>
              </w:rPr>
              <w:t>Regular sampling; increase frequency following detection of cyanobacteria or in summer</w:t>
            </w:r>
          </w:p>
        </w:tc>
        <w:tc>
          <w:tcPr>
            <w:tcW w:w="3118" w:type="dxa"/>
          </w:tcPr>
          <w:p w14:paraId="3345438C" w14:textId="77777777" w:rsidR="00750CCC" w:rsidRPr="006E41D0"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6E41D0">
              <w:rPr>
                <w:sz w:val="18"/>
              </w:rPr>
              <w:t>Dose reservoir with copper sulfate</w:t>
            </w:r>
          </w:p>
          <w:p w14:paraId="033D2EA0" w14:textId="77777777" w:rsidR="00750CCC" w:rsidRPr="006E41D0"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6E41D0">
              <w:rPr>
                <w:sz w:val="18"/>
              </w:rPr>
              <w:t>Improve efficiency of mixing</w:t>
            </w:r>
          </w:p>
          <w:p w14:paraId="5D325EA7" w14:textId="77777777" w:rsidR="00750CCC" w:rsidRPr="006E41D0"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6E41D0">
              <w:rPr>
                <w:sz w:val="18"/>
              </w:rPr>
              <w:t>Take reservoir out of service</w:t>
            </w:r>
          </w:p>
        </w:tc>
      </w:tr>
      <w:tr w:rsidR="00750CCC" w:rsidRPr="00DF3A15" w14:paraId="55A63E14" w14:textId="77777777" w:rsidTr="00496A0C">
        <w:tc>
          <w:tcPr>
            <w:cnfStyle w:val="001000000000" w:firstRow="0" w:lastRow="0" w:firstColumn="1" w:lastColumn="0" w:oddVBand="0" w:evenVBand="0" w:oddHBand="0" w:evenHBand="0" w:firstRowFirstColumn="0" w:firstRowLastColumn="0" w:lastRowFirstColumn="0" w:lastRowLastColumn="0"/>
            <w:tcW w:w="3117" w:type="dxa"/>
          </w:tcPr>
          <w:p w14:paraId="19AC3D03" w14:textId="77777777" w:rsidR="00750CCC" w:rsidRPr="00DF3A15" w:rsidRDefault="00750CCC" w:rsidP="00496A0C">
            <w:pPr>
              <w:spacing w:line="240" w:lineRule="atLeast"/>
              <w:ind w:right="321"/>
              <w:rPr>
                <w:b w:val="0"/>
                <w:bCs w:val="0"/>
                <w:sz w:val="18"/>
              </w:rPr>
            </w:pPr>
            <w:r w:rsidRPr="00DF3A15">
              <w:rPr>
                <w:b w:val="0"/>
                <w:bCs w:val="0"/>
                <w:sz w:val="18"/>
              </w:rPr>
              <w:t>Filtration</w:t>
            </w:r>
          </w:p>
        </w:tc>
        <w:tc>
          <w:tcPr>
            <w:tcW w:w="3118" w:type="dxa"/>
          </w:tcPr>
          <w:p w14:paraId="7FAD48AB" w14:textId="77777777" w:rsidR="00750CCC" w:rsidRPr="00DF3A15"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DF3A15">
              <w:rPr>
                <w:sz w:val="18"/>
              </w:rPr>
              <w:t>Enteric bacteria, viruses and protozoa</w:t>
            </w:r>
          </w:p>
        </w:tc>
        <w:tc>
          <w:tcPr>
            <w:tcW w:w="3117" w:type="dxa"/>
          </w:tcPr>
          <w:p w14:paraId="35C9CB3F" w14:textId="77777777" w:rsidR="00750CCC" w:rsidRPr="009647E2" w:rsidRDefault="00750CCC" w:rsidP="00496A0C">
            <w:pPr>
              <w:spacing w:line="240" w:lineRule="atLeast"/>
              <w:ind w:right="324"/>
              <w:cnfStyle w:val="000000000000" w:firstRow="0" w:lastRow="0" w:firstColumn="0" w:lastColumn="0" w:oddVBand="0" w:evenVBand="0" w:oddHBand="0" w:evenHBand="0" w:firstRowFirstColumn="0" w:firstRowLastColumn="0" w:lastRowFirstColumn="0" w:lastRowLastColumn="0"/>
              <w:rPr>
                <w:sz w:val="18"/>
              </w:rPr>
            </w:pPr>
            <w:r w:rsidRPr="009647E2">
              <w:rPr>
                <w:sz w:val="18"/>
              </w:rPr>
              <w:t>Combined filtered water turbidity &lt; 0.5 NTU 95% of time. Maximum 5 NTU</w:t>
            </w:r>
          </w:p>
          <w:p w14:paraId="198704EF" w14:textId="77777777" w:rsidR="00750CCC" w:rsidRPr="00DF3A15" w:rsidRDefault="00750CCC" w:rsidP="00496A0C">
            <w:pPr>
              <w:spacing w:line="240" w:lineRule="atLeast"/>
              <w:ind w:right="324"/>
              <w:cnfStyle w:val="000000000000" w:firstRow="0" w:lastRow="0" w:firstColumn="0" w:lastColumn="0" w:oddVBand="0" w:evenVBand="0" w:oddHBand="0" w:evenHBand="0" w:firstRowFirstColumn="0" w:firstRowLastColumn="0" w:lastRowFirstColumn="0" w:lastRowLastColumn="0"/>
              <w:rPr>
                <w:sz w:val="18"/>
              </w:rPr>
            </w:pPr>
            <w:r w:rsidRPr="009647E2">
              <w:rPr>
                <w:i/>
                <w:iCs/>
                <w:sz w:val="18"/>
              </w:rPr>
              <w:t>Target value: &lt; 0.3 NTU at all times</w:t>
            </w:r>
          </w:p>
        </w:tc>
        <w:tc>
          <w:tcPr>
            <w:tcW w:w="3118" w:type="dxa"/>
          </w:tcPr>
          <w:p w14:paraId="6BD4FE84" w14:textId="77777777" w:rsidR="00750CCC" w:rsidRPr="00DF3A15" w:rsidRDefault="00750CCC" w:rsidP="00496A0C">
            <w:pPr>
              <w:spacing w:line="240" w:lineRule="atLeast"/>
              <w:ind w:right="453"/>
              <w:cnfStyle w:val="000000000000" w:firstRow="0" w:lastRow="0" w:firstColumn="0" w:lastColumn="0" w:oddVBand="0" w:evenVBand="0" w:oddHBand="0" w:evenHBand="0" w:firstRowFirstColumn="0" w:firstRowLastColumn="0" w:lastRowFirstColumn="0" w:lastRowLastColumn="0"/>
              <w:rPr>
                <w:sz w:val="18"/>
              </w:rPr>
            </w:pPr>
            <w:r w:rsidRPr="00DF3A15">
              <w:rPr>
                <w:sz w:val="18"/>
              </w:rPr>
              <w:t>Continuous online monitoring</w:t>
            </w:r>
          </w:p>
        </w:tc>
        <w:tc>
          <w:tcPr>
            <w:tcW w:w="3118" w:type="dxa"/>
          </w:tcPr>
          <w:p w14:paraId="653508E9" w14:textId="77777777" w:rsidR="00750CCC" w:rsidRPr="00F03A75"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F03A75">
              <w:rPr>
                <w:sz w:val="18"/>
              </w:rPr>
              <w:t>Identify problem and take action (e.g. repair faulty operation)</w:t>
            </w:r>
          </w:p>
          <w:p w14:paraId="3EA3AF55" w14:textId="77777777" w:rsidR="00750CCC" w:rsidRPr="00F03A75"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F03A75">
              <w:rPr>
                <w:sz w:val="18"/>
              </w:rPr>
              <w:t>Increase coagulant dose</w:t>
            </w:r>
          </w:p>
          <w:p w14:paraId="288A1DCE" w14:textId="77777777" w:rsidR="00750CCC" w:rsidRPr="00F03A75"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F03A75">
              <w:rPr>
                <w:sz w:val="18"/>
              </w:rPr>
              <w:t>Filter backwash</w:t>
            </w:r>
          </w:p>
        </w:tc>
      </w:tr>
      <w:tr w:rsidR="00750CCC" w:rsidRPr="00DF3A15" w14:paraId="2B84703D" w14:textId="77777777" w:rsidTr="00496A0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7" w:type="dxa"/>
          </w:tcPr>
          <w:p w14:paraId="65A861BA" w14:textId="77777777" w:rsidR="00750CCC" w:rsidRPr="00DF3A15" w:rsidRDefault="00750CCC" w:rsidP="00496A0C">
            <w:pPr>
              <w:spacing w:line="240" w:lineRule="atLeast"/>
              <w:ind w:right="321"/>
              <w:rPr>
                <w:b w:val="0"/>
                <w:bCs w:val="0"/>
                <w:sz w:val="18"/>
              </w:rPr>
            </w:pPr>
            <w:r w:rsidRPr="00DF3A15">
              <w:rPr>
                <w:b w:val="0"/>
                <w:bCs w:val="0"/>
                <w:sz w:val="18"/>
              </w:rPr>
              <w:t>Primary disinfection and storage</w:t>
            </w:r>
          </w:p>
        </w:tc>
        <w:tc>
          <w:tcPr>
            <w:tcW w:w="3118" w:type="dxa"/>
          </w:tcPr>
          <w:p w14:paraId="07B9FBF5" w14:textId="77777777" w:rsidR="00750CCC" w:rsidRPr="00DF3A15"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DF3A15">
              <w:rPr>
                <w:sz w:val="18"/>
              </w:rPr>
              <w:t>Enteric bacteria, viruses and Giardia</w:t>
            </w:r>
          </w:p>
        </w:tc>
        <w:tc>
          <w:tcPr>
            <w:tcW w:w="3117" w:type="dxa"/>
          </w:tcPr>
          <w:p w14:paraId="0503A240" w14:textId="77777777" w:rsidR="00750CCC" w:rsidRPr="00AF38B3"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r w:rsidRPr="00AF38B3">
              <w:rPr>
                <w:sz w:val="18"/>
              </w:rPr>
              <w:t>Free chlorine residual &gt; 1 mg/L</w:t>
            </w:r>
          </w:p>
          <w:p w14:paraId="77742639" w14:textId="77777777" w:rsidR="00750CCC" w:rsidRPr="00DF3A15"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r w:rsidRPr="00AF38B3">
              <w:rPr>
                <w:sz w:val="18"/>
              </w:rPr>
              <w:lastRenderedPageBreak/>
              <w:t>Detention &gt;x (to set minimum C.t)</w:t>
            </w:r>
            <w:r w:rsidRPr="00DF3A15">
              <w:rPr>
                <w:sz w:val="18"/>
              </w:rPr>
              <w:t>*</w:t>
            </w:r>
          </w:p>
        </w:tc>
        <w:tc>
          <w:tcPr>
            <w:tcW w:w="3118" w:type="dxa"/>
          </w:tcPr>
          <w:p w14:paraId="3DEB42A8" w14:textId="77777777" w:rsidR="00750CCC" w:rsidRPr="00DF3A15" w:rsidRDefault="00750CCC" w:rsidP="00496A0C">
            <w:pPr>
              <w:spacing w:line="240" w:lineRule="atLeast"/>
              <w:ind w:right="453"/>
              <w:cnfStyle w:val="000000100000" w:firstRow="0" w:lastRow="0" w:firstColumn="0" w:lastColumn="0" w:oddVBand="0" w:evenVBand="0" w:oddHBand="1" w:evenHBand="0" w:firstRowFirstColumn="0" w:firstRowLastColumn="0" w:lastRowFirstColumn="0" w:lastRowLastColumn="0"/>
              <w:rPr>
                <w:sz w:val="18"/>
              </w:rPr>
            </w:pPr>
            <w:r w:rsidRPr="00DF3A15">
              <w:rPr>
                <w:sz w:val="18"/>
              </w:rPr>
              <w:lastRenderedPageBreak/>
              <w:t xml:space="preserve">Continuous online monitoring and alarms </w:t>
            </w:r>
            <w:r w:rsidRPr="00DF3A15">
              <w:rPr>
                <w:sz w:val="18"/>
              </w:rPr>
              <w:lastRenderedPageBreak/>
              <w:t>with automatic feedback to chlorine dosing</w:t>
            </w:r>
          </w:p>
          <w:p w14:paraId="0568FAE1" w14:textId="77777777" w:rsidR="00750CCC" w:rsidRPr="00DF3A15" w:rsidRDefault="00750CCC" w:rsidP="00496A0C">
            <w:pPr>
              <w:spacing w:line="240" w:lineRule="atLeast"/>
              <w:ind w:right="453"/>
              <w:cnfStyle w:val="000000100000" w:firstRow="0" w:lastRow="0" w:firstColumn="0" w:lastColumn="0" w:oddVBand="0" w:evenVBand="0" w:oddHBand="1" w:evenHBand="0" w:firstRowFirstColumn="0" w:firstRowLastColumn="0" w:lastRowFirstColumn="0" w:lastRowLastColumn="0"/>
              <w:rPr>
                <w:sz w:val="18"/>
              </w:rPr>
            </w:pPr>
            <w:r w:rsidRPr="00DF3A15">
              <w:rPr>
                <w:sz w:val="18"/>
              </w:rPr>
              <w:t>Flow not to exceed x ML per hr</w:t>
            </w:r>
          </w:p>
        </w:tc>
        <w:tc>
          <w:tcPr>
            <w:tcW w:w="3118" w:type="dxa"/>
          </w:tcPr>
          <w:p w14:paraId="276D4708" w14:textId="77777777" w:rsidR="00750CCC" w:rsidRPr="00F03A75"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F03A75">
              <w:rPr>
                <w:sz w:val="18"/>
              </w:rPr>
              <w:lastRenderedPageBreak/>
              <w:t>Increase chlorine dose</w:t>
            </w:r>
          </w:p>
          <w:p w14:paraId="264AC7B6" w14:textId="77777777" w:rsidR="00750CCC" w:rsidRPr="00F03A75"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F03A75">
              <w:rPr>
                <w:sz w:val="18"/>
              </w:rPr>
              <w:lastRenderedPageBreak/>
              <w:t>Decrease flows to increase detention time</w:t>
            </w:r>
          </w:p>
          <w:p w14:paraId="1DDC67BD" w14:textId="77777777" w:rsidR="00750CCC" w:rsidRPr="00F03A75"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F03A75">
              <w:rPr>
                <w:sz w:val="18"/>
              </w:rPr>
              <w:t>Stop supply</w:t>
            </w:r>
          </w:p>
        </w:tc>
      </w:tr>
      <w:tr w:rsidR="00750CCC" w:rsidRPr="00DF3A15" w14:paraId="727B2732" w14:textId="77777777" w:rsidTr="00496A0C">
        <w:tc>
          <w:tcPr>
            <w:cnfStyle w:val="001000000000" w:firstRow="0" w:lastRow="0" w:firstColumn="1" w:lastColumn="0" w:oddVBand="0" w:evenVBand="0" w:oddHBand="0" w:evenHBand="0" w:firstRowFirstColumn="0" w:firstRowLastColumn="0" w:lastRowFirstColumn="0" w:lastRowLastColumn="0"/>
            <w:tcW w:w="3117" w:type="dxa"/>
          </w:tcPr>
          <w:p w14:paraId="12D29EF1" w14:textId="77777777" w:rsidR="00750CCC" w:rsidRPr="00DF3A15" w:rsidRDefault="00750CCC" w:rsidP="00496A0C">
            <w:pPr>
              <w:spacing w:line="240" w:lineRule="atLeast"/>
              <w:ind w:right="321"/>
              <w:rPr>
                <w:b w:val="0"/>
                <w:bCs w:val="0"/>
                <w:sz w:val="18"/>
              </w:rPr>
            </w:pPr>
            <w:r w:rsidRPr="00DF3A15">
              <w:rPr>
                <w:b w:val="0"/>
                <w:bCs w:val="0"/>
                <w:sz w:val="18"/>
              </w:rPr>
              <w:lastRenderedPageBreak/>
              <w:t>Secondary disinfection</w:t>
            </w:r>
          </w:p>
        </w:tc>
        <w:tc>
          <w:tcPr>
            <w:tcW w:w="3118" w:type="dxa"/>
          </w:tcPr>
          <w:p w14:paraId="352841AB" w14:textId="77777777" w:rsidR="00750CCC" w:rsidRPr="00DF3A15"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DF3A15">
              <w:rPr>
                <w:sz w:val="18"/>
              </w:rPr>
              <w:t>Enteric and free-living bacteria</w:t>
            </w:r>
          </w:p>
        </w:tc>
        <w:tc>
          <w:tcPr>
            <w:tcW w:w="3117" w:type="dxa"/>
          </w:tcPr>
          <w:p w14:paraId="646C06D9" w14:textId="77777777" w:rsidR="00750CCC" w:rsidRPr="00DF3A15" w:rsidRDefault="00750CCC" w:rsidP="00496A0C">
            <w:pPr>
              <w:spacing w:line="240" w:lineRule="atLeast"/>
              <w:ind w:right="324"/>
              <w:cnfStyle w:val="000000000000" w:firstRow="0" w:lastRow="0" w:firstColumn="0" w:lastColumn="0" w:oddVBand="0" w:evenVBand="0" w:oddHBand="0" w:evenHBand="0" w:firstRowFirstColumn="0" w:firstRowLastColumn="0" w:lastRowFirstColumn="0" w:lastRowLastColumn="0"/>
              <w:rPr>
                <w:sz w:val="18"/>
              </w:rPr>
            </w:pPr>
            <w:r w:rsidRPr="00DF3A15">
              <w:rPr>
                <w:sz w:val="18"/>
              </w:rPr>
              <w:t>Free chlorine residual &gt;1 mg/L</w:t>
            </w:r>
          </w:p>
        </w:tc>
        <w:tc>
          <w:tcPr>
            <w:tcW w:w="3118" w:type="dxa"/>
          </w:tcPr>
          <w:p w14:paraId="1F4FA8D9" w14:textId="77777777" w:rsidR="00750CCC" w:rsidRPr="00DF3A15" w:rsidRDefault="00750CCC" w:rsidP="00496A0C">
            <w:pPr>
              <w:spacing w:line="240" w:lineRule="atLeast"/>
              <w:ind w:right="453"/>
              <w:cnfStyle w:val="000000000000" w:firstRow="0" w:lastRow="0" w:firstColumn="0" w:lastColumn="0" w:oddVBand="0" w:evenVBand="0" w:oddHBand="0" w:evenHBand="0" w:firstRowFirstColumn="0" w:firstRowLastColumn="0" w:lastRowFirstColumn="0" w:lastRowLastColumn="0"/>
              <w:rPr>
                <w:sz w:val="18"/>
              </w:rPr>
            </w:pPr>
            <w:r w:rsidRPr="00DF3A15">
              <w:rPr>
                <w:sz w:val="18"/>
              </w:rPr>
              <w:t>Continuous online monitoring and alarms with automatic feedback to chlorine dosing</w:t>
            </w:r>
          </w:p>
        </w:tc>
        <w:tc>
          <w:tcPr>
            <w:tcW w:w="3118" w:type="dxa"/>
          </w:tcPr>
          <w:p w14:paraId="4E0D4387" w14:textId="77777777" w:rsidR="00750CCC" w:rsidRPr="00B76BB3"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B76BB3">
              <w:rPr>
                <w:sz w:val="18"/>
              </w:rPr>
              <w:t>Increase chlorine dose</w:t>
            </w:r>
          </w:p>
          <w:p w14:paraId="6DE482CF" w14:textId="77777777" w:rsidR="00750CCC" w:rsidRPr="00B76BB3"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B76BB3">
              <w:rPr>
                <w:sz w:val="18"/>
              </w:rPr>
              <w:t>Stop supply</w:t>
            </w:r>
          </w:p>
        </w:tc>
      </w:tr>
      <w:tr w:rsidR="00750CCC" w:rsidRPr="00DF3A15" w14:paraId="022A56E6" w14:textId="77777777" w:rsidTr="00496A0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7" w:type="dxa"/>
          </w:tcPr>
          <w:p w14:paraId="799BADDC" w14:textId="77777777" w:rsidR="00750CCC" w:rsidRPr="00DF3A15" w:rsidRDefault="00750CCC" w:rsidP="00496A0C">
            <w:pPr>
              <w:spacing w:line="240" w:lineRule="atLeast"/>
              <w:ind w:right="321"/>
              <w:rPr>
                <w:b w:val="0"/>
                <w:bCs w:val="0"/>
                <w:sz w:val="18"/>
              </w:rPr>
            </w:pPr>
            <w:r w:rsidRPr="00DF3A15">
              <w:rPr>
                <w:b w:val="0"/>
                <w:bCs w:val="0"/>
                <w:sz w:val="18"/>
              </w:rPr>
              <w:t>Distribution of treated water</w:t>
            </w:r>
          </w:p>
        </w:tc>
        <w:tc>
          <w:tcPr>
            <w:tcW w:w="3118" w:type="dxa"/>
          </w:tcPr>
          <w:p w14:paraId="6469C522" w14:textId="77777777" w:rsidR="00750CCC" w:rsidRPr="00DF3A15"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DF3A15">
              <w:rPr>
                <w:sz w:val="18"/>
              </w:rPr>
              <w:t>Enteric bacteria, viruses and protozoa</w:t>
            </w:r>
          </w:p>
          <w:p w14:paraId="48BC9F10" w14:textId="77777777" w:rsidR="00750CCC" w:rsidRPr="00DF3A15" w:rsidRDefault="00750CCC" w:rsidP="00496A0C">
            <w:pPr>
              <w:spacing w:line="240" w:lineRule="atLeast"/>
              <w:ind w:right="323"/>
              <w:cnfStyle w:val="000000100000" w:firstRow="0" w:lastRow="0" w:firstColumn="0" w:lastColumn="0" w:oddVBand="0" w:evenVBand="0" w:oddHBand="1" w:evenHBand="0" w:firstRowFirstColumn="0" w:firstRowLastColumn="0" w:lastRowFirstColumn="0" w:lastRowLastColumn="0"/>
              <w:rPr>
                <w:sz w:val="18"/>
              </w:rPr>
            </w:pPr>
            <w:r w:rsidRPr="00DF3A15">
              <w:rPr>
                <w:sz w:val="18"/>
              </w:rPr>
              <w:t>Chemical contaminants</w:t>
            </w:r>
          </w:p>
        </w:tc>
        <w:tc>
          <w:tcPr>
            <w:tcW w:w="3117" w:type="dxa"/>
          </w:tcPr>
          <w:p w14:paraId="072F105E" w14:textId="77777777" w:rsidR="00750CCC" w:rsidRPr="00AF38B3"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r w:rsidRPr="00AF38B3">
              <w:rPr>
                <w:sz w:val="18"/>
              </w:rPr>
              <w:t>Minimum free chlorine residual of 0.2 mg/L at specified locations</w:t>
            </w:r>
          </w:p>
          <w:p w14:paraId="33939AAD" w14:textId="77777777" w:rsidR="00750CCC" w:rsidRPr="00DF3A15"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r w:rsidRPr="00AF38B3">
              <w:rPr>
                <w:sz w:val="18"/>
              </w:rPr>
              <w:t>Positive pressure at specified locations</w:t>
            </w:r>
          </w:p>
        </w:tc>
        <w:tc>
          <w:tcPr>
            <w:tcW w:w="3118" w:type="dxa"/>
          </w:tcPr>
          <w:p w14:paraId="40A19EFD" w14:textId="77777777" w:rsidR="00750CCC" w:rsidRPr="00DF3A15" w:rsidRDefault="00750CCC" w:rsidP="00496A0C">
            <w:pPr>
              <w:spacing w:line="240" w:lineRule="atLeast"/>
              <w:ind w:right="453"/>
              <w:cnfStyle w:val="000000100000" w:firstRow="0" w:lastRow="0" w:firstColumn="0" w:lastColumn="0" w:oddVBand="0" w:evenVBand="0" w:oddHBand="1" w:evenHBand="0" w:firstRowFirstColumn="0" w:firstRowLastColumn="0" w:lastRowFirstColumn="0" w:lastRowLastColumn="0"/>
              <w:rPr>
                <w:sz w:val="18"/>
              </w:rPr>
            </w:pPr>
            <w:r w:rsidRPr="00DF3A15">
              <w:rPr>
                <w:sz w:val="18"/>
              </w:rPr>
              <w:t>Continuous online monitoring</w:t>
            </w:r>
          </w:p>
          <w:p w14:paraId="135D15F9" w14:textId="77777777" w:rsidR="00750CCC" w:rsidRPr="00DF3A15" w:rsidRDefault="00750CCC" w:rsidP="00496A0C">
            <w:pPr>
              <w:spacing w:line="240" w:lineRule="atLeast"/>
              <w:ind w:right="453"/>
              <w:cnfStyle w:val="000000100000" w:firstRow="0" w:lastRow="0" w:firstColumn="0" w:lastColumn="0" w:oddVBand="0" w:evenVBand="0" w:oddHBand="1" w:evenHBand="0" w:firstRowFirstColumn="0" w:firstRowLastColumn="0" w:lastRowFirstColumn="0" w:lastRowLastColumn="0"/>
              <w:rPr>
                <w:sz w:val="18"/>
              </w:rPr>
            </w:pPr>
            <w:r w:rsidRPr="00DF3A15">
              <w:rPr>
                <w:sz w:val="18"/>
              </w:rPr>
              <w:t>Hydraulic pressure</w:t>
            </w:r>
          </w:p>
        </w:tc>
        <w:tc>
          <w:tcPr>
            <w:tcW w:w="3118" w:type="dxa"/>
          </w:tcPr>
          <w:p w14:paraId="75209E90" w14:textId="77777777" w:rsidR="00750CCC" w:rsidRPr="00B76BB3"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B76BB3">
              <w:rPr>
                <w:sz w:val="18"/>
              </w:rPr>
              <w:t>Increase chlorine dose</w:t>
            </w:r>
          </w:p>
          <w:p w14:paraId="7F6FE17C" w14:textId="77777777" w:rsidR="00750CCC" w:rsidRPr="00B76BB3"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B76BB3">
              <w:rPr>
                <w:sz w:val="18"/>
              </w:rPr>
              <w:t>Identify and repair source of pressure loss</w:t>
            </w:r>
          </w:p>
        </w:tc>
      </w:tr>
    </w:tbl>
    <w:p w14:paraId="2D546AFB" w14:textId="77777777" w:rsidR="00750CCC" w:rsidRPr="008521FE" w:rsidRDefault="00750CCC" w:rsidP="00750CCC">
      <w:pPr>
        <w:spacing w:line="240" w:lineRule="atLeast"/>
        <w:rPr>
          <w:sz w:val="18"/>
          <w:szCs w:val="16"/>
        </w:rPr>
      </w:pPr>
      <w:r w:rsidRPr="008521FE">
        <w:rPr>
          <w:sz w:val="18"/>
          <w:szCs w:val="16"/>
        </w:rPr>
        <w:t>C.</w:t>
      </w:r>
      <w:r w:rsidRPr="008521FE">
        <w:rPr>
          <w:i/>
          <w:iCs/>
          <w:sz w:val="18"/>
          <w:szCs w:val="16"/>
        </w:rPr>
        <w:t>t</w:t>
      </w:r>
      <w:r w:rsidRPr="008521FE">
        <w:rPr>
          <w:sz w:val="18"/>
          <w:szCs w:val="16"/>
        </w:rPr>
        <w:t xml:space="preserve"> = contact time; </w:t>
      </w:r>
      <w:r w:rsidRPr="008521FE">
        <w:rPr>
          <w:i/>
          <w:iCs/>
          <w:sz w:val="18"/>
          <w:szCs w:val="16"/>
        </w:rPr>
        <w:t>E. coli</w:t>
      </w:r>
      <w:r w:rsidRPr="008521FE">
        <w:rPr>
          <w:sz w:val="18"/>
          <w:szCs w:val="16"/>
        </w:rPr>
        <w:t xml:space="preserve"> = </w:t>
      </w:r>
      <w:r w:rsidRPr="008521FE">
        <w:rPr>
          <w:i/>
          <w:iCs/>
          <w:sz w:val="18"/>
          <w:szCs w:val="16"/>
        </w:rPr>
        <w:t>Escherichia coli</w:t>
      </w:r>
      <w:r w:rsidRPr="008521FE">
        <w:rPr>
          <w:sz w:val="18"/>
          <w:szCs w:val="16"/>
        </w:rPr>
        <w:t xml:space="preserve">; NTU = nephelometric turbidity unit </w:t>
      </w:r>
    </w:p>
    <w:p w14:paraId="1A98E638" w14:textId="77777777" w:rsidR="00750CCC" w:rsidRPr="008521FE" w:rsidRDefault="00750CCC" w:rsidP="00750CCC">
      <w:pPr>
        <w:spacing w:line="240" w:lineRule="atLeast"/>
        <w:rPr>
          <w:sz w:val="18"/>
          <w:szCs w:val="16"/>
        </w:rPr>
      </w:pPr>
      <w:r w:rsidRPr="008521FE">
        <w:rPr>
          <w:sz w:val="18"/>
          <w:szCs w:val="16"/>
        </w:rPr>
        <w:t xml:space="preserve">*see Section A8 </w:t>
      </w:r>
      <w:r w:rsidRPr="008521FE">
        <w:rPr>
          <w:i/>
          <w:iCs/>
          <w:sz w:val="18"/>
          <w:szCs w:val="16"/>
        </w:rPr>
        <w:t>Chlorination as an example of a critical control point</w:t>
      </w:r>
    </w:p>
    <w:p w14:paraId="76C4C450" w14:textId="77777777" w:rsidR="00750CCC" w:rsidRDefault="00750CCC" w:rsidP="00750CCC">
      <w:pPr>
        <w:spacing w:line="240" w:lineRule="atLeast"/>
      </w:pPr>
      <w:r>
        <w:br w:type="page"/>
      </w:r>
    </w:p>
    <w:p w14:paraId="75AC2653" w14:textId="77777777" w:rsidR="00750CCC" w:rsidRDefault="00750CCC" w:rsidP="00750CCC">
      <w:pPr>
        <w:pStyle w:val="Heading3"/>
        <w:rPr>
          <w:b/>
          <w:bCs/>
          <w:sz w:val="24"/>
        </w:rPr>
      </w:pPr>
      <w:r>
        <w:rPr>
          <w:b/>
          <w:bCs/>
          <w:sz w:val="24"/>
        </w:rPr>
        <w:lastRenderedPageBreak/>
        <w:t>Proposed</w:t>
      </w:r>
      <w:r w:rsidRPr="00A66D78">
        <w:rPr>
          <w:b/>
          <w:bCs/>
          <w:sz w:val="24"/>
        </w:rPr>
        <w:t xml:space="preserve"> Table </w:t>
      </w:r>
      <w:r>
        <w:rPr>
          <w:b/>
          <w:bCs/>
          <w:sz w:val="24"/>
        </w:rPr>
        <w:t>A1.10</w:t>
      </w:r>
    </w:p>
    <w:tbl>
      <w:tblPr>
        <w:tblStyle w:val="ListTable3-Accent2"/>
        <w:tblW w:w="15588" w:type="dxa"/>
        <w:tblLook w:val="04A0" w:firstRow="1" w:lastRow="0" w:firstColumn="1" w:lastColumn="0" w:noHBand="0" w:noVBand="1"/>
      </w:tblPr>
      <w:tblGrid>
        <w:gridCol w:w="3117"/>
        <w:gridCol w:w="3118"/>
        <w:gridCol w:w="3117"/>
        <w:gridCol w:w="3118"/>
        <w:gridCol w:w="3118"/>
      </w:tblGrid>
      <w:tr w:rsidR="00750CCC" w:rsidRPr="00DF3A15" w14:paraId="7730A712" w14:textId="77777777" w:rsidTr="005C582F">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3117" w:type="dxa"/>
            <w:shd w:val="clear" w:color="auto" w:fill="C7E2ED" w:themeFill="background2"/>
          </w:tcPr>
          <w:p w14:paraId="68472254" w14:textId="77777777" w:rsidR="00750CCC" w:rsidRPr="005C582F" w:rsidRDefault="00750CCC" w:rsidP="00496A0C">
            <w:pPr>
              <w:spacing w:line="240" w:lineRule="atLeast"/>
              <w:rPr>
                <w:color w:val="auto"/>
                <w:sz w:val="22"/>
                <w:szCs w:val="22"/>
              </w:rPr>
            </w:pPr>
            <w:r w:rsidRPr="005C582F">
              <w:rPr>
                <w:color w:val="auto"/>
                <w:sz w:val="22"/>
                <w:szCs w:val="22"/>
              </w:rPr>
              <w:t>Activity/process</w:t>
            </w:r>
          </w:p>
        </w:tc>
        <w:tc>
          <w:tcPr>
            <w:tcW w:w="3118" w:type="dxa"/>
            <w:shd w:val="clear" w:color="auto" w:fill="C7E2ED" w:themeFill="background2"/>
          </w:tcPr>
          <w:p w14:paraId="0BFCEB2D" w14:textId="77777777" w:rsidR="00750CCC" w:rsidRPr="005C582F" w:rsidRDefault="00750CCC" w:rsidP="00496A0C">
            <w:pPr>
              <w:spacing w:line="240" w:lineRule="atLeast"/>
              <w:cnfStyle w:val="100000000000" w:firstRow="1" w:lastRow="0" w:firstColumn="0" w:lastColumn="0" w:oddVBand="0" w:evenVBand="0" w:oddHBand="0" w:evenHBand="0" w:firstRowFirstColumn="0" w:firstRowLastColumn="0" w:lastRowFirstColumn="0" w:lastRowLastColumn="0"/>
              <w:rPr>
                <w:color w:val="auto"/>
                <w:sz w:val="22"/>
                <w:szCs w:val="22"/>
              </w:rPr>
            </w:pPr>
            <w:r w:rsidRPr="005C582F">
              <w:rPr>
                <w:color w:val="auto"/>
                <w:sz w:val="22"/>
                <w:szCs w:val="22"/>
              </w:rPr>
              <w:t>Hazard(s)</w:t>
            </w:r>
          </w:p>
        </w:tc>
        <w:tc>
          <w:tcPr>
            <w:tcW w:w="3117" w:type="dxa"/>
            <w:shd w:val="clear" w:color="auto" w:fill="C7E2ED" w:themeFill="background2"/>
          </w:tcPr>
          <w:p w14:paraId="00D6DE17" w14:textId="77777777" w:rsidR="00750CCC" w:rsidRPr="005C582F" w:rsidRDefault="00750CCC" w:rsidP="00496A0C">
            <w:pPr>
              <w:spacing w:line="240" w:lineRule="atLeast"/>
              <w:ind w:right="608"/>
              <w:cnfStyle w:val="100000000000" w:firstRow="1" w:lastRow="0" w:firstColumn="0" w:lastColumn="0" w:oddVBand="0" w:evenVBand="0" w:oddHBand="0" w:evenHBand="0" w:firstRowFirstColumn="0" w:firstRowLastColumn="0" w:lastRowFirstColumn="0" w:lastRowLastColumn="0"/>
              <w:rPr>
                <w:color w:val="auto"/>
                <w:sz w:val="22"/>
                <w:szCs w:val="22"/>
              </w:rPr>
            </w:pPr>
            <w:r w:rsidRPr="005C582F">
              <w:rPr>
                <w:color w:val="auto"/>
                <w:sz w:val="22"/>
                <w:szCs w:val="22"/>
              </w:rPr>
              <w:t>Critical limit</w:t>
            </w:r>
          </w:p>
        </w:tc>
        <w:tc>
          <w:tcPr>
            <w:tcW w:w="3118" w:type="dxa"/>
            <w:shd w:val="clear" w:color="auto" w:fill="C7E2ED" w:themeFill="background2"/>
          </w:tcPr>
          <w:p w14:paraId="4E12C96F" w14:textId="77777777" w:rsidR="00750CCC" w:rsidRPr="005C582F" w:rsidRDefault="00750CCC" w:rsidP="00496A0C">
            <w:pPr>
              <w:spacing w:line="240" w:lineRule="atLeast"/>
              <w:cnfStyle w:val="100000000000" w:firstRow="1" w:lastRow="0" w:firstColumn="0" w:lastColumn="0" w:oddVBand="0" w:evenVBand="0" w:oddHBand="0" w:evenHBand="0" w:firstRowFirstColumn="0" w:firstRowLastColumn="0" w:lastRowFirstColumn="0" w:lastRowLastColumn="0"/>
              <w:rPr>
                <w:color w:val="auto"/>
                <w:sz w:val="22"/>
                <w:szCs w:val="22"/>
              </w:rPr>
            </w:pPr>
            <w:r w:rsidRPr="005C582F">
              <w:rPr>
                <w:color w:val="auto"/>
                <w:sz w:val="22"/>
                <w:szCs w:val="22"/>
              </w:rPr>
              <w:t>Monitoring</w:t>
            </w:r>
          </w:p>
        </w:tc>
        <w:tc>
          <w:tcPr>
            <w:tcW w:w="3118" w:type="dxa"/>
            <w:shd w:val="clear" w:color="auto" w:fill="C7E2ED" w:themeFill="background2"/>
          </w:tcPr>
          <w:p w14:paraId="41C68031" w14:textId="77777777" w:rsidR="00750CCC" w:rsidRPr="005C582F" w:rsidRDefault="00750CCC" w:rsidP="00496A0C">
            <w:pPr>
              <w:spacing w:line="240" w:lineRule="atLeast"/>
              <w:cnfStyle w:val="100000000000" w:firstRow="1" w:lastRow="0" w:firstColumn="0" w:lastColumn="0" w:oddVBand="0" w:evenVBand="0" w:oddHBand="0" w:evenHBand="0" w:firstRowFirstColumn="0" w:firstRowLastColumn="0" w:lastRowFirstColumn="0" w:lastRowLastColumn="0"/>
              <w:rPr>
                <w:color w:val="auto"/>
                <w:sz w:val="22"/>
                <w:szCs w:val="22"/>
              </w:rPr>
            </w:pPr>
            <w:r w:rsidRPr="005C582F">
              <w:rPr>
                <w:color w:val="auto"/>
                <w:sz w:val="22"/>
                <w:szCs w:val="22"/>
              </w:rPr>
              <w:t>Corrective action</w:t>
            </w:r>
          </w:p>
        </w:tc>
      </w:tr>
      <w:tr w:rsidR="00750CCC" w:rsidRPr="00DF3A15" w14:paraId="1CCACAA7" w14:textId="77777777" w:rsidTr="00496A0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7" w:type="dxa"/>
          </w:tcPr>
          <w:p w14:paraId="2086647D" w14:textId="77777777" w:rsidR="00750CCC" w:rsidRPr="00DF3A15" w:rsidRDefault="00750CCC" w:rsidP="00496A0C">
            <w:pPr>
              <w:spacing w:line="240" w:lineRule="atLeast"/>
              <w:ind w:right="321"/>
              <w:rPr>
                <w:b w:val="0"/>
                <w:bCs w:val="0"/>
                <w:sz w:val="18"/>
              </w:rPr>
            </w:pPr>
            <w:r w:rsidRPr="00DF3A15">
              <w:rPr>
                <w:b w:val="0"/>
                <w:bCs w:val="0"/>
                <w:sz w:val="18"/>
              </w:rPr>
              <w:t>Groundwater abstraction</w:t>
            </w:r>
          </w:p>
        </w:tc>
        <w:tc>
          <w:tcPr>
            <w:tcW w:w="3118" w:type="dxa"/>
          </w:tcPr>
          <w:p w14:paraId="5EC9C821" w14:textId="77777777" w:rsidR="00750CCC" w:rsidRPr="00DF3A15" w:rsidRDefault="00750CCC" w:rsidP="00496A0C">
            <w:pPr>
              <w:spacing w:line="240" w:lineRule="atLeast"/>
              <w:ind w:right="181"/>
              <w:cnfStyle w:val="000000100000" w:firstRow="0" w:lastRow="0" w:firstColumn="0" w:lastColumn="0" w:oddVBand="0" w:evenVBand="0" w:oddHBand="1" w:evenHBand="0" w:firstRowFirstColumn="0" w:firstRowLastColumn="0" w:lastRowFirstColumn="0" w:lastRowLastColumn="0"/>
              <w:rPr>
                <w:sz w:val="18"/>
              </w:rPr>
            </w:pPr>
            <w:r w:rsidRPr="00DF3A15">
              <w:rPr>
                <w:sz w:val="18"/>
              </w:rPr>
              <w:t>Enteric bacteria, viruses and protozoa from septic and livestock waste; nitrates</w:t>
            </w:r>
          </w:p>
        </w:tc>
        <w:tc>
          <w:tcPr>
            <w:tcW w:w="3117" w:type="dxa"/>
          </w:tcPr>
          <w:p w14:paraId="7E0F8715" w14:textId="77777777" w:rsidR="00750CCC" w:rsidRPr="00DF3A15"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r w:rsidRPr="00DF3A15">
              <w:rPr>
                <w:sz w:val="18"/>
              </w:rPr>
              <w:t xml:space="preserve">Physical surety of bore and radius of protection zone. Absence of </w:t>
            </w:r>
            <w:r w:rsidRPr="00DF3A15">
              <w:rPr>
                <w:i/>
                <w:iCs/>
                <w:sz w:val="18"/>
              </w:rPr>
              <w:t>E. coli.</w:t>
            </w:r>
            <w:r w:rsidRPr="00DF3A15">
              <w:rPr>
                <w:sz w:val="18"/>
              </w:rPr>
              <w:t xml:space="preserve"> NO₃ 50 mg/L (as nitrate)</w:t>
            </w:r>
          </w:p>
        </w:tc>
        <w:tc>
          <w:tcPr>
            <w:tcW w:w="3118" w:type="dxa"/>
          </w:tcPr>
          <w:p w14:paraId="34BE1C74" w14:textId="77777777" w:rsidR="00750CCC" w:rsidRPr="00DF3A15" w:rsidRDefault="00750CCC" w:rsidP="00496A0C">
            <w:pPr>
              <w:spacing w:line="240" w:lineRule="atLeast"/>
              <w:ind w:right="453"/>
              <w:cnfStyle w:val="000000100000" w:firstRow="0" w:lastRow="0" w:firstColumn="0" w:lastColumn="0" w:oddVBand="0" w:evenVBand="0" w:oddHBand="1" w:evenHBand="0" w:firstRowFirstColumn="0" w:firstRowLastColumn="0" w:lastRowFirstColumn="0" w:lastRowLastColumn="0"/>
              <w:rPr>
                <w:sz w:val="18"/>
              </w:rPr>
            </w:pPr>
            <w:r w:rsidRPr="00DF3A15">
              <w:rPr>
                <w:sz w:val="18"/>
              </w:rPr>
              <w:t xml:space="preserve">Weekly inspection and testing for presence of </w:t>
            </w:r>
            <w:r w:rsidRPr="00DF3A15">
              <w:rPr>
                <w:i/>
                <w:iCs/>
                <w:sz w:val="18"/>
              </w:rPr>
              <w:t>E. coli</w:t>
            </w:r>
            <w:r w:rsidRPr="00DF3A15">
              <w:rPr>
                <w:sz w:val="18"/>
              </w:rPr>
              <w:t>. 6-monthly monitoring of nitrate</w:t>
            </w:r>
          </w:p>
        </w:tc>
        <w:tc>
          <w:tcPr>
            <w:tcW w:w="3118" w:type="dxa"/>
          </w:tcPr>
          <w:p w14:paraId="7C56504D" w14:textId="77777777" w:rsidR="00750CCC" w:rsidRPr="006E41D0"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6E41D0">
              <w:rPr>
                <w:sz w:val="18"/>
              </w:rPr>
              <w:t>Repair fault in bore</w:t>
            </w:r>
          </w:p>
          <w:p w14:paraId="165382BA" w14:textId="77777777" w:rsidR="00750CCC" w:rsidRPr="006E41D0"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6E41D0">
              <w:rPr>
                <w:sz w:val="18"/>
              </w:rPr>
              <w:t>Enforce protection zone</w:t>
            </w:r>
          </w:p>
        </w:tc>
      </w:tr>
      <w:tr w:rsidR="00750CCC" w:rsidRPr="00DF3A15" w14:paraId="76E1A958" w14:textId="77777777" w:rsidTr="00496A0C">
        <w:tc>
          <w:tcPr>
            <w:cnfStyle w:val="001000000000" w:firstRow="0" w:lastRow="0" w:firstColumn="1" w:lastColumn="0" w:oddVBand="0" w:evenVBand="0" w:oddHBand="0" w:evenHBand="0" w:firstRowFirstColumn="0" w:firstRowLastColumn="0" w:lastRowFirstColumn="0" w:lastRowLastColumn="0"/>
            <w:tcW w:w="3117" w:type="dxa"/>
          </w:tcPr>
          <w:p w14:paraId="2ACD1B2C" w14:textId="77777777" w:rsidR="00750CCC" w:rsidRPr="00DF3A15" w:rsidRDefault="00750CCC" w:rsidP="00496A0C">
            <w:pPr>
              <w:spacing w:line="240" w:lineRule="atLeast"/>
              <w:ind w:right="321"/>
              <w:rPr>
                <w:b w:val="0"/>
                <w:bCs w:val="0"/>
                <w:sz w:val="18"/>
              </w:rPr>
            </w:pPr>
            <w:r w:rsidRPr="00DF3A15">
              <w:rPr>
                <w:b w:val="0"/>
                <w:bCs w:val="0"/>
                <w:sz w:val="18"/>
              </w:rPr>
              <w:t>Catchment water reception at take off weir prior to reservoir</w:t>
            </w:r>
          </w:p>
        </w:tc>
        <w:tc>
          <w:tcPr>
            <w:tcW w:w="3118" w:type="dxa"/>
          </w:tcPr>
          <w:p w14:paraId="19982ACC" w14:textId="77777777" w:rsidR="00750CCC" w:rsidRPr="00DF3A15"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DF3A15">
              <w:rPr>
                <w:sz w:val="18"/>
              </w:rPr>
              <w:t>Higher levels of enteric bacteria, viruses and protozoa from septic and livestock waste following heavy rainfall</w:t>
            </w:r>
          </w:p>
        </w:tc>
        <w:tc>
          <w:tcPr>
            <w:tcW w:w="3117" w:type="dxa"/>
          </w:tcPr>
          <w:p w14:paraId="7DAE9658" w14:textId="77777777" w:rsidR="00750CCC" w:rsidRPr="00DF3A15" w:rsidRDefault="00750CCC" w:rsidP="00496A0C">
            <w:pPr>
              <w:spacing w:line="240" w:lineRule="atLeast"/>
              <w:ind w:right="324"/>
              <w:cnfStyle w:val="000000000000" w:firstRow="0" w:lastRow="0" w:firstColumn="0" w:lastColumn="0" w:oddVBand="0" w:evenVBand="0" w:oddHBand="0" w:evenHBand="0" w:firstRowFirstColumn="0" w:firstRowLastColumn="0" w:lastRowFirstColumn="0" w:lastRowLastColumn="0"/>
              <w:rPr>
                <w:sz w:val="18"/>
              </w:rPr>
            </w:pPr>
            <w:r w:rsidRPr="00DF3A15">
              <w:rPr>
                <w:sz w:val="18"/>
              </w:rPr>
              <w:t>Set flow rate and turbidity limits at location upstream of weir</w:t>
            </w:r>
          </w:p>
        </w:tc>
        <w:tc>
          <w:tcPr>
            <w:tcW w:w="3118" w:type="dxa"/>
          </w:tcPr>
          <w:p w14:paraId="2DCA9DB0" w14:textId="77777777" w:rsidR="00750CCC" w:rsidRPr="00DF3A15" w:rsidRDefault="00750CCC" w:rsidP="00496A0C">
            <w:pPr>
              <w:spacing w:line="240" w:lineRule="atLeast"/>
              <w:ind w:right="453"/>
              <w:cnfStyle w:val="000000000000" w:firstRow="0" w:lastRow="0" w:firstColumn="0" w:lastColumn="0" w:oddVBand="0" w:evenVBand="0" w:oddHBand="0" w:evenHBand="0" w:firstRowFirstColumn="0" w:firstRowLastColumn="0" w:lastRowFirstColumn="0" w:lastRowLastColumn="0"/>
              <w:rPr>
                <w:sz w:val="18"/>
              </w:rPr>
            </w:pPr>
            <w:r w:rsidRPr="00DF3A15">
              <w:rPr>
                <w:sz w:val="18"/>
              </w:rPr>
              <w:t>Continuous stream monitoring station</w:t>
            </w:r>
          </w:p>
        </w:tc>
        <w:tc>
          <w:tcPr>
            <w:tcW w:w="3118" w:type="dxa"/>
          </w:tcPr>
          <w:p w14:paraId="51103C2F" w14:textId="77777777" w:rsidR="00750CCC" w:rsidRPr="00DF3A15"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6E41D0">
              <w:rPr>
                <w:sz w:val="18"/>
              </w:rPr>
              <w:t>Divert flow away from reservoir intake</w:t>
            </w:r>
          </w:p>
        </w:tc>
      </w:tr>
      <w:tr w:rsidR="00750CCC" w:rsidRPr="00DF3A15" w14:paraId="757BA406" w14:textId="77777777" w:rsidTr="00496A0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7" w:type="dxa"/>
          </w:tcPr>
          <w:p w14:paraId="4A2A7FBE" w14:textId="77777777" w:rsidR="00750CCC" w:rsidRPr="00DF3A15" w:rsidRDefault="00750CCC" w:rsidP="00496A0C">
            <w:pPr>
              <w:spacing w:line="240" w:lineRule="atLeast"/>
              <w:ind w:right="321"/>
              <w:rPr>
                <w:b w:val="0"/>
                <w:bCs w:val="0"/>
                <w:sz w:val="18"/>
              </w:rPr>
            </w:pPr>
            <w:r w:rsidRPr="00DF3A15">
              <w:rPr>
                <w:b w:val="0"/>
                <w:bCs w:val="0"/>
                <w:sz w:val="18"/>
              </w:rPr>
              <w:t>Reservoir mixing/ destratification</w:t>
            </w:r>
          </w:p>
        </w:tc>
        <w:tc>
          <w:tcPr>
            <w:tcW w:w="3118" w:type="dxa"/>
          </w:tcPr>
          <w:p w14:paraId="5B736FB8" w14:textId="77777777" w:rsidR="00750CCC" w:rsidRPr="00DF3A15"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DF3A15">
              <w:rPr>
                <w:sz w:val="18"/>
              </w:rPr>
              <w:t>Cyanotoxins</w:t>
            </w:r>
          </w:p>
        </w:tc>
        <w:tc>
          <w:tcPr>
            <w:tcW w:w="3117" w:type="dxa"/>
          </w:tcPr>
          <w:p w14:paraId="7691BB8F" w14:textId="77777777" w:rsidR="00750CCC" w:rsidRPr="009647E2"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r w:rsidRPr="009647E2">
              <w:rPr>
                <w:sz w:val="18"/>
              </w:rPr>
              <w:t>6500 cells/mL</w:t>
            </w:r>
          </w:p>
          <w:p w14:paraId="4FD5555C" w14:textId="77777777" w:rsidR="00750CCC" w:rsidRPr="009647E2"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r w:rsidRPr="009647E2">
              <w:rPr>
                <w:i/>
                <w:iCs/>
                <w:sz w:val="18"/>
              </w:rPr>
              <w:t>Target value: 1000 cells/mL</w:t>
            </w:r>
          </w:p>
          <w:p w14:paraId="4638805D" w14:textId="77777777" w:rsidR="00750CCC" w:rsidRPr="00DF3A15"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p>
        </w:tc>
        <w:tc>
          <w:tcPr>
            <w:tcW w:w="3118" w:type="dxa"/>
          </w:tcPr>
          <w:p w14:paraId="00A156BE" w14:textId="77777777" w:rsidR="00750CCC" w:rsidRPr="005B5E35" w:rsidRDefault="00750CCC" w:rsidP="00496A0C">
            <w:pPr>
              <w:spacing w:line="240" w:lineRule="atLeast"/>
              <w:ind w:right="453"/>
              <w:cnfStyle w:val="000000100000" w:firstRow="0" w:lastRow="0" w:firstColumn="0" w:lastColumn="0" w:oddVBand="0" w:evenVBand="0" w:oddHBand="1" w:evenHBand="0" w:firstRowFirstColumn="0" w:firstRowLastColumn="0" w:lastRowFirstColumn="0" w:lastRowLastColumn="0"/>
              <w:rPr>
                <w:sz w:val="18"/>
              </w:rPr>
            </w:pPr>
            <w:r w:rsidRPr="005B5E35">
              <w:rPr>
                <w:sz w:val="18"/>
              </w:rPr>
              <w:t>Continuous monitoring of temperature and dissolved oxygen through the water column</w:t>
            </w:r>
          </w:p>
          <w:p w14:paraId="48895A2A" w14:textId="77777777" w:rsidR="00750CCC" w:rsidRPr="00DF3A15" w:rsidRDefault="00750CCC" w:rsidP="00496A0C">
            <w:pPr>
              <w:spacing w:line="240" w:lineRule="atLeast"/>
              <w:ind w:right="453"/>
              <w:cnfStyle w:val="000000100000" w:firstRow="0" w:lastRow="0" w:firstColumn="0" w:lastColumn="0" w:oddVBand="0" w:evenVBand="0" w:oddHBand="1" w:evenHBand="0" w:firstRowFirstColumn="0" w:firstRowLastColumn="0" w:lastRowFirstColumn="0" w:lastRowLastColumn="0"/>
              <w:rPr>
                <w:sz w:val="18"/>
              </w:rPr>
            </w:pPr>
            <w:r w:rsidRPr="005B5E35">
              <w:rPr>
                <w:sz w:val="18"/>
              </w:rPr>
              <w:t>Regular sampling; increase frequency following detection of cyanobacteria or in summer</w:t>
            </w:r>
          </w:p>
        </w:tc>
        <w:tc>
          <w:tcPr>
            <w:tcW w:w="3118" w:type="dxa"/>
          </w:tcPr>
          <w:p w14:paraId="5854DE5D" w14:textId="77777777" w:rsidR="00750CCC" w:rsidRPr="006E41D0"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6E41D0">
              <w:rPr>
                <w:sz w:val="18"/>
              </w:rPr>
              <w:t>Dose reservoir with copper sulfate</w:t>
            </w:r>
          </w:p>
          <w:p w14:paraId="4AE38AAC" w14:textId="77777777" w:rsidR="00750CCC" w:rsidRPr="006E41D0"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6E41D0">
              <w:rPr>
                <w:sz w:val="18"/>
              </w:rPr>
              <w:t>Improve efficiency of mixing</w:t>
            </w:r>
          </w:p>
          <w:p w14:paraId="164BD01D" w14:textId="77777777" w:rsidR="00750CCC" w:rsidRPr="006E41D0"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6E41D0">
              <w:rPr>
                <w:sz w:val="18"/>
              </w:rPr>
              <w:t>Take reservoir out of service</w:t>
            </w:r>
          </w:p>
        </w:tc>
      </w:tr>
      <w:tr w:rsidR="00750CCC" w:rsidRPr="00DF3A15" w14:paraId="07B3B7B3" w14:textId="77777777" w:rsidTr="00496A0C">
        <w:tc>
          <w:tcPr>
            <w:cnfStyle w:val="001000000000" w:firstRow="0" w:lastRow="0" w:firstColumn="1" w:lastColumn="0" w:oddVBand="0" w:evenVBand="0" w:oddHBand="0" w:evenHBand="0" w:firstRowFirstColumn="0" w:firstRowLastColumn="0" w:lastRowFirstColumn="0" w:lastRowLastColumn="0"/>
            <w:tcW w:w="3117" w:type="dxa"/>
          </w:tcPr>
          <w:p w14:paraId="235082ED" w14:textId="77777777" w:rsidR="00750CCC" w:rsidRPr="00DF3A15" w:rsidRDefault="00750CCC" w:rsidP="00496A0C">
            <w:pPr>
              <w:spacing w:line="240" w:lineRule="atLeast"/>
              <w:ind w:right="321"/>
              <w:rPr>
                <w:b w:val="0"/>
                <w:bCs w:val="0"/>
                <w:sz w:val="18"/>
              </w:rPr>
            </w:pPr>
            <w:r w:rsidRPr="00DF3A15">
              <w:rPr>
                <w:b w:val="0"/>
                <w:bCs w:val="0"/>
                <w:sz w:val="18"/>
              </w:rPr>
              <w:t>Filtration</w:t>
            </w:r>
          </w:p>
        </w:tc>
        <w:tc>
          <w:tcPr>
            <w:tcW w:w="3118" w:type="dxa"/>
          </w:tcPr>
          <w:p w14:paraId="62BB849A" w14:textId="77777777" w:rsidR="00750CCC" w:rsidRPr="00DF3A15"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DF3A15">
              <w:rPr>
                <w:sz w:val="18"/>
              </w:rPr>
              <w:t>Enteric bacteria, viruses and protozoa</w:t>
            </w:r>
          </w:p>
        </w:tc>
        <w:tc>
          <w:tcPr>
            <w:tcW w:w="3117" w:type="dxa"/>
          </w:tcPr>
          <w:p w14:paraId="4EDB053A" w14:textId="77777777" w:rsidR="00750CCC" w:rsidRPr="00F21FDC" w:rsidRDefault="00750CCC" w:rsidP="00496A0C">
            <w:pPr>
              <w:spacing w:line="240" w:lineRule="atLeast"/>
              <w:ind w:right="324"/>
              <w:cnfStyle w:val="000000000000" w:firstRow="0" w:lastRow="0" w:firstColumn="0" w:lastColumn="0" w:oddVBand="0" w:evenVBand="0" w:oddHBand="0" w:evenHBand="0" w:firstRowFirstColumn="0" w:firstRowLastColumn="0" w:lastRowFirstColumn="0" w:lastRowLastColumn="0"/>
              <w:rPr>
                <w:sz w:val="18"/>
                <w:highlight w:val="yellow"/>
              </w:rPr>
            </w:pPr>
            <w:r w:rsidRPr="00F21FDC">
              <w:rPr>
                <w:sz w:val="18"/>
                <w:highlight w:val="yellow"/>
              </w:rPr>
              <w:t>Individual filtered water turbidity should be &lt; 0.2 NTU, and should not exceed 0.5 NTU at any time</w:t>
            </w:r>
          </w:p>
          <w:p w14:paraId="43645085" w14:textId="77777777" w:rsidR="00750CCC" w:rsidRPr="00F21FDC" w:rsidRDefault="00750CCC" w:rsidP="00496A0C">
            <w:pPr>
              <w:spacing w:line="240" w:lineRule="atLeast"/>
              <w:ind w:right="324"/>
              <w:cnfStyle w:val="000000000000" w:firstRow="0" w:lastRow="0" w:firstColumn="0" w:lastColumn="0" w:oddVBand="0" w:evenVBand="0" w:oddHBand="0" w:evenHBand="0" w:firstRowFirstColumn="0" w:firstRowLastColumn="0" w:lastRowFirstColumn="0" w:lastRowLastColumn="0"/>
              <w:rPr>
                <w:i/>
                <w:iCs/>
                <w:sz w:val="18"/>
                <w:highlight w:val="yellow"/>
              </w:rPr>
            </w:pPr>
            <w:r w:rsidRPr="00F21FDC">
              <w:rPr>
                <w:i/>
                <w:iCs/>
                <w:sz w:val="18"/>
                <w:highlight w:val="yellow"/>
              </w:rPr>
              <w:t>Target value: &lt; 0.5 NTU at all times</w:t>
            </w:r>
          </w:p>
        </w:tc>
        <w:tc>
          <w:tcPr>
            <w:tcW w:w="3118" w:type="dxa"/>
          </w:tcPr>
          <w:p w14:paraId="7A71DEF8" w14:textId="77777777" w:rsidR="00750CCC" w:rsidRPr="00DF3A15" w:rsidRDefault="00750CCC" w:rsidP="00496A0C">
            <w:pPr>
              <w:spacing w:line="240" w:lineRule="atLeast"/>
              <w:ind w:right="453"/>
              <w:cnfStyle w:val="000000000000" w:firstRow="0" w:lastRow="0" w:firstColumn="0" w:lastColumn="0" w:oddVBand="0" w:evenVBand="0" w:oddHBand="0" w:evenHBand="0" w:firstRowFirstColumn="0" w:firstRowLastColumn="0" w:lastRowFirstColumn="0" w:lastRowLastColumn="0"/>
              <w:rPr>
                <w:sz w:val="18"/>
              </w:rPr>
            </w:pPr>
            <w:r w:rsidRPr="00DF3A15">
              <w:rPr>
                <w:sz w:val="18"/>
              </w:rPr>
              <w:t>Continuous online monitoring</w:t>
            </w:r>
          </w:p>
        </w:tc>
        <w:tc>
          <w:tcPr>
            <w:tcW w:w="3118" w:type="dxa"/>
          </w:tcPr>
          <w:p w14:paraId="7D83DC6E" w14:textId="77777777" w:rsidR="00750CCC" w:rsidRPr="00F03A75"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F03A75">
              <w:rPr>
                <w:sz w:val="18"/>
              </w:rPr>
              <w:t>Identify problem and take action (e.g. repair faulty operation)</w:t>
            </w:r>
          </w:p>
          <w:p w14:paraId="46AC7068" w14:textId="77777777" w:rsidR="00750CCC" w:rsidRPr="00F03A75"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F03A75">
              <w:rPr>
                <w:sz w:val="18"/>
              </w:rPr>
              <w:t>Increase coagulant dose</w:t>
            </w:r>
          </w:p>
          <w:p w14:paraId="606116C7" w14:textId="77777777" w:rsidR="00750CCC" w:rsidRPr="00F03A75"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F03A75">
              <w:rPr>
                <w:sz w:val="18"/>
              </w:rPr>
              <w:t>Filter backwash</w:t>
            </w:r>
          </w:p>
        </w:tc>
      </w:tr>
      <w:tr w:rsidR="00750CCC" w:rsidRPr="00DF3A15" w14:paraId="0F70FE5A" w14:textId="77777777" w:rsidTr="00496A0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7" w:type="dxa"/>
          </w:tcPr>
          <w:p w14:paraId="149AF49E" w14:textId="77777777" w:rsidR="00750CCC" w:rsidRPr="00DF3A15" w:rsidRDefault="00750CCC" w:rsidP="00496A0C">
            <w:pPr>
              <w:spacing w:line="240" w:lineRule="atLeast"/>
              <w:ind w:right="321"/>
              <w:rPr>
                <w:b w:val="0"/>
                <w:bCs w:val="0"/>
                <w:sz w:val="18"/>
              </w:rPr>
            </w:pPr>
            <w:r w:rsidRPr="00DF3A15">
              <w:rPr>
                <w:b w:val="0"/>
                <w:bCs w:val="0"/>
                <w:sz w:val="18"/>
              </w:rPr>
              <w:t>Primary disinfection and storage</w:t>
            </w:r>
          </w:p>
        </w:tc>
        <w:tc>
          <w:tcPr>
            <w:tcW w:w="3118" w:type="dxa"/>
          </w:tcPr>
          <w:p w14:paraId="17A719C8" w14:textId="77777777" w:rsidR="00750CCC" w:rsidRPr="00DF3A15"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DF3A15">
              <w:rPr>
                <w:sz w:val="18"/>
              </w:rPr>
              <w:t>Enteric bacteria, viruses and Giardia</w:t>
            </w:r>
          </w:p>
        </w:tc>
        <w:tc>
          <w:tcPr>
            <w:tcW w:w="3117" w:type="dxa"/>
          </w:tcPr>
          <w:p w14:paraId="0094D2F8" w14:textId="77777777" w:rsidR="00750CCC" w:rsidRPr="00AF38B3"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highlight w:val="yellow"/>
              </w:rPr>
            </w:pPr>
            <w:r w:rsidRPr="00AF38B3">
              <w:rPr>
                <w:sz w:val="18"/>
                <w:highlight w:val="yellow"/>
              </w:rPr>
              <w:t>Free chlorine residual &gt; 1 mg/L</w:t>
            </w:r>
            <w:r w:rsidRPr="004B4702">
              <w:rPr>
                <w:sz w:val="18"/>
                <w:highlight w:val="yellow"/>
              </w:rPr>
              <w:t xml:space="preserve"> to </w:t>
            </w:r>
            <w:r w:rsidRPr="004B4702">
              <w:rPr>
                <w:rFonts w:ascii="Cambria Math" w:hAnsi="Cambria Math" w:cs="Cambria Math"/>
                <w:sz w:val="18"/>
                <w:highlight w:val="yellow"/>
              </w:rPr>
              <w:t>≥</w:t>
            </w:r>
            <w:r w:rsidRPr="004B4702">
              <w:rPr>
                <w:sz w:val="18"/>
                <w:highlight w:val="yellow"/>
              </w:rPr>
              <w:t>0.5 mg/L</w:t>
            </w:r>
          </w:p>
          <w:p w14:paraId="686E283E" w14:textId="77777777" w:rsidR="00750CCC" w:rsidRPr="00DF3A15"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r w:rsidRPr="00AF38B3">
              <w:rPr>
                <w:sz w:val="18"/>
                <w:highlight w:val="yellow"/>
              </w:rPr>
              <w:t>Detention &gt;x (to set minimum C.t)</w:t>
            </w:r>
            <w:r w:rsidRPr="0054220E">
              <w:rPr>
                <w:sz w:val="18"/>
                <w:highlight w:val="yellow"/>
                <w:vertAlign w:val="superscript"/>
              </w:rPr>
              <w:t>a</w:t>
            </w:r>
          </w:p>
        </w:tc>
        <w:tc>
          <w:tcPr>
            <w:tcW w:w="3118" w:type="dxa"/>
          </w:tcPr>
          <w:p w14:paraId="650ABC8C" w14:textId="77777777" w:rsidR="00750CCC" w:rsidRPr="00DF3A15" w:rsidRDefault="00750CCC" w:rsidP="00496A0C">
            <w:pPr>
              <w:spacing w:line="240" w:lineRule="atLeast"/>
              <w:ind w:right="453"/>
              <w:cnfStyle w:val="000000100000" w:firstRow="0" w:lastRow="0" w:firstColumn="0" w:lastColumn="0" w:oddVBand="0" w:evenVBand="0" w:oddHBand="1" w:evenHBand="0" w:firstRowFirstColumn="0" w:firstRowLastColumn="0" w:lastRowFirstColumn="0" w:lastRowLastColumn="0"/>
              <w:rPr>
                <w:sz w:val="18"/>
              </w:rPr>
            </w:pPr>
            <w:r w:rsidRPr="00DF3A15">
              <w:rPr>
                <w:sz w:val="18"/>
              </w:rPr>
              <w:t>Continuous online monitoring and alarms with automatic feedback to chlorine dosing</w:t>
            </w:r>
          </w:p>
          <w:p w14:paraId="67F02CFC" w14:textId="77777777" w:rsidR="00750CCC" w:rsidRPr="00DF3A15" w:rsidRDefault="00750CCC" w:rsidP="00496A0C">
            <w:pPr>
              <w:spacing w:line="240" w:lineRule="atLeast"/>
              <w:ind w:right="453"/>
              <w:cnfStyle w:val="000000100000" w:firstRow="0" w:lastRow="0" w:firstColumn="0" w:lastColumn="0" w:oddVBand="0" w:evenVBand="0" w:oddHBand="1" w:evenHBand="0" w:firstRowFirstColumn="0" w:firstRowLastColumn="0" w:lastRowFirstColumn="0" w:lastRowLastColumn="0"/>
              <w:rPr>
                <w:sz w:val="18"/>
              </w:rPr>
            </w:pPr>
            <w:r w:rsidRPr="00DF3A15">
              <w:rPr>
                <w:sz w:val="18"/>
              </w:rPr>
              <w:t>Flow not to exceed x ML per hr</w:t>
            </w:r>
          </w:p>
        </w:tc>
        <w:tc>
          <w:tcPr>
            <w:tcW w:w="3118" w:type="dxa"/>
          </w:tcPr>
          <w:p w14:paraId="03FAAF7E" w14:textId="77777777" w:rsidR="00750CCC" w:rsidRPr="00F03A75"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F03A75">
              <w:rPr>
                <w:sz w:val="18"/>
              </w:rPr>
              <w:t>Increase chlorine dose</w:t>
            </w:r>
          </w:p>
          <w:p w14:paraId="432B367C" w14:textId="77777777" w:rsidR="00750CCC" w:rsidRPr="00F03A75"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F03A75">
              <w:rPr>
                <w:sz w:val="18"/>
              </w:rPr>
              <w:t>Decrease flows to increase detention time</w:t>
            </w:r>
          </w:p>
          <w:p w14:paraId="6BD61859" w14:textId="77777777" w:rsidR="00750CCC" w:rsidRPr="00F03A75"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F03A75">
              <w:rPr>
                <w:sz w:val="18"/>
              </w:rPr>
              <w:t>Stop supply</w:t>
            </w:r>
          </w:p>
        </w:tc>
      </w:tr>
      <w:tr w:rsidR="00750CCC" w:rsidRPr="00DF3A15" w14:paraId="6A4F2D25" w14:textId="77777777" w:rsidTr="00496A0C">
        <w:tc>
          <w:tcPr>
            <w:cnfStyle w:val="001000000000" w:firstRow="0" w:lastRow="0" w:firstColumn="1" w:lastColumn="0" w:oddVBand="0" w:evenVBand="0" w:oddHBand="0" w:evenHBand="0" w:firstRowFirstColumn="0" w:firstRowLastColumn="0" w:lastRowFirstColumn="0" w:lastRowLastColumn="0"/>
            <w:tcW w:w="3117" w:type="dxa"/>
          </w:tcPr>
          <w:p w14:paraId="7CDA8B73" w14:textId="77777777" w:rsidR="00750CCC" w:rsidRPr="00DF3A15" w:rsidRDefault="00750CCC" w:rsidP="00496A0C">
            <w:pPr>
              <w:spacing w:line="240" w:lineRule="atLeast"/>
              <w:ind w:right="321"/>
              <w:rPr>
                <w:b w:val="0"/>
                <w:bCs w:val="0"/>
                <w:sz w:val="18"/>
              </w:rPr>
            </w:pPr>
            <w:r w:rsidRPr="00DF3A15">
              <w:rPr>
                <w:b w:val="0"/>
                <w:bCs w:val="0"/>
                <w:sz w:val="18"/>
              </w:rPr>
              <w:lastRenderedPageBreak/>
              <w:t>Secondary disinfection</w:t>
            </w:r>
          </w:p>
        </w:tc>
        <w:tc>
          <w:tcPr>
            <w:tcW w:w="3118" w:type="dxa"/>
          </w:tcPr>
          <w:p w14:paraId="6724A2ED" w14:textId="77777777" w:rsidR="00750CCC" w:rsidRPr="00DF3A15"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DF3A15">
              <w:rPr>
                <w:sz w:val="18"/>
              </w:rPr>
              <w:t>Enteric and free-living bacteria</w:t>
            </w:r>
          </w:p>
        </w:tc>
        <w:tc>
          <w:tcPr>
            <w:tcW w:w="3117" w:type="dxa"/>
          </w:tcPr>
          <w:p w14:paraId="038B4A86" w14:textId="77777777" w:rsidR="00750CCC" w:rsidRPr="00DF3A15" w:rsidRDefault="00750CCC" w:rsidP="00496A0C">
            <w:pPr>
              <w:spacing w:line="240" w:lineRule="atLeast"/>
              <w:ind w:right="324"/>
              <w:cnfStyle w:val="000000000000" w:firstRow="0" w:lastRow="0" w:firstColumn="0" w:lastColumn="0" w:oddVBand="0" w:evenVBand="0" w:oddHBand="0" w:evenHBand="0" w:firstRowFirstColumn="0" w:firstRowLastColumn="0" w:lastRowFirstColumn="0" w:lastRowLastColumn="0"/>
              <w:rPr>
                <w:sz w:val="18"/>
              </w:rPr>
            </w:pPr>
            <w:r w:rsidRPr="00DF3A15">
              <w:rPr>
                <w:sz w:val="18"/>
              </w:rPr>
              <w:t>Free chlorine residual &gt;1 mg/L</w:t>
            </w:r>
          </w:p>
        </w:tc>
        <w:tc>
          <w:tcPr>
            <w:tcW w:w="3118" w:type="dxa"/>
          </w:tcPr>
          <w:p w14:paraId="11B6A3CA" w14:textId="77777777" w:rsidR="00750CCC" w:rsidRPr="00DF3A15" w:rsidRDefault="00750CCC" w:rsidP="00496A0C">
            <w:pPr>
              <w:spacing w:line="240" w:lineRule="atLeast"/>
              <w:ind w:right="453"/>
              <w:cnfStyle w:val="000000000000" w:firstRow="0" w:lastRow="0" w:firstColumn="0" w:lastColumn="0" w:oddVBand="0" w:evenVBand="0" w:oddHBand="0" w:evenHBand="0" w:firstRowFirstColumn="0" w:firstRowLastColumn="0" w:lastRowFirstColumn="0" w:lastRowLastColumn="0"/>
              <w:rPr>
                <w:sz w:val="18"/>
              </w:rPr>
            </w:pPr>
            <w:r w:rsidRPr="00DF3A15">
              <w:rPr>
                <w:sz w:val="18"/>
              </w:rPr>
              <w:t>Continuous online monitoring and alarms with automatic feedback to chlorine dosing</w:t>
            </w:r>
          </w:p>
        </w:tc>
        <w:tc>
          <w:tcPr>
            <w:tcW w:w="3118" w:type="dxa"/>
          </w:tcPr>
          <w:p w14:paraId="26B63D33" w14:textId="77777777" w:rsidR="00750CCC" w:rsidRPr="00B76BB3"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B76BB3">
              <w:rPr>
                <w:sz w:val="18"/>
              </w:rPr>
              <w:t>Increase chlorine dose</w:t>
            </w:r>
          </w:p>
          <w:p w14:paraId="38568593" w14:textId="77777777" w:rsidR="00750CCC" w:rsidRPr="00B76BB3" w:rsidRDefault="00750CCC" w:rsidP="00496A0C">
            <w:pPr>
              <w:spacing w:line="240" w:lineRule="atLeast"/>
              <w:cnfStyle w:val="000000000000" w:firstRow="0" w:lastRow="0" w:firstColumn="0" w:lastColumn="0" w:oddVBand="0" w:evenVBand="0" w:oddHBand="0" w:evenHBand="0" w:firstRowFirstColumn="0" w:firstRowLastColumn="0" w:lastRowFirstColumn="0" w:lastRowLastColumn="0"/>
              <w:rPr>
                <w:sz w:val="18"/>
              </w:rPr>
            </w:pPr>
            <w:r w:rsidRPr="00B76BB3">
              <w:rPr>
                <w:sz w:val="18"/>
              </w:rPr>
              <w:t>Stop supply</w:t>
            </w:r>
          </w:p>
        </w:tc>
      </w:tr>
      <w:tr w:rsidR="00750CCC" w:rsidRPr="00DF3A15" w14:paraId="2C0BC8C6" w14:textId="77777777" w:rsidTr="00496A0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7" w:type="dxa"/>
          </w:tcPr>
          <w:p w14:paraId="7A83CEFC" w14:textId="77777777" w:rsidR="00750CCC" w:rsidRPr="00DF3A15" w:rsidRDefault="00750CCC" w:rsidP="00496A0C">
            <w:pPr>
              <w:spacing w:line="240" w:lineRule="atLeast"/>
              <w:ind w:right="321"/>
              <w:rPr>
                <w:b w:val="0"/>
                <w:bCs w:val="0"/>
                <w:sz w:val="18"/>
              </w:rPr>
            </w:pPr>
            <w:r w:rsidRPr="00DF3A15">
              <w:rPr>
                <w:b w:val="0"/>
                <w:bCs w:val="0"/>
                <w:sz w:val="18"/>
              </w:rPr>
              <w:t>Distribution of treated water</w:t>
            </w:r>
          </w:p>
        </w:tc>
        <w:tc>
          <w:tcPr>
            <w:tcW w:w="3118" w:type="dxa"/>
          </w:tcPr>
          <w:p w14:paraId="2DA8A4FD" w14:textId="77777777" w:rsidR="00750CCC" w:rsidRPr="00DF3A15"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DF3A15">
              <w:rPr>
                <w:sz w:val="18"/>
              </w:rPr>
              <w:t>Enteric bacteria, viruses and protozoa</w:t>
            </w:r>
          </w:p>
          <w:p w14:paraId="39CE5919" w14:textId="77777777" w:rsidR="00750CCC" w:rsidRPr="00DF3A15" w:rsidRDefault="00750CCC" w:rsidP="00496A0C">
            <w:pPr>
              <w:spacing w:line="240" w:lineRule="atLeast"/>
              <w:ind w:right="323"/>
              <w:cnfStyle w:val="000000100000" w:firstRow="0" w:lastRow="0" w:firstColumn="0" w:lastColumn="0" w:oddVBand="0" w:evenVBand="0" w:oddHBand="1" w:evenHBand="0" w:firstRowFirstColumn="0" w:firstRowLastColumn="0" w:lastRowFirstColumn="0" w:lastRowLastColumn="0"/>
              <w:rPr>
                <w:sz w:val="18"/>
              </w:rPr>
            </w:pPr>
            <w:r w:rsidRPr="00DF3A15">
              <w:rPr>
                <w:sz w:val="18"/>
              </w:rPr>
              <w:t>Chemical contaminants</w:t>
            </w:r>
          </w:p>
        </w:tc>
        <w:tc>
          <w:tcPr>
            <w:tcW w:w="3117" w:type="dxa"/>
          </w:tcPr>
          <w:p w14:paraId="3C3CF018" w14:textId="77777777" w:rsidR="00750CCC" w:rsidRPr="00AF38B3"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r w:rsidRPr="00AF38B3">
              <w:rPr>
                <w:sz w:val="18"/>
              </w:rPr>
              <w:t>Minimum free chlorine residual of 0.2 mg/L at specified locations</w:t>
            </w:r>
          </w:p>
          <w:p w14:paraId="08D3A4A9" w14:textId="77777777" w:rsidR="00750CCC" w:rsidRPr="00DF3A15" w:rsidRDefault="00750CCC" w:rsidP="00496A0C">
            <w:pPr>
              <w:spacing w:line="240" w:lineRule="atLeast"/>
              <w:ind w:right="324"/>
              <w:cnfStyle w:val="000000100000" w:firstRow="0" w:lastRow="0" w:firstColumn="0" w:lastColumn="0" w:oddVBand="0" w:evenVBand="0" w:oddHBand="1" w:evenHBand="0" w:firstRowFirstColumn="0" w:firstRowLastColumn="0" w:lastRowFirstColumn="0" w:lastRowLastColumn="0"/>
              <w:rPr>
                <w:sz w:val="18"/>
              </w:rPr>
            </w:pPr>
            <w:r w:rsidRPr="00AF38B3">
              <w:rPr>
                <w:sz w:val="18"/>
              </w:rPr>
              <w:t>Positive pressure at specified locations</w:t>
            </w:r>
          </w:p>
        </w:tc>
        <w:tc>
          <w:tcPr>
            <w:tcW w:w="3118" w:type="dxa"/>
          </w:tcPr>
          <w:p w14:paraId="3A609600" w14:textId="77777777" w:rsidR="00750CCC" w:rsidRPr="00DF3A15" w:rsidRDefault="00750CCC" w:rsidP="00496A0C">
            <w:pPr>
              <w:spacing w:line="240" w:lineRule="atLeast"/>
              <w:ind w:right="453"/>
              <w:cnfStyle w:val="000000100000" w:firstRow="0" w:lastRow="0" w:firstColumn="0" w:lastColumn="0" w:oddVBand="0" w:evenVBand="0" w:oddHBand="1" w:evenHBand="0" w:firstRowFirstColumn="0" w:firstRowLastColumn="0" w:lastRowFirstColumn="0" w:lastRowLastColumn="0"/>
              <w:rPr>
                <w:sz w:val="18"/>
              </w:rPr>
            </w:pPr>
            <w:r w:rsidRPr="00DF3A15">
              <w:rPr>
                <w:sz w:val="18"/>
              </w:rPr>
              <w:t>Continuous online monitoring</w:t>
            </w:r>
          </w:p>
          <w:p w14:paraId="26675717" w14:textId="77777777" w:rsidR="00750CCC" w:rsidRPr="00DF3A15" w:rsidRDefault="00750CCC" w:rsidP="00496A0C">
            <w:pPr>
              <w:spacing w:line="240" w:lineRule="atLeast"/>
              <w:ind w:right="453"/>
              <w:cnfStyle w:val="000000100000" w:firstRow="0" w:lastRow="0" w:firstColumn="0" w:lastColumn="0" w:oddVBand="0" w:evenVBand="0" w:oddHBand="1" w:evenHBand="0" w:firstRowFirstColumn="0" w:firstRowLastColumn="0" w:lastRowFirstColumn="0" w:lastRowLastColumn="0"/>
              <w:rPr>
                <w:sz w:val="18"/>
              </w:rPr>
            </w:pPr>
            <w:r w:rsidRPr="00DF3A15">
              <w:rPr>
                <w:sz w:val="18"/>
              </w:rPr>
              <w:t>Hydraulic pressure</w:t>
            </w:r>
          </w:p>
        </w:tc>
        <w:tc>
          <w:tcPr>
            <w:tcW w:w="3118" w:type="dxa"/>
          </w:tcPr>
          <w:p w14:paraId="6584E612" w14:textId="77777777" w:rsidR="00750CCC" w:rsidRPr="00B76BB3"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B76BB3">
              <w:rPr>
                <w:sz w:val="18"/>
              </w:rPr>
              <w:t>Increase chlorine dose</w:t>
            </w:r>
          </w:p>
          <w:p w14:paraId="367B1CC7" w14:textId="77777777" w:rsidR="00750CCC" w:rsidRPr="00B76BB3" w:rsidRDefault="00750CCC" w:rsidP="00496A0C">
            <w:pPr>
              <w:spacing w:line="240" w:lineRule="atLeast"/>
              <w:cnfStyle w:val="000000100000" w:firstRow="0" w:lastRow="0" w:firstColumn="0" w:lastColumn="0" w:oddVBand="0" w:evenVBand="0" w:oddHBand="1" w:evenHBand="0" w:firstRowFirstColumn="0" w:firstRowLastColumn="0" w:lastRowFirstColumn="0" w:lastRowLastColumn="0"/>
              <w:rPr>
                <w:sz w:val="18"/>
              </w:rPr>
            </w:pPr>
            <w:r w:rsidRPr="00B76BB3">
              <w:rPr>
                <w:sz w:val="18"/>
              </w:rPr>
              <w:t>Identify and repair source of pressure loss</w:t>
            </w:r>
          </w:p>
        </w:tc>
      </w:tr>
    </w:tbl>
    <w:p w14:paraId="5B221C89" w14:textId="77777777" w:rsidR="00750CCC" w:rsidRPr="008521FE" w:rsidRDefault="00750CCC" w:rsidP="00750CCC">
      <w:pPr>
        <w:spacing w:line="240" w:lineRule="atLeast"/>
        <w:rPr>
          <w:sz w:val="18"/>
          <w:szCs w:val="16"/>
        </w:rPr>
      </w:pPr>
      <w:r w:rsidRPr="008521FE">
        <w:rPr>
          <w:sz w:val="18"/>
          <w:szCs w:val="16"/>
        </w:rPr>
        <w:t>C.</w:t>
      </w:r>
      <w:r w:rsidRPr="008521FE">
        <w:rPr>
          <w:i/>
          <w:iCs/>
          <w:sz w:val="18"/>
          <w:szCs w:val="16"/>
        </w:rPr>
        <w:t>t</w:t>
      </w:r>
      <w:r w:rsidRPr="008521FE">
        <w:rPr>
          <w:sz w:val="18"/>
          <w:szCs w:val="16"/>
        </w:rPr>
        <w:t xml:space="preserve"> = contact time; </w:t>
      </w:r>
      <w:r w:rsidRPr="008521FE">
        <w:rPr>
          <w:i/>
          <w:iCs/>
          <w:sz w:val="18"/>
          <w:szCs w:val="16"/>
        </w:rPr>
        <w:t>E. coli</w:t>
      </w:r>
      <w:r w:rsidRPr="008521FE">
        <w:rPr>
          <w:sz w:val="18"/>
          <w:szCs w:val="16"/>
        </w:rPr>
        <w:t xml:space="preserve"> = </w:t>
      </w:r>
      <w:r w:rsidRPr="008521FE">
        <w:rPr>
          <w:i/>
          <w:iCs/>
          <w:sz w:val="18"/>
          <w:szCs w:val="16"/>
        </w:rPr>
        <w:t>Escherichia coli</w:t>
      </w:r>
      <w:r w:rsidRPr="008521FE">
        <w:rPr>
          <w:sz w:val="18"/>
          <w:szCs w:val="16"/>
        </w:rPr>
        <w:t xml:space="preserve">; NTU = nephelometric turbidity unit </w:t>
      </w:r>
    </w:p>
    <w:p w14:paraId="348A4D66" w14:textId="46AD8DFC" w:rsidR="00BE5961" w:rsidRPr="00A7429B" w:rsidRDefault="00750CCC" w:rsidP="00750CCC">
      <w:r w:rsidRPr="002C40AA">
        <w:rPr>
          <w:sz w:val="18"/>
          <w:szCs w:val="16"/>
          <w:vertAlign w:val="superscript"/>
        </w:rPr>
        <w:t>a</w:t>
      </w:r>
      <w:r>
        <w:rPr>
          <w:sz w:val="18"/>
          <w:szCs w:val="16"/>
          <w:vertAlign w:val="superscript"/>
        </w:rPr>
        <w:t xml:space="preserve"> </w:t>
      </w:r>
      <w:r>
        <w:rPr>
          <w:sz w:val="18"/>
          <w:szCs w:val="16"/>
        </w:rPr>
        <w:t>S</w:t>
      </w:r>
      <w:r w:rsidRPr="008521FE">
        <w:rPr>
          <w:sz w:val="18"/>
          <w:szCs w:val="16"/>
        </w:rPr>
        <w:t xml:space="preserve">ee </w:t>
      </w:r>
      <w:r w:rsidRPr="00C82FCF">
        <w:rPr>
          <w:sz w:val="18"/>
          <w:szCs w:val="16"/>
          <w:highlight w:val="yellow"/>
        </w:rPr>
        <w:t>Section A1.8</w:t>
      </w:r>
      <w:r w:rsidRPr="008521FE">
        <w:rPr>
          <w:sz w:val="18"/>
          <w:szCs w:val="16"/>
        </w:rPr>
        <w:t xml:space="preserve"> </w:t>
      </w:r>
      <w:r w:rsidRPr="008521FE">
        <w:rPr>
          <w:i/>
          <w:iCs/>
          <w:sz w:val="18"/>
          <w:szCs w:val="16"/>
        </w:rPr>
        <w:t>Chlorination as an example of a critical control point</w:t>
      </w:r>
    </w:p>
    <w:sectPr w:rsidR="00BE5961" w:rsidRPr="00A7429B" w:rsidSect="00063CB8">
      <w:pgSz w:w="16838" w:h="11906" w:orient="landscape" w:code="9"/>
      <w:pgMar w:top="907" w:right="851" w:bottom="907" w:left="851" w:header="0" w:footer="176"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9ACA028" w14:textId="77777777" w:rsidR="003F26FD" w:rsidRDefault="003F26FD" w:rsidP="007A386A">
      <w:pPr>
        <w:spacing w:after="0" w:line="240" w:lineRule="auto"/>
      </w:pPr>
      <w:r>
        <w:separator/>
      </w:r>
    </w:p>
  </w:endnote>
  <w:endnote w:type="continuationSeparator" w:id="0">
    <w:p w14:paraId="564B9617" w14:textId="77777777" w:rsidR="003F26FD" w:rsidRDefault="003F26FD" w:rsidP="007A386A">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otham Book">
    <w:altName w:val="Calibri"/>
    <w:panose1 w:val="00000000000000000000"/>
    <w:charset w:val="00"/>
    <w:family w:val="modern"/>
    <w:notTrueType/>
    <w:pitch w:val="variable"/>
    <w:sig w:usb0="A00002FF" w:usb1="4000005B" w:usb2="00000000" w:usb3="00000000" w:csb0="0000009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otham Bold">
    <w:panose1 w:val="00000000000000000000"/>
    <w:charset w:val="00"/>
    <w:family w:val="modern"/>
    <w:notTrueType/>
    <w:pitch w:val="variable"/>
    <w:sig w:usb0="A00002FF" w:usb1="4000005B" w:usb2="00000000" w:usb3="00000000" w:csb0="0000009F" w:csb1="00000000"/>
  </w:font>
  <w:font w:name="Gotham Medium">
    <w:panose1 w:val="00000000000000000000"/>
    <w:charset w:val="00"/>
    <w:family w:val="modern"/>
    <w:notTrueType/>
    <w:pitch w:val="variable"/>
    <w:sig w:usb0="A00002FF" w:usb1="4000005B"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Gotham">
    <w:altName w:val="Calibri"/>
    <w:panose1 w:val="00000000000000000000"/>
    <w:charset w:val="00"/>
    <w:family w:val="swiss"/>
    <w:notTrueType/>
    <w:pitch w:val="default"/>
    <w:sig w:usb0="00000003" w:usb1="00000000" w:usb2="00000000" w:usb3="00000000" w:csb0="00000001" w:csb1="00000000"/>
  </w:font>
  <w:font w:name="Garamond">
    <w:panose1 w:val="020204040303010108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Cambria Math">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Gill Sans MT">
    <w:charset w:val="00"/>
    <w:family w:val="swiss"/>
    <w:pitch w:val="variable"/>
    <w:sig w:usb0="00000003" w:usb1="00000000" w:usb2="00000000" w:usb3="00000000" w:csb0="0000000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Theme="majorHAnsi" w:hAnsiTheme="majorHAnsi"/>
        <w:caps w:val="0"/>
        <w:color w:val="000000" w:themeColor="text1"/>
        <w:sz w:val="14"/>
        <w:szCs w:val="14"/>
      </w:rPr>
      <w:id w:val="2008394724"/>
      <w:docPartObj>
        <w:docPartGallery w:val="Page Numbers (Bottom of Page)"/>
        <w:docPartUnique/>
      </w:docPartObj>
    </w:sdtPr>
    <w:sdtEndPr>
      <w:rPr>
        <w:sz w:val="16"/>
        <w:szCs w:val="16"/>
      </w:rPr>
    </w:sdtEndPr>
    <w:sdtContent>
      <w:sdt>
        <w:sdtPr>
          <w:rPr>
            <w:rFonts w:asciiTheme="majorHAnsi" w:hAnsiTheme="majorHAnsi"/>
            <w:caps w:val="0"/>
            <w:color w:val="000000" w:themeColor="text1"/>
            <w:sz w:val="14"/>
            <w:szCs w:val="14"/>
          </w:rPr>
          <w:id w:val="-1769616900"/>
          <w:docPartObj>
            <w:docPartGallery w:val="Page Numbers (Top of Page)"/>
            <w:docPartUnique/>
          </w:docPartObj>
        </w:sdtPr>
        <w:sdtEndPr>
          <w:rPr>
            <w:sz w:val="16"/>
            <w:szCs w:val="16"/>
          </w:rPr>
        </w:sdtEndPr>
        <w:sdtContent>
          <w:p w14:paraId="1AD3CEBC" w14:textId="036A2DE6" w:rsidR="00E94184" w:rsidRPr="00665D5F" w:rsidRDefault="00E94184" w:rsidP="00E94184">
            <w:pPr>
              <w:pStyle w:val="SecurityDLM"/>
            </w:pPr>
            <w:r w:rsidRPr="008A1A54">
              <w:rPr>
                <w:noProof/>
              </w:rPr>
              <w:drawing>
                <wp:anchor distT="0" distB="0" distL="114300" distR="114300" simplePos="0" relativeHeight="251658240" behindDoc="0" locked="0" layoutInCell="1" allowOverlap="1" wp14:anchorId="530D8B16" wp14:editId="499DA355">
                  <wp:simplePos x="0" y="0"/>
                  <wp:positionH relativeFrom="column">
                    <wp:posOffset>-95250</wp:posOffset>
                  </wp:positionH>
                  <wp:positionV relativeFrom="page">
                    <wp:posOffset>9846945</wp:posOffset>
                  </wp:positionV>
                  <wp:extent cx="617855" cy="380365"/>
                  <wp:effectExtent l="0" t="0" r="0" b="635"/>
                  <wp:wrapSquare wrapText="bothSides"/>
                  <wp:docPr id="116763420" name="Picture 11676342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617855" cy="380365"/>
                          </a:xfrm>
                          <a:prstGeom prst="rect">
                            <a:avLst/>
                          </a:prstGeom>
                        </pic:spPr>
                      </pic:pic>
                    </a:graphicData>
                  </a:graphic>
                </wp:anchor>
              </w:drawing>
            </w:r>
            <w:r w:rsidR="00497375">
              <w:t>official</w:t>
            </w:r>
          </w:p>
          <w:p w14:paraId="4AAEC8E1" w14:textId="15861819" w:rsidR="00E94184" w:rsidRPr="00E94184" w:rsidRDefault="00210880">
            <w:pPr>
              <w:pStyle w:val="Footer"/>
              <w:jc w:val="right"/>
              <w:rPr>
                <w:rFonts w:ascii="Gotham Book" w:hAnsi="Gotham Book"/>
                <w:sz w:val="16"/>
                <w:szCs w:val="16"/>
              </w:rPr>
            </w:pPr>
            <w:r>
              <w:rPr>
                <w:rFonts w:ascii="Gotham Book" w:hAnsi="Gotham Book"/>
                <w:sz w:val="16"/>
                <w:szCs w:val="16"/>
              </w:rPr>
              <w:t xml:space="preserve"> [public consultation draft – April 2026] </w:t>
            </w:r>
            <w:r w:rsidR="00E94184" w:rsidRPr="00E94184">
              <w:rPr>
                <w:rFonts w:ascii="Gotham Book" w:hAnsi="Gotham Book"/>
                <w:sz w:val="16"/>
                <w:szCs w:val="16"/>
              </w:rPr>
              <w:t xml:space="preserve">Page </w:t>
            </w:r>
            <w:r w:rsidR="00E94184" w:rsidRPr="00E94184">
              <w:rPr>
                <w:rFonts w:ascii="Gotham Book" w:hAnsi="Gotham Book"/>
                <w:b/>
                <w:bCs/>
                <w:sz w:val="16"/>
                <w:szCs w:val="16"/>
              </w:rPr>
              <w:fldChar w:fldCharType="begin"/>
            </w:r>
            <w:r w:rsidR="00E94184" w:rsidRPr="00E94184">
              <w:rPr>
                <w:rFonts w:ascii="Gotham Book" w:hAnsi="Gotham Book"/>
                <w:b/>
                <w:bCs/>
                <w:sz w:val="16"/>
                <w:szCs w:val="16"/>
              </w:rPr>
              <w:instrText xml:space="preserve"> PAGE </w:instrText>
            </w:r>
            <w:r w:rsidR="00E94184" w:rsidRPr="00E94184">
              <w:rPr>
                <w:rFonts w:ascii="Gotham Book" w:hAnsi="Gotham Book"/>
                <w:b/>
                <w:bCs/>
                <w:sz w:val="16"/>
                <w:szCs w:val="16"/>
              </w:rPr>
              <w:fldChar w:fldCharType="separate"/>
            </w:r>
            <w:r w:rsidR="00E94184" w:rsidRPr="00E94184">
              <w:rPr>
                <w:rFonts w:ascii="Gotham Book" w:hAnsi="Gotham Book"/>
                <w:b/>
                <w:bCs/>
                <w:noProof/>
                <w:sz w:val="16"/>
                <w:szCs w:val="16"/>
              </w:rPr>
              <w:t>2</w:t>
            </w:r>
            <w:r w:rsidR="00E94184" w:rsidRPr="00E94184">
              <w:rPr>
                <w:rFonts w:ascii="Gotham Book" w:hAnsi="Gotham Book"/>
                <w:b/>
                <w:bCs/>
                <w:sz w:val="16"/>
                <w:szCs w:val="16"/>
              </w:rPr>
              <w:fldChar w:fldCharType="end"/>
            </w:r>
            <w:r w:rsidR="00E94184" w:rsidRPr="00E94184">
              <w:rPr>
                <w:rFonts w:ascii="Gotham Book" w:hAnsi="Gotham Book"/>
                <w:sz w:val="16"/>
                <w:szCs w:val="16"/>
              </w:rPr>
              <w:t xml:space="preserve"> of </w:t>
            </w:r>
            <w:r w:rsidR="00E94184" w:rsidRPr="00E94184">
              <w:rPr>
                <w:rFonts w:ascii="Gotham Book" w:hAnsi="Gotham Book"/>
                <w:b/>
                <w:bCs/>
                <w:sz w:val="16"/>
                <w:szCs w:val="16"/>
              </w:rPr>
              <w:fldChar w:fldCharType="begin"/>
            </w:r>
            <w:r w:rsidR="00E94184" w:rsidRPr="00E94184">
              <w:rPr>
                <w:rFonts w:ascii="Gotham Book" w:hAnsi="Gotham Book"/>
                <w:b/>
                <w:bCs/>
                <w:sz w:val="16"/>
                <w:szCs w:val="16"/>
              </w:rPr>
              <w:instrText xml:space="preserve"> NUMPAGES  </w:instrText>
            </w:r>
            <w:r w:rsidR="00E94184" w:rsidRPr="00E94184">
              <w:rPr>
                <w:rFonts w:ascii="Gotham Book" w:hAnsi="Gotham Book"/>
                <w:b/>
                <w:bCs/>
                <w:sz w:val="16"/>
                <w:szCs w:val="16"/>
              </w:rPr>
              <w:fldChar w:fldCharType="separate"/>
            </w:r>
            <w:r w:rsidR="00E94184" w:rsidRPr="00E94184">
              <w:rPr>
                <w:rFonts w:ascii="Gotham Book" w:hAnsi="Gotham Book"/>
                <w:b/>
                <w:bCs/>
                <w:noProof/>
                <w:sz w:val="16"/>
                <w:szCs w:val="16"/>
              </w:rPr>
              <w:t>2</w:t>
            </w:r>
            <w:r w:rsidR="00E94184" w:rsidRPr="00E94184">
              <w:rPr>
                <w:rFonts w:ascii="Gotham Book" w:hAnsi="Gotham Book"/>
                <w:b/>
                <w:bCs/>
                <w:sz w:val="16"/>
                <w:szCs w:val="16"/>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94593569"/>
      <w:docPartObj>
        <w:docPartGallery w:val="Page Numbers (Bottom of Page)"/>
        <w:docPartUnique/>
      </w:docPartObj>
    </w:sdtPr>
    <w:sdtEndPr>
      <w:rPr>
        <w:noProof/>
      </w:rPr>
    </w:sdtEndPr>
    <w:sdtContent>
      <w:p w14:paraId="0EA6F300" w14:textId="27E8314E" w:rsidR="00210880" w:rsidRDefault="00210880">
        <w:pPr>
          <w:pStyle w:val="Footer"/>
        </w:pPr>
        <w:r>
          <w:fldChar w:fldCharType="begin"/>
        </w:r>
        <w:r>
          <w:instrText xml:space="preserve"> PAGE   \* MERGEFORMAT </w:instrText>
        </w:r>
        <w:r>
          <w:fldChar w:fldCharType="separate"/>
        </w:r>
        <w:r>
          <w:rPr>
            <w:noProof/>
          </w:rPr>
          <w:t>2</w:t>
        </w:r>
        <w:r>
          <w:rPr>
            <w:noProof/>
          </w:rPr>
          <w:fldChar w:fldCharType="end"/>
        </w:r>
      </w:p>
    </w:sdtContent>
  </w:sdt>
  <w:p w14:paraId="534D5396" w14:textId="5B75E93F" w:rsidR="0022668B" w:rsidRPr="008A1A54" w:rsidRDefault="00210880" w:rsidP="00C97327">
    <w:pPr>
      <w:pStyle w:val="Caption"/>
      <w:spacing w:after="0" w:line="240" w:lineRule="auto"/>
      <w:rPr>
        <w:rFonts w:ascii="Gotham Book" w:hAnsi="Gotham Book"/>
      </w:rPr>
    </w:pPr>
    <w:r>
      <w:rPr>
        <w:rFonts w:ascii="Gotham Book" w:hAnsi="Gotham Book"/>
        <w:caps w:val="0"/>
      </w:rPr>
      <w:t>[PUBLIC CONSULTATION DRAFT – APRIL 2026]</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6E8078" w14:textId="372B9F91" w:rsidR="00063CB8" w:rsidRDefault="00063CB8">
    <w:pPr>
      <w:pStyle w:val="Footer"/>
    </w:pPr>
    <w:r>
      <w:rPr>
        <w:noProof/>
      </w:rPr>
      <mc:AlternateContent>
        <mc:Choice Requires="wps">
          <w:drawing>
            <wp:anchor distT="0" distB="0" distL="0" distR="0" simplePos="0" relativeHeight="251658244" behindDoc="0" locked="0" layoutInCell="1" allowOverlap="1" wp14:anchorId="200916CF" wp14:editId="17BCC98F">
              <wp:simplePos x="635" y="635"/>
              <wp:positionH relativeFrom="page">
                <wp:align>left</wp:align>
              </wp:positionH>
              <wp:positionV relativeFrom="page">
                <wp:align>bottom</wp:align>
              </wp:positionV>
              <wp:extent cx="772795" cy="444500"/>
              <wp:effectExtent l="0" t="0" r="8255" b="0"/>
              <wp:wrapNone/>
              <wp:docPr id="1530530662"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72795" cy="444500"/>
                      </a:xfrm>
                      <a:prstGeom prst="rect">
                        <a:avLst/>
                      </a:prstGeom>
                      <a:noFill/>
                      <a:ln>
                        <a:noFill/>
                      </a:ln>
                    </wps:spPr>
                    <wps:txbx>
                      <w:txbxContent>
                        <w:p w14:paraId="4F992CF7" w14:textId="77777777" w:rsidR="00063CB8" w:rsidRPr="002B5BCB" w:rsidRDefault="00063CB8" w:rsidP="002B5BCB">
                          <w:pPr>
                            <w:spacing w:after="0"/>
                            <w:rPr>
                              <w:rFonts w:ascii="Aptos" w:eastAsia="Aptos" w:hAnsi="Aptos" w:cs="Aptos"/>
                              <w:noProof/>
                              <w:color w:val="000000"/>
                              <w:szCs w:val="20"/>
                            </w:rPr>
                          </w:pPr>
                          <w:r w:rsidRPr="002B5BCB">
                            <w:rPr>
                              <w:rFonts w:ascii="Aptos" w:eastAsia="Aptos" w:hAnsi="Aptos" w:cs="Aptos"/>
                              <w:noProof/>
                              <w:color w:val="000000"/>
                              <w:szCs w:val="20"/>
                            </w:rPr>
                            <w:t>OFFICIAL</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200916CF" id="_x0000_t202" coordsize="21600,21600" o:spt="202" path="m,l,21600r21600,l21600,xe">
              <v:stroke joinstyle="miter"/>
              <v:path gradientshapeok="t" o:connecttype="rect"/>
            </v:shapetype>
            <v:shape id="Text Box 5" o:spid="_x0000_s1028" type="#_x0000_t202" alt="OFFICIAL" style="position:absolute;margin-left:0;margin-top:0;width:60.85pt;height:35pt;z-index:251658244;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DCouFAIAACEEAAAOAAAAZHJzL2Uyb0RvYy54bWysU99v2jAQfp+0/8Hy+0hAMNaIULFWTJNQ&#10;W4lOfTaOTSI5Pss+SNhfv7Mhpev2NO3FOd9d7sf3fV7c9q1hR+VDA7bk41HOmbISqsbuS/7jef3p&#10;C2cBha2EAatKflKB3y4/flh0rlATqMFUyjMqYkPRuZLXiK7IsiBr1YowAqcsBTX4ViBd/T6rvOio&#10;emuySZ5/zjrwlfMgVQjkvT8H+TLV11pJfNQ6KGSm5DQbptOncxfPbLkQxd4LVzfyMob4hyla0Vhq&#10;+lrqXqBgB9/8UaptpIcAGkcS2gy0bqRKO9A24/zdNttaOJV2IXCCe4Up/L+y8uG4dU+eYf8VeiIw&#10;AtK5UARyxn167dv4pUkZxQnC0ytsqkcmyTmfT+Y3M84khabT6SxPsGbXn50P+E1By6JRck+sJLDE&#10;cROQGlLqkBJ7WVg3xiRmjP3NQYnRk10njBb2u541Vcknw/Q7qE60lIcz38HJdUOtNyLgk/BEMO1B&#10;osVHOrSBruRwsTirwf/8mz/mE+4U5awjwZTckqI5M98t8TGZTXPam2G6keEHY5eM8U0ecWH20N4B&#10;aXFMz8LJZMZkNIOpPbQvpOlV7EYhYSX1LPluMO/wLF96E1KtVimJtOQEbuzWyVg6YhYBfe5fhHcX&#10;1JHoeoBBUqJ4B/45N/4Z3OqAREFiJuJ7RvMCO+kwEXZ5M1Hob+8p6/qyl78AAAD//wMAUEsDBBQA&#10;BgAIAAAAIQANvb1f2QAAAAQBAAAPAAAAZHJzL2Rvd25yZXYueG1sTI/NTsMwEITvSLyDtZW4Ubs5&#10;pCjEqaryI64EJDg68TaOGu+G2G3D2+NygctKoxnNfFtuZj+IE06hZ9KwWioQSC3bnjoN729Pt3cg&#10;QjRkzcCEGr4xwKa6vipNYflMr3iqYydSCYXCaHAxjoWUoXXoTVjyiJS8PU/exCSnTtrJnFO5H2Sm&#10;VC696SktODPizmF7qI9eQ/7wvHXjR/75tc/CS2j4EGt+1PpmMW/vQUSc418YLvgJHarE1PCRbBCD&#10;hvRI/L0XL1utQTQa1kqBrEr5H776AQAA//8DAFBLAQItABQABgAIAAAAIQC2gziS/gAAAOEBAAAT&#10;AAAAAAAAAAAAAAAAAAAAAABbQ29udGVudF9UeXBlc10ueG1sUEsBAi0AFAAGAAgAAAAhADj9If/W&#10;AAAAlAEAAAsAAAAAAAAAAAAAAAAALwEAAF9yZWxzLy5yZWxzUEsBAi0AFAAGAAgAAAAhAPUMKi4U&#10;AgAAIQQAAA4AAAAAAAAAAAAAAAAALgIAAGRycy9lMm9Eb2MueG1sUEsBAi0AFAAGAAgAAAAhAA29&#10;vV/ZAAAABAEAAA8AAAAAAAAAAAAAAAAAbgQAAGRycy9kb3ducmV2LnhtbFBLBQYAAAAABAAEAPMA&#10;AAB0BQAAAAA=&#10;" filled="f" stroked="f">
              <v:textbox style="mso-fit-shape-to-text:t" inset="20pt,0,0,15pt">
                <w:txbxContent>
                  <w:p w14:paraId="4F992CF7" w14:textId="77777777" w:rsidR="00063CB8" w:rsidRPr="002B5BCB" w:rsidRDefault="00063CB8" w:rsidP="002B5BCB">
                    <w:pPr>
                      <w:spacing w:after="0"/>
                      <w:rPr>
                        <w:rFonts w:ascii="Aptos" w:eastAsia="Aptos" w:hAnsi="Aptos" w:cs="Aptos"/>
                        <w:noProof/>
                        <w:color w:val="000000"/>
                        <w:szCs w:val="20"/>
                      </w:rPr>
                    </w:pPr>
                    <w:r w:rsidRPr="002B5BCB">
                      <w:rPr>
                        <w:rFonts w:ascii="Aptos" w:eastAsia="Aptos" w:hAnsi="Aptos" w:cs="Aptos"/>
                        <w:noProof/>
                        <w:color w:val="000000"/>
                        <w:szCs w:val="20"/>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65420975"/>
      <w:docPartObj>
        <w:docPartGallery w:val="Page Numbers (Bottom of Page)"/>
        <w:docPartUnique/>
      </w:docPartObj>
    </w:sdtPr>
    <w:sdtEndPr>
      <w:rPr>
        <w:noProof/>
      </w:rPr>
    </w:sdtEndPr>
    <w:sdtContent>
      <w:p w14:paraId="408D3BEE" w14:textId="77777777" w:rsidR="00063CB8" w:rsidRDefault="00063CB8">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0540F028" w14:textId="77777777" w:rsidR="00063CB8" w:rsidRPr="00665D5F" w:rsidRDefault="00063CB8" w:rsidP="003C7DB2">
    <w:pPr>
      <w:pStyle w:val="NormalIndent5mm"/>
      <w:jc w:val="right"/>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65AFFE" w14:textId="77777777" w:rsidR="00063CB8" w:rsidRDefault="00063CB8" w:rsidP="004F208D">
    <w:pPr>
      <w:pStyle w:val="Footer"/>
      <w:jc w:val="right"/>
    </w:pPr>
    <w:r>
      <w:rPr>
        <w:noProof/>
      </w:rPr>
      <mc:AlternateContent>
        <mc:Choice Requires="wps">
          <w:drawing>
            <wp:anchor distT="0" distB="0" distL="0" distR="0" simplePos="0" relativeHeight="251658245" behindDoc="0" locked="0" layoutInCell="1" allowOverlap="1" wp14:anchorId="21177480" wp14:editId="1BDD162A">
              <wp:simplePos x="635" y="635"/>
              <wp:positionH relativeFrom="page">
                <wp:align>left</wp:align>
              </wp:positionH>
              <wp:positionV relativeFrom="page">
                <wp:align>bottom</wp:align>
              </wp:positionV>
              <wp:extent cx="772795" cy="444500"/>
              <wp:effectExtent l="0" t="0" r="8255" b="0"/>
              <wp:wrapNone/>
              <wp:docPr id="1752476469" name="Text Box 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72795" cy="444500"/>
                      </a:xfrm>
                      <a:prstGeom prst="rect">
                        <a:avLst/>
                      </a:prstGeom>
                      <a:noFill/>
                      <a:ln>
                        <a:noFill/>
                      </a:ln>
                    </wps:spPr>
                    <wps:txbx>
                      <w:txbxContent>
                        <w:p w14:paraId="71DC1D8A" w14:textId="77777777" w:rsidR="00063CB8" w:rsidRPr="002B5BCB" w:rsidRDefault="00063CB8" w:rsidP="002B5BCB">
                          <w:pPr>
                            <w:spacing w:after="0"/>
                            <w:rPr>
                              <w:rFonts w:ascii="Aptos" w:eastAsia="Aptos" w:hAnsi="Aptos" w:cs="Aptos"/>
                              <w:noProof/>
                              <w:color w:val="000000"/>
                              <w:szCs w:val="20"/>
                            </w:rPr>
                          </w:pPr>
                          <w:r w:rsidRPr="002B5BCB">
                            <w:rPr>
                              <w:rFonts w:ascii="Aptos" w:eastAsia="Aptos" w:hAnsi="Aptos" w:cs="Aptos"/>
                              <w:noProof/>
                              <w:color w:val="000000"/>
                              <w:szCs w:val="20"/>
                            </w:rPr>
                            <w:t>OFFICIAL</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21177480" id="_x0000_t202" coordsize="21600,21600" o:spt="202" path="m,l,21600r21600,l21600,xe">
              <v:stroke joinstyle="miter"/>
              <v:path gradientshapeok="t" o:connecttype="rect"/>
            </v:shapetype>
            <v:shape id="Text Box 4" o:spid="_x0000_s1030" type="#_x0000_t202" alt="OFFICIAL" style="position:absolute;left:0;text-align:left;margin-left:0;margin-top:0;width:60.85pt;height:35pt;z-index:251658245;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IM2rEwIAACEEAAAOAAAAZHJzL2Uyb0RvYy54bWysU99v2jAQfp+0/8Hy+0hAMNaIULFWTJNQ&#10;W4lOfTaOTSI5Pss+SNhfv7Mhpev2NO3FOd9d7sf3fV7c9q1hR+VDA7bk41HOmbISqsbuS/7jef3p&#10;C2cBha2EAatKflKB3y4/flh0rlATqMFUyjMqYkPRuZLXiK7IsiBr1YowAqcsBTX4ViBd/T6rvOio&#10;emuySZ5/zjrwlfMgVQjkvT8H+TLV11pJfNQ6KGSm5DQbptOncxfPbLkQxd4LVzfyMob4hyla0Vhq&#10;+lrqXqBgB9/8UaptpIcAGkcS2gy0bqRKO9A24/zdNttaOJV2IXCCe4Up/L+y8uG4dU+eYf8VeiIw&#10;AtK5UARyxn167dv4pUkZxQnC0ytsqkcmyTmfT+Y3M84khabT6SxPsGbXn50P+E1By6JRck+sJLDE&#10;cROQGlLqkBJ7WVg3xiRmjP3NQYnRk10njBb2u541FTUfpt9BdaKlPJz5Dk6uG2q9EQGfhCeCaQ8S&#10;LT7SoQ10JYeLxVkN/uff/DGfcKcoZx0JpuSWFM2Z+W6Jj8lsmtPeDNONDD8Yu2SMb/KIC7OH9g5I&#10;i2N6Fk4mMyajGUztoX0hTa9iNwoJK6lnyXeDeYdn+dKbkGq1SkmkJSdwY7dOxtIRswjoc/8ivLug&#10;jkTXAwySEsU78M+58c/gVgckChIzEd8zmhfYSYeJsMubiUJ/e09Z15e9/AUAAP//AwBQSwMEFAAG&#10;AAgAAAAhAA29vV/ZAAAABAEAAA8AAABkcnMvZG93bnJldi54bWxMj81OwzAQhO9IvIO1lbhRuzmk&#10;KMSpqvIjrgQkODrxNo4a74bYbcPb43KBy0qjGc18W25mP4gTTqFn0rBaKhBILdueOg3vb0+3dyBC&#10;NGTNwIQavjHAprq+Kk1h+UyveKpjJ1IJhcJocDGOhZShdehNWPKIlLw9T97EJKdO2smcU7kfZKZU&#10;Lr3pKS04M+LOYXuoj15D/vC8deNH/vm1z8JLaPgQa37U+mYxb+9BRJzjXxgu+AkdqsTU8JFsEIOG&#10;9Ej8vRcvW61BNBrWSoGsSvkfvvoBAAD//wMAUEsBAi0AFAAGAAgAAAAhALaDOJL+AAAA4QEAABMA&#10;AAAAAAAAAAAAAAAAAAAAAFtDb250ZW50X1R5cGVzXS54bWxQSwECLQAUAAYACAAAACEAOP0h/9YA&#10;AACUAQAACwAAAAAAAAAAAAAAAAAvAQAAX3JlbHMvLnJlbHNQSwECLQAUAAYACAAAACEAVyDNqxMC&#10;AAAhBAAADgAAAAAAAAAAAAAAAAAuAgAAZHJzL2Uyb0RvYy54bWxQSwECLQAUAAYACAAAACEADb29&#10;X9kAAAAEAQAADwAAAAAAAAAAAAAAAABtBAAAZHJzL2Rvd25yZXYueG1sUEsFBgAAAAAEAAQA8wAA&#10;AHMFAAAAAA==&#10;" filled="f" stroked="f">
              <v:textbox style="mso-fit-shape-to-text:t" inset="20pt,0,0,15pt">
                <w:txbxContent>
                  <w:p w14:paraId="71DC1D8A" w14:textId="77777777" w:rsidR="00063CB8" w:rsidRPr="002B5BCB" w:rsidRDefault="00063CB8" w:rsidP="002B5BCB">
                    <w:pPr>
                      <w:spacing w:after="0"/>
                      <w:rPr>
                        <w:rFonts w:ascii="Aptos" w:eastAsia="Aptos" w:hAnsi="Aptos" w:cs="Aptos"/>
                        <w:noProof/>
                        <w:color w:val="000000"/>
                        <w:szCs w:val="20"/>
                      </w:rPr>
                    </w:pPr>
                    <w:r w:rsidRPr="002B5BCB">
                      <w:rPr>
                        <w:rFonts w:ascii="Aptos" w:eastAsia="Aptos" w:hAnsi="Aptos" w:cs="Aptos"/>
                        <w:noProof/>
                        <w:color w:val="000000"/>
                        <w:szCs w:val="20"/>
                      </w:rPr>
                      <w:t>OFFICIAL</w:t>
                    </w:r>
                  </w:p>
                </w:txbxContent>
              </v:textbox>
              <w10:wrap anchorx="page" anchory="page"/>
            </v:shape>
          </w:pict>
        </mc:Fallback>
      </mc:AlternateContent>
    </w:r>
    <w:sdt>
      <w:sdtPr>
        <w:id w:val="665753849"/>
        <w:docPartObj>
          <w:docPartGallery w:val="Page Numbers (Bottom of Page)"/>
          <w:docPartUnique/>
        </w:docPartObj>
      </w:sdtPr>
      <w:sdtEndPr>
        <w:rPr>
          <w:noProof/>
        </w:rPr>
      </w:sdtEndPr>
      <w:sdtContent>
        <w:r>
          <w:fldChar w:fldCharType="begin"/>
        </w:r>
        <w:r>
          <w:instrText xml:space="preserve"> PAGE   \* MERGEFORMAT </w:instrText>
        </w:r>
        <w:r>
          <w:fldChar w:fldCharType="separate"/>
        </w:r>
        <w:r>
          <w:rPr>
            <w:noProof/>
          </w:rPr>
          <w:t>2</w:t>
        </w:r>
        <w:r>
          <w:rPr>
            <w:noProof/>
          </w:rPr>
          <w:fldChar w:fldCharType="end"/>
        </w:r>
      </w:sdtContent>
    </w:sdt>
  </w:p>
  <w:p w14:paraId="581D5D44" w14:textId="77777777" w:rsidR="00063CB8" w:rsidRPr="00665D5F" w:rsidRDefault="00063CB8" w:rsidP="00DF7E84">
    <w:pPr>
      <w:pStyle w:val="NormalIndent5mm"/>
      <w:tabs>
        <w:tab w:val="left" w:pos="2176"/>
      </w:tabs>
      <w:jc w:val="righ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C2C0339" w14:textId="77777777" w:rsidR="003F26FD" w:rsidRDefault="003F26FD" w:rsidP="007A386A">
      <w:pPr>
        <w:spacing w:after="0" w:line="240" w:lineRule="auto"/>
      </w:pPr>
      <w:r>
        <w:separator/>
      </w:r>
    </w:p>
  </w:footnote>
  <w:footnote w:type="continuationSeparator" w:id="0">
    <w:p w14:paraId="5CA92BCF" w14:textId="77777777" w:rsidR="003F26FD" w:rsidRDefault="003F26FD" w:rsidP="007A386A">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0A93DF" w14:textId="156DD84B" w:rsidR="00BB68F9" w:rsidRPr="000A46D9" w:rsidRDefault="00D10893" w:rsidP="0098571E">
    <w:pPr>
      <w:pStyle w:val="Header"/>
      <w:tabs>
        <w:tab w:val="clear" w:pos="4513"/>
        <w:tab w:val="clear" w:pos="9026"/>
        <w:tab w:val="center" w:pos="0"/>
        <w:tab w:val="right" w:pos="9781"/>
      </w:tabs>
      <w:ind w:right="-1981"/>
    </w:pPr>
    <w:r>
      <w:rPr>
        <w:noProof/>
      </w:rPr>
      <w:drawing>
        <wp:anchor distT="0" distB="0" distL="114300" distR="114300" simplePos="0" relativeHeight="251658249" behindDoc="0" locked="0" layoutInCell="1" allowOverlap="1" wp14:anchorId="624588DF" wp14:editId="6682A18F">
          <wp:simplePos x="0" y="0"/>
          <wp:positionH relativeFrom="column">
            <wp:posOffset>8008620</wp:posOffset>
          </wp:positionH>
          <wp:positionV relativeFrom="paragraph">
            <wp:posOffset>-78740</wp:posOffset>
          </wp:positionV>
          <wp:extent cx="755015" cy="755015"/>
          <wp:effectExtent l="0" t="0" r="6985" b="6985"/>
          <wp:wrapSquare wrapText="bothSides"/>
          <wp:docPr id="1959587609" name="Picture 1959587609" descr="National Health and Medical Research Counc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NHMRC-LH-SQ-Logo-Blue.png"/>
                  <pic:cNvPicPr/>
                </pic:nvPicPr>
                <pic:blipFill>
                  <a:blip r:embed="rId1">
                    <a:extLst>
                      <a:ext uri="{28A0092B-C50C-407E-A947-70E740481C1C}">
                        <a14:useLocalDpi xmlns:a14="http://schemas.microsoft.com/office/drawing/2010/main" val="0"/>
                      </a:ext>
                    </a:extLst>
                  </a:blip>
                  <a:stretch>
                    <a:fillRect/>
                  </a:stretch>
                </pic:blipFill>
                <pic:spPr>
                  <a:xfrm>
                    <a:off x="0" y="0"/>
                    <a:ext cx="755015" cy="755015"/>
                  </a:xfrm>
                  <a:prstGeom prst="rect">
                    <a:avLst/>
                  </a:prstGeom>
                </pic:spPr>
              </pic:pic>
            </a:graphicData>
          </a:graphic>
          <wp14:sizeRelH relativeFrom="page">
            <wp14:pctWidth>0</wp14:pctWidth>
          </wp14:sizeRelH>
          <wp14:sizeRelV relativeFrom="page">
            <wp14:pctHeight>0</wp14:pctHeight>
          </wp14:sizeRelV>
        </wp:anchor>
      </w:drawing>
    </w:r>
    <w:r w:rsidR="0098571E">
      <w:rPr>
        <w:noProof/>
      </w:rPr>
      <w:drawing>
        <wp:anchor distT="0" distB="0" distL="114300" distR="114300" simplePos="0" relativeHeight="251658248" behindDoc="0" locked="0" layoutInCell="1" allowOverlap="1" wp14:anchorId="622C4105" wp14:editId="3A691A6F">
          <wp:simplePos x="0" y="0"/>
          <wp:positionH relativeFrom="column">
            <wp:posOffset>-1059180</wp:posOffset>
          </wp:positionH>
          <wp:positionV relativeFrom="paragraph">
            <wp:posOffset>-31115</wp:posOffset>
          </wp:positionV>
          <wp:extent cx="3283200" cy="757498"/>
          <wp:effectExtent l="0" t="0" r="0" b="5080"/>
          <wp:wrapSquare wrapText="bothSides"/>
          <wp:docPr id="514880602" name="Picture 514880602" descr="National Health and Medical Research Counc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usGov-NHMRC-LH-Logo2.png"/>
                  <pic:cNvPicPr/>
                </pic:nvPicPr>
                <pic:blipFill>
                  <a:blip r:embed="rId2">
                    <a:extLst>
                      <a:ext uri="{28A0092B-C50C-407E-A947-70E740481C1C}">
                        <a14:useLocalDpi xmlns:a14="http://schemas.microsoft.com/office/drawing/2010/main" val="0"/>
                      </a:ext>
                    </a:extLst>
                  </a:blip>
                  <a:stretch>
                    <a:fillRect/>
                  </a:stretch>
                </pic:blipFill>
                <pic:spPr>
                  <a:xfrm>
                    <a:off x="0" y="0"/>
                    <a:ext cx="3283200" cy="757498"/>
                  </a:xfrm>
                  <a:prstGeom prst="rect">
                    <a:avLst/>
                  </a:prstGeom>
                </pic:spPr>
              </pic:pic>
            </a:graphicData>
          </a:graphic>
          <wp14:sizeRelH relativeFrom="page">
            <wp14:pctWidth>0</wp14:pctWidth>
          </wp14:sizeRelH>
          <wp14:sizeRelV relativeFrom="page">
            <wp14:pctHeight>0</wp14:pctHeight>
          </wp14:sizeRelV>
        </wp:anchor>
      </w:drawing>
    </w:r>
    <w:r w:rsidR="00210880">
      <w:rPr>
        <w:rFonts w:ascii="Gotham Book" w:hAnsi="Gotham Book"/>
        <w:b w:val="0"/>
        <w:caps/>
        <w:color w:val="595959" w:themeColor="text1" w:themeTint="A6"/>
        <w:sz w:val="20"/>
      </w:rPr>
      <w:t>[public consultation draft – april 2026]</w:t>
    </w:r>
    <w:r w:rsidR="00CC4010">
      <w:rPr>
        <w:rFonts w:ascii="Gotham Book" w:hAnsi="Gotham Book"/>
        <w:b w:val="0"/>
        <w:caps/>
        <w:color w:val="595959" w:themeColor="text1" w:themeTint="A6"/>
        <w:sz w:val="20"/>
      </w:rP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11ED74" w14:textId="3DF2047B" w:rsidR="00E94184" w:rsidRPr="00665D5F" w:rsidRDefault="00D10893" w:rsidP="00E94184">
    <w:pPr>
      <w:pStyle w:val="SecurityDLM"/>
    </w:pPr>
    <w:r>
      <w:rPr>
        <w:noProof/>
      </w:rPr>
      <w:drawing>
        <wp:anchor distT="0" distB="0" distL="114300" distR="114300" simplePos="0" relativeHeight="251658247" behindDoc="0" locked="0" layoutInCell="1" allowOverlap="1" wp14:anchorId="41A152FB" wp14:editId="00B4CB87">
          <wp:simplePos x="0" y="0"/>
          <wp:positionH relativeFrom="column">
            <wp:posOffset>8018145</wp:posOffset>
          </wp:positionH>
          <wp:positionV relativeFrom="paragraph">
            <wp:posOffset>-164465</wp:posOffset>
          </wp:positionV>
          <wp:extent cx="755015" cy="755015"/>
          <wp:effectExtent l="0" t="0" r="6985" b="6985"/>
          <wp:wrapSquare wrapText="bothSides"/>
          <wp:docPr id="1568023657" name="Picture 1568023657" descr="National Health and Medical Research Counc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NHMRC-LH-SQ-Logo-Blue.png"/>
                  <pic:cNvPicPr/>
                </pic:nvPicPr>
                <pic:blipFill>
                  <a:blip r:embed="rId1">
                    <a:extLst>
                      <a:ext uri="{28A0092B-C50C-407E-A947-70E740481C1C}">
                        <a14:useLocalDpi xmlns:a14="http://schemas.microsoft.com/office/drawing/2010/main" val="0"/>
                      </a:ext>
                    </a:extLst>
                  </a:blip>
                  <a:stretch>
                    <a:fillRect/>
                  </a:stretch>
                </pic:blipFill>
                <pic:spPr>
                  <a:xfrm>
                    <a:off x="0" y="0"/>
                    <a:ext cx="755015" cy="755015"/>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6" behindDoc="0" locked="0" layoutInCell="1" allowOverlap="1" wp14:anchorId="3F8FD3A3" wp14:editId="7A7F0442">
          <wp:simplePos x="0" y="0"/>
          <wp:positionH relativeFrom="column">
            <wp:posOffset>-1211580</wp:posOffset>
          </wp:positionH>
          <wp:positionV relativeFrom="paragraph">
            <wp:posOffset>-107315</wp:posOffset>
          </wp:positionV>
          <wp:extent cx="3283200" cy="757498"/>
          <wp:effectExtent l="0" t="0" r="0" b="5080"/>
          <wp:wrapSquare wrapText="bothSides"/>
          <wp:docPr id="846570432" name="Picture 846570432" descr="National Health and Medical Research Counc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usGov-NHMRC-LH-Logo2.png"/>
                  <pic:cNvPicPr/>
                </pic:nvPicPr>
                <pic:blipFill>
                  <a:blip r:embed="rId2">
                    <a:extLst>
                      <a:ext uri="{28A0092B-C50C-407E-A947-70E740481C1C}">
                        <a14:useLocalDpi xmlns:a14="http://schemas.microsoft.com/office/drawing/2010/main" val="0"/>
                      </a:ext>
                    </a:extLst>
                  </a:blip>
                  <a:stretch>
                    <a:fillRect/>
                  </a:stretch>
                </pic:blipFill>
                <pic:spPr>
                  <a:xfrm>
                    <a:off x="0" y="0"/>
                    <a:ext cx="3283200" cy="757498"/>
                  </a:xfrm>
                  <a:prstGeom prst="rect">
                    <a:avLst/>
                  </a:prstGeom>
                </pic:spPr>
              </pic:pic>
            </a:graphicData>
          </a:graphic>
          <wp14:sizeRelH relativeFrom="page">
            <wp14:pctWidth>0</wp14:pctWidth>
          </wp14:sizeRelH>
          <wp14:sizeRelV relativeFrom="page">
            <wp14:pctHeight>0</wp14:pctHeight>
          </wp14:sizeRelV>
        </wp:anchor>
      </w:drawing>
    </w:r>
    <w:r w:rsidR="00497375">
      <w:t>Official</w:t>
    </w:r>
  </w:p>
  <w:p w14:paraId="013AB6EA" w14:textId="77777777" w:rsidR="00210880" w:rsidRDefault="00741DE4" w:rsidP="0098571E">
    <w:pPr>
      <w:pStyle w:val="Header"/>
      <w:tabs>
        <w:tab w:val="clear" w:pos="9026"/>
        <w:tab w:val="right" w:pos="9781"/>
      </w:tabs>
      <w:ind w:left="-1985" w:right="-1697"/>
      <w:jc w:val="both"/>
      <w:rPr>
        <w:sz w:val="20"/>
        <w:szCs w:val="20"/>
      </w:rPr>
    </w:pPr>
    <w:r>
      <w:tab/>
    </w:r>
    <w:r w:rsidR="00025B76" w:rsidRPr="00D10893">
      <w:rPr>
        <w:sz w:val="20"/>
        <w:szCs w:val="20"/>
      </w:rPr>
      <w:t xml:space="preserve">                                                                                </w:t>
    </w:r>
    <w:r w:rsidR="0098571E" w:rsidRPr="00D10893">
      <w:rPr>
        <w:sz w:val="20"/>
        <w:szCs w:val="20"/>
      </w:rPr>
      <w:t xml:space="preserve">                                                                        </w:t>
    </w:r>
  </w:p>
  <w:p w14:paraId="2CCF5C2D" w14:textId="4D67BC95" w:rsidR="00133DD8" w:rsidRPr="00D10893" w:rsidRDefault="0098571E" w:rsidP="0098571E">
    <w:pPr>
      <w:pStyle w:val="Header"/>
      <w:tabs>
        <w:tab w:val="clear" w:pos="9026"/>
        <w:tab w:val="right" w:pos="9781"/>
      </w:tabs>
      <w:ind w:left="-1985" w:right="-1697"/>
      <w:jc w:val="both"/>
      <w:rPr>
        <w:sz w:val="20"/>
        <w:szCs w:val="20"/>
      </w:rPr>
    </w:pPr>
    <w:r w:rsidRPr="00D10893">
      <w:rPr>
        <w:sz w:val="20"/>
        <w:szCs w:val="20"/>
      </w:rPr>
      <w:t xml:space="preserve"> </w:t>
    </w:r>
    <w:r w:rsidR="00D10893" w:rsidRPr="00D10893">
      <w:rPr>
        <w:sz w:val="20"/>
        <w:szCs w:val="20"/>
      </w:rPr>
      <w:t>[public consultation draft – April 2026]</w:t>
    </w:r>
    <w:r w:rsidRPr="00D10893">
      <w:rPr>
        <w:sz w:val="20"/>
        <w:szCs w:val="20"/>
      </w:rPr>
      <w:t xml:space="preserve">                                                                                  </w:t>
    </w:r>
    <w:r w:rsidR="00025B76" w:rsidRPr="00D10893">
      <w:rPr>
        <w:sz w:val="20"/>
        <w:szCs w:val="20"/>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9D5B8D" w14:textId="1C71BFB8" w:rsidR="00063CB8" w:rsidRDefault="00063CB8">
    <w:pPr>
      <w:pStyle w:val="Header"/>
    </w:pPr>
    <w:r>
      <w:rPr>
        <w:noProof/>
      </w:rPr>
      <mc:AlternateContent>
        <mc:Choice Requires="wps">
          <w:drawing>
            <wp:anchor distT="0" distB="0" distL="0" distR="0" simplePos="0" relativeHeight="251658241" behindDoc="0" locked="0" layoutInCell="1" allowOverlap="1" wp14:anchorId="02D5CDFF" wp14:editId="5F4C53D3">
              <wp:simplePos x="635" y="635"/>
              <wp:positionH relativeFrom="page">
                <wp:align>left</wp:align>
              </wp:positionH>
              <wp:positionV relativeFrom="page">
                <wp:align>top</wp:align>
              </wp:positionV>
              <wp:extent cx="772795" cy="444500"/>
              <wp:effectExtent l="0" t="0" r="8255" b="12700"/>
              <wp:wrapNone/>
              <wp:docPr id="390630077"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72795" cy="444500"/>
                      </a:xfrm>
                      <a:prstGeom prst="rect">
                        <a:avLst/>
                      </a:prstGeom>
                      <a:noFill/>
                      <a:ln>
                        <a:noFill/>
                      </a:ln>
                    </wps:spPr>
                    <wps:txbx>
                      <w:txbxContent>
                        <w:p w14:paraId="0F6778D8" w14:textId="77777777" w:rsidR="00063CB8" w:rsidRPr="002B5BCB" w:rsidRDefault="00063CB8" w:rsidP="002B5BCB">
                          <w:pPr>
                            <w:spacing w:after="0"/>
                            <w:rPr>
                              <w:rFonts w:ascii="Aptos" w:eastAsia="Aptos" w:hAnsi="Aptos" w:cs="Aptos"/>
                              <w:noProof/>
                              <w:color w:val="000000"/>
                              <w:szCs w:val="20"/>
                            </w:rPr>
                          </w:pPr>
                          <w:r w:rsidRPr="002B5BCB">
                            <w:rPr>
                              <w:rFonts w:ascii="Aptos" w:eastAsia="Aptos" w:hAnsi="Aptos" w:cs="Aptos"/>
                              <w:noProof/>
                              <w:color w:val="000000"/>
                              <w:szCs w:val="20"/>
                            </w:rPr>
                            <w:t>OFFICIAL</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02D5CDFF" id="_x0000_t202" coordsize="21600,21600" o:spt="202" path="m,l,21600r21600,l21600,xe">
              <v:stroke joinstyle="miter"/>
              <v:path gradientshapeok="t" o:connecttype="rect"/>
            </v:shapetype>
            <v:shape id="Text Box 2" o:spid="_x0000_s1026" type="#_x0000_t202" alt="OFFICIAL" style="position:absolute;margin-left:0;margin-top:0;width:60.85pt;height:35pt;z-index:251658241;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TkHNDwIAABoEAAAOAAAAZHJzL2Uyb0RvYy54bWysU8Fu2zAMvQ/YPwi6L3aCZFmNOEXWIsOA&#10;oC2QDj0rshQbsERBYmJnXz9KcZqu22nYRaZImuR7fFrc9qZlR+VDA7bk41HOmbISqsbuS/7jef3p&#10;C2cBha1EC1aV/KQCv11+/LDoXKEmUENbKc+oiA1F50peI7oiy4KslRFhBE5ZCmrwRiBd/T6rvOio&#10;ummzSZ5/zjrwlfMgVQjkvT8H+TLV11pJfNQ6KGRtyWk2TKdP5y6e2XIhir0Xrm7kMIb4hymMaCw1&#10;fS11L1Cwg2/+KGUa6SGAxpEEk4HWjVQJA6EZ5+/QbGvhVMJC5AT3SlP4f2Xlw3HrnjzD/iv0tMBI&#10;SOdCEcgZ8fTam/ilSRnFicLTK22qRybJOZ9P5jczziSFptPpLE+0ZtefnQ/4TYFh0Si5p60kssRx&#10;E5AaUuolJfaysG7aNm2mtb85KDF6suuE0cJ+1w9j76A6ERoP50UHJ9cN9dyIgE/C02YJAKkVH+nQ&#10;LXQlh8HirAb/82/+mE+EU5SzjpRScktS5qz9bmkRk9k0J8AM0218k0f4zKcbGbuLYQ/mDkiEY3oP&#10;TiYz5mF7MbUH80JiXsVuFBJWUs+S48W8w7Nu6TFItVqlJBKRE7ixWydj6UhWZPK5fxHeDXQj7ekB&#10;LloSxTvWz7nxz+BWByTu00oisWc2B75JgGlTw2OJCn97T1nXJ738BQAA//8DAFBLAwQUAAYACAAA&#10;ACEAm2QrHtsAAAAEAQAADwAAAGRycy9kb3ducmV2LnhtbEyPS2vDMBCE74X8B7GF3hopoW2KYzmE&#10;QqGFhpIHzXVjrR/UWhlLjt1/X6WX5rIwzDDzbboabSPO1PnasYbZVIEgzp2pudRw2L/eP4PwAdlg&#10;45g0/JCHVTa5STExbuAtnXehFLGEfYIaqhDaREqfV2TRT11LHL3CdRZDlF0pTYdDLLeNnCv1JC3W&#10;HBcqbOmlovx711sNbw/+GPqiePSbj82g3gd76D+/tL67HddLEIHG8B+GC35EhywynVzPxotGQ3wk&#10;/N2LN58tQJw0LJQCmaXyGj77BQAA//8DAFBLAQItABQABgAIAAAAIQC2gziS/gAAAOEBAAATAAAA&#10;AAAAAAAAAAAAAAAAAABbQ29udGVudF9UeXBlc10ueG1sUEsBAi0AFAAGAAgAAAAhADj9If/WAAAA&#10;lAEAAAsAAAAAAAAAAAAAAAAALwEAAF9yZWxzLy5yZWxzUEsBAi0AFAAGAAgAAAAhAEdOQc0PAgAA&#10;GgQAAA4AAAAAAAAAAAAAAAAALgIAAGRycy9lMm9Eb2MueG1sUEsBAi0AFAAGAAgAAAAhAJtkKx7b&#10;AAAABAEAAA8AAAAAAAAAAAAAAAAAaQQAAGRycy9kb3ducmV2LnhtbFBLBQYAAAAABAAEAPMAAABx&#10;BQAAAAA=&#10;" filled="f" stroked="f">
              <v:textbox style="mso-fit-shape-to-text:t" inset="20pt,15pt,0,0">
                <w:txbxContent>
                  <w:p w14:paraId="0F6778D8" w14:textId="77777777" w:rsidR="00063CB8" w:rsidRPr="002B5BCB" w:rsidRDefault="00063CB8" w:rsidP="002B5BCB">
                    <w:pPr>
                      <w:spacing w:after="0"/>
                      <w:rPr>
                        <w:rFonts w:ascii="Aptos" w:eastAsia="Aptos" w:hAnsi="Aptos" w:cs="Aptos"/>
                        <w:noProof/>
                        <w:color w:val="000000"/>
                        <w:szCs w:val="20"/>
                      </w:rPr>
                    </w:pPr>
                    <w:r w:rsidRPr="002B5BCB">
                      <w:rPr>
                        <w:rFonts w:ascii="Aptos" w:eastAsia="Aptos" w:hAnsi="Aptos" w:cs="Aptos"/>
                        <w:noProof/>
                        <w:color w:val="000000"/>
                        <w:szCs w:val="20"/>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F74188" w14:textId="6539D3A2" w:rsidR="00063CB8" w:rsidRDefault="00063CB8" w:rsidP="00497375">
    <w:pPr>
      <w:pStyle w:val="SecurityDLM"/>
    </w:pPr>
    <w:r>
      <w:rPr>
        <w:noProof/>
      </w:rPr>
      <mc:AlternateContent>
        <mc:Choice Requires="wps">
          <w:drawing>
            <wp:anchor distT="0" distB="0" distL="0" distR="0" simplePos="0" relativeHeight="251658242" behindDoc="0" locked="0" layoutInCell="1" allowOverlap="1" wp14:anchorId="736EB1BF" wp14:editId="78A5E253">
              <wp:simplePos x="635" y="635"/>
              <wp:positionH relativeFrom="page">
                <wp:align>left</wp:align>
              </wp:positionH>
              <wp:positionV relativeFrom="page">
                <wp:align>top</wp:align>
              </wp:positionV>
              <wp:extent cx="772795" cy="444500"/>
              <wp:effectExtent l="0" t="0" r="8255" b="12700"/>
              <wp:wrapNone/>
              <wp:docPr id="485924086"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72795" cy="444500"/>
                      </a:xfrm>
                      <a:prstGeom prst="rect">
                        <a:avLst/>
                      </a:prstGeom>
                      <a:noFill/>
                      <a:ln>
                        <a:noFill/>
                      </a:ln>
                    </wps:spPr>
                    <wps:txbx>
                      <w:txbxContent>
                        <w:p w14:paraId="0E38BB98" w14:textId="77777777" w:rsidR="00063CB8" w:rsidRPr="002B5BCB" w:rsidRDefault="00063CB8" w:rsidP="002B5BCB">
                          <w:pPr>
                            <w:spacing w:after="0"/>
                            <w:rPr>
                              <w:rFonts w:ascii="Aptos" w:eastAsia="Aptos" w:hAnsi="Aptos" w:cs="Aptos"/>
                              <w:noProof/>
                              <w:color w:val="000000"/>
                              <w:szCs w:val="20"/>
                            </w:rPr>
                          </w:pPr>
                          <w:r w:rsidRPr="002B5BCB">
                            <w:rPr>
                              <w:rFonts w:ascii="Aptos" w:eastAsia="Aptos" w:hAnsi="Aptos" w:cs="Aptos"/>
                              <w:noProof/>
                              <w:color w:val="000000"/>
                              <w:szCs w:val="20"/>
                            </w:rPr>
                            <w:t>OFFICIAL</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736EB1BF" id="_x0000_t202" coordsize="21600,21600" o:spt="202" path="m,l,21600r21600,l21600,xe">
              <v:stroke joinstyle="miter"/>
              <v:path gradientshapeok="t" o:connecttype="rect"/>
            </v:shapetype>
            <v:shape id="Text Box 3" o:spid="_x0000_s1027" type="#_x0000_t202" alt="OFFICIAL" style="position:absolute;left:0;text-align:left;margin-left:0;margin-top:0;width:60.85pt;height:35pt;z-index:251658242;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XYjYEQIAACEEAAAOAAAAZHJzL2Uyb0RvYy54bWysU01v2zAMvQ/YfxB0X+wEybIacYqsRYYB&#10;QVsgHXpWZCk2YImCxMTOfv0o5atrexp2kSmS5sd7T7Pb3rRsr3xowJZ8OMg5U1ZC1dhtyX89L798&#10;4yygsJVowaqSH1Tgt/PPn2adK9QIamgr5RkVsaHoXMlrRFdkWZC1MiIMwClLQQ3eCKSr32aVFx1V&#10;N202yvOvWQe+ch6kCoG898cgn6f6WiuJj1oHhawtOc2G6fTp3MQzm89EsfXC1Y08jSH+YQojGktN&#10;L6XuBQq28827UqaRHgJoHEgwGWjdSJV2oG2G+Ztt1rVwKu1C4AR3gSn8v7LyYb92T55h/x16IjAC&#10;0rlQBHLGfXrtTfzSpIziBOHhApvqkUlyTqej6c2EM0mh8Xg8yROs2fVn5wP+UGBYNEruiZUEltiv&#10;AlJDSj2nxF4Wlk3bJmZa+5eDEqMnu04YLew3PWuqV9NvoDrQUh6OfAcnlw21XomAT8ITwbQHiRYf&#10;6dAtdCWHk8VZDf73R/6YT7hTlLOOBFNyS4rmrP1piY/RZJzT3gzTbXiTRxSYTzcyNmfD7swdkBaH&#10;9CycTGbMw/Zsag/mhTS9iN0oJKykniXHs3mHR/nSm5BqsUhJpCUncGXXTsbSEbMI6HP/Irw7oY5E&#10;1wOcJSWKN+Afc+OfwS12SBQkZiK+RzRPsJMOE2GnNxOF/vqesq4ve/4HAAD//wMAUEsDBBQABgAI&#10;AAAAIQCbZCse2wAAAAQBAAAPAAAAZHJzL2Rvd25yZXYueG1sTI9La8MwEITvhfwHsYXeGimhbYpj&#10;OYRCoYWGkgfNdWOtH9RaGUuO3X9fpZfmsjDMMPNtuhptI87U+dqxhtlUgSDOnam51HDYv94/g/AB&#10;2WDjmDT8kIdVNrlJMTFu4C2dd6EUsYR9ghqqENpESp9XZNFPXUscvcJ1FkOUXSlNh0Mst42cK/Uk&#10;LdYcFyps6aWi/HvXWw1vD/4Y+qJ49JuPzaDeB3voP7+0vrsd10sQgcbwH4YLfkSHLDKdXM/Gi0ZD&#10;fCT83Ys3ny1AnDQslAKZpfIaPvsFAAD//wMAUEsBAi0AFAAGAAgAAAAhALaDOJL+AAAA4QEAABMA&#10;AAAAAAAAAAAAAAAAAAAAAFtDb250ZW50X1R5cGVzXS54bWxQSwECLQAUAAYACAAAACEAOP0h/9YA&#10;AACUAQAACwAAAAAAAAAAAAAAAAAvAQAAX3JlbHMvLnJlbHNQSwECLQAUAAYACAAAACEAOl2I2BEC&#10;AAAhBAAADgAAAAAAAAAAAAAAAAAuAgAAZHJzL2Uyb0RvYy54bWxQSwECLQAUAAYACAAAACEAm2Qr&#10;HtsAAAAEAQAADwAAAAAAAAAAAAAAAABrBAAAZHJzL2Rvd25yZXYueG1sUEsFBgAAAAAEAAQA8wAA&#10;AHMFAAAAAA==&#10;" filled="f" stroked="f">
              <v:textbox style="mso-fit-shape-to-text:t" inset="20pt,15pt,0,0">
                <w:txbxContent>
                  <w:p w14:paraId="0E38BB98" w14:textId="77777777" w:rsidR="00063CB8" w:rsidRPr="002B5BCB" w:rsidRDefault="00063CB8" w:rsidP="002B5BCB">
                    <w:pPr>
                      <w:spacing w:after="0"/>
                      <w:rPr>
                        <w:rFonts w:ascii="Aptos" w:eastAsia="Aptos" w:hAnsi="Aptos" w:cs="Aptos"/>
                        <w:noProof/>
                        <w:color w:val="000000"/>
                        <w:szCs w:val="20"/>
                      </w:rPr>
                    </w:pPr>
                    <w:r w:rsidRPr="002B5BCB">
                      <w:rPr>
                        <w:rFonts w:ascii="Aptos" w:eastAsia="Aptos" w:hAnsi="Aptos" w:cs="Aptos"/>
                        <w:noProof/>
                        <w:color w:val="000000"/>
                        <w:szCs w:val="20"/>
                      </w:rPr>
                      <w:t>OFFICIAL</w:t>
                    </w:r>
                  </w:p>
                </w:txbxContent>
              </v:textbox>
              <w10:wrap anchorx="page" anchory="page"/>
            </v:shape>
          </w:pict>
        </mc:Fallback>
      </mc:AlternateContent>
    </w:r>
    <w:r w:rsidR="00497375">
      <w:t>official</w:t>
    </w:r>
  </w:p>
  <w:p w14:paraId="2D99E030" w14:textId="77777777" w:rsidR="00063CB8" w:rsidRPr="00A7117A" w:rsidRDefault="00063CB8" w:rsidP="003C7DB2">
    <w:pPr>
      <w:pStyle w:val="NormalIndent5mm"/>
      <w:jc w:val="right"/>
      <w:rPr>
        <w:noProof/>
      </w:rPr>
    </w:pPr>
    <w:r>
      <w:rPr>
        <w:noProof/>
      </w:rPr>
      <w:drawing>
        <wp:inline distT="0" distB="0" distL="0" distR="0" wp14:anchorId="0EE87754" wp14:editId="073677A8">
          <wp:extent cx="755640" cy="755640"/>
          <wp:effectExtent l="0" t="0" r="6985" b="6985"/>
          <wp:docPr id="67" name="Picture 67" descr="National Health and Medical Research Counc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NHMRC-LH-SQ-Logo-Blue.png"/>
                  <pic:cNvPicPr/>
                </pic:nvPicPr>
                <pic:blipFill>
                  <a:blip r:embed="rId1">
                    <a:extLst>
                      <a:ext uri="{28A0092B-C50C-407E-A947-70E740481C1C}">
                        <a14:useLocalDpi xmlns:a14="http://schemas.microsoft.com/office/drawing/2010/main" val="0"/>
                      </a:ext>
                    </a:extLst>
                  </a:blip>
                  <a:stretch>
                    <a:fillRect/>
                  </a:stretch>
                </pic:blipFill>
                <pic:spPr>
                  <a:xfrm>
                    <a:off x="0" y="0"/>
                    <a:ext cx="755640" cy="755640"/>
                  </a:xfrm>
                  <a:prstGeom prst="rect">
                    <a:avLst/>
                  </a:prstGeom>
                </pic:spPr>
              </pic:pic>
            </a:graphicData>
          </a:graphic>
        </wp:inline>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FB9610" w14:textId="271D40BA" w:rsidR="00063CB8" w:rsidRPr="006F305F" w:rsidRDefault="00063CB8" w:rsidP="006F305F">
    <w:pPr>
      <w:pStyle w:val="SecurityDLM"/>
    </w:pPr>
    <w:r>
      <w:rPr>
        <w:noProof/>
      </w:rPr>
      <mc:AlternateContent>
        <mc:Choice Requires="wps">
          <w:drawing>
            <wp:anchor distT="0" distB="0" distL="0" distR="0" simplePos="0" relativeHeight="251658243" behindDoc="0" locked="0" layoutInCell="1" allowOverlap="1" wp14:anchorId="72B6EC36" wp14:editId="6E90B758">
              <wp:simplePos x="635" y="635"/>
              <wp:positionH relativeFrom="page">
                <wp:align>left</wp:align>
              </wp:positionH>
              <wp:positionV relativeFrom="page">
                <wp:align>top</wp:align>
              </wp:positionV>
              <wp:extent cx="772795" cy="444500"/>
              <wp:effectExtent l="0" t="0" r="8255" b="12700"/>
              <wp:wrapNone/>
              <wp:docPr id="824096911"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72795" cy="444500"/>
                      </a:xfrm>
                      <a:prstGeom prst="rect">
                        <a:avLst/>
                      </a:prstGeom>
                      <a:noFill/>
                      <a:ln>
                        <a:noFill/>
                      </a:ln>
                    </wps:spPr>
                    <wps:txbx>
                      <w:txbxContent>
                        <w:p w14:paraId="59590DEC" w14:textId="77777777" w:rsidR="00063CB8" w:rsidRPr="002B5BCB" w:rsidRDefault="00063CB8" w:rsidP="002B5BCB">
                          <w:pPr>
                            <w:spacing w:after="0"/>
                            <w:rPr>
                              <w:rFonts w:ascii="Aptos" w:eastAsia="Aptos" w:hAnsi="Aptos" w:cs="Aptos"/>
                              <w:noProof/>
                              <w:color w:val="000000"/>
                              <w:szCs w:val="20"/>
                            </w:rPr>
                          </w:pPr>
                          <w:r w:rsidRPr="002B5BCB">
                            <w:rPr>
                              <w:rFonts w:ascii="Aptos" w:eastAsia="Aptos" w:hAnsi="Aptos" w:cs="Aptos"/>
                              <w:noProof/>
                              <w:color w:val="000000"/>
                              <w:szCs w:val="20"/>
                            </w:rPr>
                            <w:t>OFFICIAL</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72B6EC36" id="_x0000_t202" coordsize="21600,21600" o:spt="202" path="m,l,21600r21600,l21600,xe">
              <v:stroke joinstyle="miter"/>
              <v:path gradientshapeok="t" o:connecttype="rect"/>
            </v:shapetype>
            <v:shape id="Text Box 1" o:spid="_x0000_s1029" type="#_x0000_t202" alt="OFFICIAL" style="position:absolute;left:0;text-align:left;margin-left:0;margin-top:0;width:60.85pt;height:35pt;z-index:251658243;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RPoSFAIAACEEAAAOAAAAZHJzL2Uyb0RvYy54bWysU02P2jAQvVfqf7B8LwkUSjcirOiuqCqt&#10;dldiqz0bxyaRHI9lDyT013dsCLTbnqpenPHMZD7ee17c9q1hB+VDA7bk41HOmbISqsbuSv79Zf3h&#10;M2cBha2EAatKflSB3y7fv1t0rlATqMFUyjMqYkPRuZLXiK7IsiBr1YowAqcsBTX4ViBd/S6rvOio&#10;emuySZ5/yjrwlfMgVQjkvT8F+TLV11pJfNI6KGSm5DQbptOncxvPbLkQxc4LVzfyPIb4hyla0Vhq&#10;eil1L1CwvW/+KNU20kMAjSMJbQZaN1KlHWibcf5mm00tnEq7EDjBXWAK/6+sfDxs3LNn2H+BngiM&#10;gHQuFIGccZ9e+zZ+aVJGcYLweIFN9cgkOefzyfxmxpmk0HQ6neUJ1uz6s/MBvypoWTRK7omVBJY4&#10;PASkhpQ6pMReFtaNMYkZY39zUGL0ZNcJo4X9tmdNVfKPw/RbqI60lIcT38HJdUOtH0TAZ+GJYNqD&#10;RItPdGgDXcnhbHFWg//xN3/MJ9wpyllHgim5JUVzZr5Z4mMym+a0N8N0G9/kEQXm042M7WDYfXsH&#10;pMUxPQsnkxnz0Aym9tC+kqZXsRuFhJXUs+Q4mHd4ki+9CalWq5REWnICH+zGyVg6YhYBfelfhXdn&#10;1JHoeoRBUqJ4A/4pN/4Z3GqPREFiJuJ7QvMMO+kwEXZ+M1Hov95T1vVlL38CAAD//wMAUEsDBBQA&#10;BgAIAAAAIQCbZCse2wAAAAQBAAAPAAAAZHJzL2Rvd25yZXYueG1sTI9La8MwEITvhfwHsYXeGimh&#10;bYpjOYRCoYWGkgfNdWOtH9RaGUuO3X9fpZfmsjDMMPNtuhptI87U+dqxhtlUgSDOnam51HDYv94/&#10;g/AB2WDjmDT8kIdVNrlJMTFu4C2dd6EUsYR9ghqqENpESp9XZNFPXUscvcJ1FkOUXSlNh0Mst42c&#10;K/UkLdYcFyps6aWi/HvXWw1vD/4Y+qJ49JuPzaDeB3voP7+0vrsd10sQgcbwH4YLfkSHLDKdXM/G&#10;i0ZDfCT83Ys3ny1AnDQslAKZpfIaPvsFAAD//wMAUEsBAi0AFAAGAAgAAAAhALaDOJL+AAAA4QEA&#10;ABMAAAAAAAAAAAAAAAAAAAAAAFtDb250ZW50X1R5cGVzXS54bWxQSwECLQAUAAYACAAAACEAOP0h&#10;/9YAAACUAQAACwAAAAAAAAAAAAAAAAAvAQAAX3JlbHMvLnJlbHNQSwECLQAUAAYACAAAACEAm0T6&#10;EhQCAAAhBAAADgAAAAAAAAAAAAAAAAAuAgAAZHJzL2Uyb0RvYy54bWxQSwECLQAUAAYACAAAACEA&#10;m2QrHtsAAAAEAQAADwAAAAAAAAAAAAAAAABuBAAAZHJzL2Rvd25yZXYueG1sUEsFBgAAAAAEAAQA&#10;8wAAAHYFAAAAAA==&#10;" filled="f" stroked="f">
              <v:textbox style="mso-fit-shape-to-text:t" inset="20pt,15pt,0,0">
                <w:txbxContent>
                  <w:p w14:paraId="59590DEC" w14:textId="77777777" w:rsidR="00063CB8" w:rsidRPr="002B5BCB" w:rsidRDefault="00063CB8" w:rsidP="002B5BCB">
                    <w:pPr>
                      <w:spacing w:after="0"/>
                      <w:rPr>
                        <w:rFonts w:ascii="Aptos" w:eastAsia="Aptos" w:hAnsi="Aptos" w:cs="Aptos"/>
                        <w:noProof/>
                        <w:color w:val="000000"/>
                        <w:szCs w:val="20"/>
                      </w:rPr>
                    </w:pPr>
                    <w:r w:rsidRPr="002B5BCB">
                      <w:rPr>
                        <w:rFonts w:ascii="Aptos" w:eastAsia="Aptos" w:hAnsi="Aptos" w:cs="Aptos"/>
                        <w:noProof/>
                        <w:color w:val="000000"/>
                        <w:szCs w:val="20"/>
                      </w:rPr>
                      <w:t>OFFICIAL</w:t>
                    </w:r>
                  </w:p>
                </w:txbxContent>
              </v:textbox>
              <w10:wrap anchorx="page" anchory="page"/>
            </v:shape>
          </w:pict>
        </mc:Fallback>
      </mc:AlternateContent>
    </w:r>
    <w:r>
      <w:fldChar w:fldCharType="begin"/>
    </w:r>
    <w:r>
      <w:instrText xml:space="preserve"> DOCPROPERTY  haSecurityLevel </w:instrText>
    </w:r>
    <w:r>
      <w:fldChar w:fldCharType="separate"/>
    </w:r>
    <w:r>
      <w:t>[OFFICIAL]</w:t>
    </w:r>
    <w:r>
      <w:fldChar w:fldCharType="end"/>
    </w:r>
  </w:p>
  <w:p w14:paraId="77B8C537" w14:textId="77777777" w:rsidR="00063CB8" w:rsidRPr="006F305F" w:rsidRDefault="00063CB8" w:rsidP="004F208D">
    <w:pPr>
      <w:pStyle w:val="SecurityDLM"/>
      <w:jc w:val="left"/>
    </w:pPr>
  </w:p>
  <w:p w14:paraId="0672D448" w14:textId="77777777" w:rsidR="00063CB8" w:rsidRPr="006F305F" w:rsidRDefault="00063CB8" w:rsidP="004F208D">
    <w:pPr>
      <w:pStyle w:val="Header"/>
      <w:tabs>
        <w:tab w:val="clear" w:pos="9026"/>
        <w:tab w:val="right" w:pos="15136"/>
      </w:tabs>
    </w:pPr>
    <w:r>
      <w:rPr>
        <w:noProof/>
      </w:rPr>
      <w:drawing>
        <wp:inline distT="0" distB="0" distL="0" distR="0" wp14:anchorId="40D6A22E" wp14:editId="05189841">
          <wp:extent cx="3283200" cy="757498"/>
          <wp:effectExtent l="0" t="0" r="0" b="5080"/>
          <wp:docPr id="69" name="Picture 69" descr="National Health and Medical Research Counc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usGov-NHMRC-LH-Logo2.png"/>
                  <pic:cNvPicPr/>
                </pic:nvPicPr>
                <pic:blipFill>
                  <a:blip r:embed="rId1">
                    <a:extLst>
                      <a:ext uri="{28A0092B-C50C-407E-A947-70E740481C1C}">
                        <a14:useLocalDpi xmlns:a14="http://schemas.microsoft.com/office/drawing/2010/main" val="0"/>
                      </a:ext>
                    </a:extLst>
                  </a:blip>
                  <a:stretch>
                    <a:fillRect/>
                  </a:stretch>
                </pic:blipFill>
                <pic:spPr>
                  <a:xfrm>
                    <a:off x="0" y="0"/>
                    <a:ext cx="3283200" cy="757498"/>
                  </a:xfrm>
                  <a:prstGeom prst="rect">
                    <a:avLst/>
                  </a:prstGeom>
                </pic:spPr>
              </pic:pic>
            </a:graphicData>
          </a:graphic>
        </wp:inline>
      </w:drawing>
    </w:r>
    <w:r>
      <w:tab/>
      <w:t xml:space="preserve">               </w:t>
    </w:r>
    <w:r>
      <w:rPr>
        <w:noProof/>
      </w:rPr>
      <w:drawing>
        <wp:inline distT="0" distB="0" distL="0" distR="0" wp14:anchorId="1B95AB6A" wp14:editId="57DDC504">
          <wp:extent cx="755640" cy="755640"/>
          <wp:effectExtent l="0" t="0" r="6985" b="6985"/>
          <wp:docPr id="70" name="Picture 70" descr="National Health and Medical Research Counc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NHMRC-LH-SQ-Logo-Blue.png"/>
                  <pic:cNvPicPr/>
                </pic:nvPicPr>
                <pic:blipFill>
                  <a:blip r:embed="rId2">
                    <a:extLst>
                      <a:ext uri="{28A0092B-C50C-407E-A947-70E740481C1C}">
                        <a14:useLocalDpi xmlns:a14="http://schemas.microsoft.com/office/drawing/2010/main" val="0"/>
                      </a:ext>
                    </a:extLst>
                  </a:blip>
                  <a:stretch>
                    <a:fillRect/>
                  </a:stretch>
                </pic:blipFill>
                <pic:spPr>
                  <a:xfrm>
                    <a:off x="0" y="0"/>
                    <a:ext cx="755640" cy="755640"/>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A704E39"/>
    <w:multiLevelType w:val="hybridMultilevel"/>
    <w:tmpl w:val="6E425DF0"/>
    <w:lvl w:ilvl="0" w:tplc="FFFFFFFF">
      <w:start w:val="1"/>
      <w:numFmt w:val="ideographDigital"/>
      <w:lvlText w:val=""/>
      <w:lvlJc w:val="left"/>
    </w:lvl>
    <w:lvl w:ilvl="1" w:tplc="0C090001">
      <w:start w:val="1"/>
      <w:numFmt w:val="bullet"/>
      <w:lvlText w:val=""/>
      <w:lvlJc w:val="left"/>
      <w:pPr>
        <w:ind w:left="360" w:hanging="360"/>
      </w:pPr>
      <w:rPr>
        <w:rFonts w:ascii="Symbol" w:hAnsi="Symbol" w:hint="default"/>
      </w:rPr>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00C127ED"/>
    <w:multiLevelType w:val="multilevel"/>
    <w:tmpl w:val="C284D0B0"/>
    <w:numStyleLink w:val="FigureNumbers"/>
  </w:abstractNum>
  <w:abstractNum w:abstractNumId="2" w15:restartNumberingAfterBreak="0">
    <w:nsid w:val="09F22D26"/>
    <w:multiLevelType w:val="hybridMultilevel"/>
    <w:tmpl w:val="56BAA8F4"/>
    <w:lvl w:ilvl="0" w:tplc="0C090001">
      <w:start w:val="1"/>
      <w:numFmt w:val="bullet"/>
      <w:lvlText w:val=""/>
      <w:lvlJc w:val="left"/>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 w15:restartNumberingAfterBreak="0">
    <w:nsid w:val="0ABB6890"/>
    <w:multiLevelType w:val="hybridMultilevel"/>
    <w:tmpl w:val="E5BE2C76"/>
    <w:lvl w:ilvl="0" w:tplc="90269D58">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0B3E11CF"/>
    <w:multiLevelType w:val="hybridMultilevel"/>
    <w:tmpl w:val="B1E084DC"/>
    <w:lvl w:ilvl="0" w:tplc="0C090001">
      <w:start w:val="1"/>
      <w:numFmt w:val="bullet"/>
      <w:lvlText w:val=""/>
      <w:lvlJc w:val="left"/>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 w15:restartNumberingAfterBreak="0">
    <w:nsid w:val="0D8428A0"/>
    <w:multiLevelType w:val="hybridMultilevel"/>
    <w:tmpl w:val="9DDA1EBE"/>
    <w:lvl w:ilvl="0" w:tplc="D116DB0E">
      <w:numFmt w:val="bullet"/>
      <w:lvlText w:val="•"/>
      <w:lvlJc w:val="left"/>
      <w:pPr>
        <w:ind w:left="370" w:hanging="227"/>
      </w:pPr>
      <w:rPr>
        <w:rFonts w:ascii="Gotham Book" w:eastAsia="Gotham Book" w:hAnsi="Gotham Book" w:cs="Gotham Book" w:hint="default"/>
        <w:b w:val="0"/>
        <w:bCs w:val="0"/>
        <w:i w:val="0"/>
        <w:iCs w:val="0"/>
        <w:color w:val="006385"/>
        <w:spacing w:val="0"/>
        <w:w w:val="100"/>
        <w:sz w:val="19"/>
        <w:szCs w:val="19"/>
        <w:lang w:val="en-US" w:eastAsia="en-US" w:bidi="ar-SA"/>
      </w:rPr>
    </w:lvl>
    <w:lvl w:ilvl="1" w:tplc="54B8934C">
      <w:numFmt w:val="bullet"/>
      <w:lvlText w:val="–"/>
      <w:lvlJc w:val="left"/>
      <w:pPr>
        <w:ind w:left="623" w:hanging="227"/>
      </w:pPr>
      <w:rPr>
        <w:rFonts w:ascii="Gotham Book" w:eastAsia="Gotham Book" w:hAnsi="Gotham Book" w:cs="Gotham Book" w:hint="default"/>
        <w:b w:val="0"/>
        <w:bCs w:val="0"/>
        <w:i w:val="0"/>
        <w:iCs w:val="0"/>
        <w:color w:val="006385"/>
        <w:spacing w:val="0"/>
        <w:w w:val="100"/>
        <w:sz w:val="19"/>
        <w:szCs w:val="19"/>
        <w:lang w:val="en-US" w:eastAsia="en-US" w:bidi="ar-SA"/>
      </w:rPr>
    </w:lvl>
    <w:lvl w:ilvl="2" w:tplc="68A6131A">
      <w:numFmt w:val="bullet"/>
      <w:lvlText w:val="•"/>
      <w:lvlJc w:val="left"/>
      <w:pPr>
        <w:ind w:left="1590" w:hanging="227"/>
      </w:pPr>
      <w:rPr>
        <w:rFonts w:hint="default"/>
        <w:lang w:val="en-US" w:eastAsia="en-US" w:bidi="ar-SA"/>
      </w:rPr>
    </w:lvl>
    <w:lvl w:ilvl="3" w:tplc="220EE7C0">
      <w:numFmt w:val="bullet"/>
      <w:lvlText w:val="•"/>
      <w:lvlJc w:val="left"/>
      <w:pPr>
        <w:ind w:left="2561" w:hanging="227"/>
      </w:pPr>
      <w:rPr>
        <w:rFonts w:hint="default"/>
        <w:lang w:val="en-US" w:eastAsia="en-US" w:bidi="ar-SA"/>
      </w:rPr>
    </w:lvl>
    <w:lvl w:ilvl="4" w:tplc="64C4106A">
      <w:numFmt w:val="bullet"/>
      <w:lvlText w:val="•"/>
      <w:lvlJc w:val="left"/>
      <w:pPr>
        <w:ind w:left="3531" w:hanging="227"/>
      </w:pPr>
      <w:rPr>
        <w:rFonts w:hint="default"/>
        <w:lang w:val="en-US" w:eastAsia="en-US" w:bidi="ar-SA"/>
      </w:rPr>
    </w:lvl>
    <w:lvl w:ilvl="5" w:tplc="34B8D886">
      <w:numFmt w:val="bullet"/>
      <w:lvlText w:val="•"/>
      <w:lvlJc w:val="left"/>
      <w:pPr>
        <w:ind w:left="4502" w:hanging="227"/>
      </w:pPr>
      <w:rPr>
        <w:rFonts w:hint="default"/>
        <w:lang w:val="en-US" w:eastAsia="en-US" w:bidi="ar-SA"/>
      </w:rPr>
    </w:lvl>
    <w:lvl w:ilvl="6" w:tplc="3E606A34">
      <w:numFmt w:val="bullet"/>
      <w:lvlText w:val="•"/>
      <w:lvlJc w:val="left"/>
      <w:pPr>
        <w:ind w:left="5473" w:hanging="227"/>
      </w:pPr>
      <w:rPr>
        <w:rFonts w:hint="default"/>
        <w:lang w:val="en-US" w:eastAsia="en-US" w:bidi="ar-SA"/>
      </w:rPr>
    </w:lvl>
    <w:lvl w:ilvl="7" w:tplc="D382DA2C">
      <w:numFmt w:val="bullet"/>
      <w:lvlText w:val="•"/>
      <w:lvlJc w:val="left"/>
      <w:pPr>
        <w:ind w:left="6443" w:hanging="227"/>
      </w:pPr>
      <w:rPr>
        <w:rFonts w:hint="default"/>
        <w:lang w:val="en-US" w:eastAsia="en-US" w:bidi="ar-SA"/>
      </w:rPr>
    </w:lvl>
    <w:lvl w:ilvl="8" w:tplc="8334DAD0">
      <w:numFmt w:val="bullet"/>
      <w:lvlText w:val="•"/>
      <w:lvlJc w:val="left"/>
      <w:pPr>
        <w:ind w:left="7414" w:hanging="227"/>
      </w:pPr>
      <w:rPr>
        <w:rFonts w:hint="default"/>
        <w:lang w:val="en-US" w:eastAsia="en-US" w:bidi="ar-SA"/>
      </w:rPr>
    </w:lvl>
  </w:abstractNum>
  <w:abstractNum w:abstractNumId="6" w15:restartNumberingAfterBreak="0">
    <w:nsid w:val="0F6C678D"/>
    <w:multiLevelType w:val="multilevel"/>
    <w:tmpl w:val="07629034"/>
    <w:styleLink w:val="KCBullets"/>
    <w:lvl w:ilvl="0">
      <w:start w:val="1"/>
      <w:numFmt w:val="bullet"/>
      <w:lvlText w:val=""/>
      <w:lvlJc w:val="left"/>
      <w:pPr>
        <w:ind w:left="284" w:hanging="284"/>
      </w:pPr>
      <w:rPr>
        <w:rFonts w:ascii="Symbol" w:hAnsi="Symbol" w:hint="default"/>
        <w:color w:val="auto"/>
      </w:rPr>
    </w:lvl>
    <w:lvl w:ilvl="1">
      <w:start w:val="1"/>
      <w:numFmt w:val="bullet"/>
      <w:lvlText w:val="–"/>
      <w:lvlJc w:val="left"/>
      <w:pPr>
        <w:ind w:left="568" w:hanging="284"/>
      </w:pPr>
      <w:rPr>
        <w:rFonts w:ascii="Arial" w:hAnsi="Arial" w:hint="default"/>
        <w:color w:val="09002E" w:themeColor="text2"/>
      </w:rPr>
    </w:lvl>
    <w:lvl w:ilvl="2">
      <w:start w:val="1"/>
      <w:numFmt w:val="bullet"/>
      <w:lvlText w:val="»"/>
      <w:lvlJc w:val="left"/>
      <w:pPr>
        <w:ind w:left="852" w:hanging="284"/>
      </w:pPr>
      <w:rPr>
        <w:rFonts w:ascii="Arial" w:hAnsi="Arial" w:hint="default"/>
        <w:color w:val="09002E" w:themeColor="text2"/>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7" w15:restartNumberingAfterBreak="0">
    <w:nsid w:val="15E112A9"/>
    <w:multiLevelType w:val="multilevel"/>
    <w:tmpl w:val="2D2421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16904F9D"/>
    <w:multiLevelType w:val="multilevel"/>
    <w:tmpl w:val="E1D41E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19F1618D"/>
    <w:multiLevelType w:val="multilevel"/>
    <w:tmpl w:val="803CF862"/>
    <w:styleLink w:val="List1Numbered"/>
    <w:lvl w:ilvl="0">
      <w:start w:val="1"/>
      <w:numFmt w:val="decimal"/>
      <w:pStyle w:val="List1Numbered1"/>
      <w:lvlText w:val="%1."/>
      <w:lvlJc w:val="left"/>
      <w:pPr>
        <w:ind w:left="284" w:hanging="284"/>
      </w:pPr>
      <w:rPr>
        <w:rFonts w:hint="default"/>
        <w:b w:val="0"/>
        <w:i w:val="0"/>
        <w:color w:val="auto"/>
      </w:rPr>
    </w:lvl>
    <w:lvl w:ilvl="1">
      <w:start w:val="1"/>
      <w:numFmt w:val="lowerLetter"/>
      <w:pStyle w:val="List1Numbered2"/>
      <w:lvlText w:val="%2."/>
      <w:lvlJc w:val="left"/>
      <w:pPr>
        <w:ind w:left="568" w:hanging="284"/>
      </w:pPr>
      <w:rPr>
        <w:rFonts w:hint="default"/>
      </w:rPr>
    </w:lvl>
    <w:lvl w:ilvl="2">
      <w:start w:val="1"/>
      <w:numFmt w:val="lowerRoman"/>
      <w:pStyle w:val="List1Numbered3"/>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0" w15:restartNumberingAfterBreak="0">
    <w:nsid w:val="1B8A3094"/>
    <w:multiLevelType w:val="hybridMultilevel"/>
    <w:tmpl w:val="AA10C546"/>
    <w:lvl w:ilvl="0" w:tplc="0C090001">
      <w:start w:val="1"/>
      <w:numFmt w:val="bullet"/>
      <w:lvlText w:val=""/>
      <w:lvlJc w:val="left"/>
      <w:pPr>
        <w:ind w:left="832" w:hanging="360"/>
      </w:pPr>
      <w:rPr>
        <w:rFonts w:ascii="Symbol" w:hAnsi="Symbol" w:hint="default"/>
      </w:rPr>
    </w:lvl>
    <w:lvl w:ilvl="1" w:tplc="0C090003" w:tentative="1">
      <w:start w:val="1"/>
      <w:numFmt w:val="bullet"/>
      <w:lvlText w:val="o"/>
      <w:lvlJc w:val="left"/>
      <w:pPr>
        <w:ind w:left="1552" w:hanging="360"/>
      </w:pPr>
      <w:rPr>
        <w:rFonts w:ascii="Courier New" w:hAnsi="Courier New" w:cs="Courier New" w:hint="default"/>
      </w:rPr>
    </w:lvl>
    <w:lvl w:ilvl="2" w:tplc="0C090005" w:tentative="1">
      <w:start w:val="1"/>
      <w:numFmt w:val="bullet"/>
      <w:lvlText w:val=""/>
      <w:lvlJc w:val="left"/>
      <w:pPr>
        <w:ind w:left="2272" w:hanging="360"/>
      </w:pPr>
      <w:rPr>
        <w:rFonts w:ascii="Wingdings" w:hAnsi="Wingdings" w:hint="default"/>
      </w:rPr>
    </w:lvl>
    <w:lvl w:ilvl="3" w:tplc="0C090001" w:tentative="1">
      <w:start w:val="1"/>
      <w:numFmt w:val="bullet"/>
      <w:lvlText w:val=""/>
      <w:lvlJc w:val="left"/>
      <w:pPr>
        <w:ind w:left="2992" w:hanging="360"/>
      </w:pPr>
      <w:rPr>
        <w:rFonts w:ascii="Symbol" w:hAnsi="Symbol" w:hint="default"/>
      </w:rPr>
    </w:lvl>
    <w:lvl w:ilvl="4" w:tplc="0C090003" w:tentative="1">
      <w:start w:val="1"/>
      <w:numFmt w:val="bullet"/>
      <w:lvlText w:val="o"/>
      <w:lvlJc w:val="left"/>
      <w:pPr>
        <w:ind w:left="3712" w:hanging="360"/>
      </w:pPr>
      <w:rPr>
        <w:rFonts w:ascii="Courier New" w:hAnsi="Courier New" w:cs="Courier New" w:hint="default"/>
      </w:rPr>
    </w:lvl>
    <w:lvl w:ilvl="5" w:tplc="0C090005" w:tentative="1">
      <w:start w:val="1"/>
      <w:numFmt w:val="bullet"/>
      <w:lvlText w:val=""/>
      <w:lvlJc w:val="left"/>
      <w:pPr>
        <w:ind w:left="4432" w:hanging="360"/>
      </w:pPr>
      <w:rPr>
        <w:rFonts w:ascii="Wingdings" w:hAnsi="Wingdings" w:hint="default"/>
      </w:rPr>
    </w:lvl>
    <w:lvl w:ilvl="6" w:tplc="0C090001" w:tentative="1">
      <w:start w:val="1"/>
      <w:numFmt w:val="bullet"/>
      <w:lvlText w:val=""/>
      <w:lvlJc w:val="left"/>
      <w:pPr>
        <w:ind w:left="5152" w:hanging="360"/>
      </w:pPr>
      <w:rPr>
        <w:rFonts w:ascii="Symbol" w:hAnsi="Symbol" w:hint="default"/>
      </w:rPr>
    </w:lvl>
    <w:lvl w:ilvl="7" w:tplc="0C090003" w:tentative="1">
      <w:start w:val="1"/>
      <w:numFmt w:val="bullet"/>
      <w:lvlText w:val="o"/>
      <w:lvlJc w:val="left"/>
      <w:pPr>
        <w:ind w:left="5872" w:hanging="360"/>
      </w:pPr>
      <w:rPr>
        <w:rFonts w:ascii="Courier New" w:hAnsi="Courier New" w:cs="Courier New" w:hint="default"/>
      </w:rPr>
    </w:lvl>
    <w:lvl w:ilvl="8" w:tplc="0C090005" w:tentative="1">
      <w:start w:val="1"/>
      <w:numFmt w:val="bullet"/>
      <w:lvlText w:val=""/>
      <w:lvlJc w:val="left"/>
      <w:pPr>
        <w:ind w:left="6592" w:hanging="360"/>
      </w:pPr>
      <w:rPr>
        <w:rFonts w:ascii="Wingdings" w:hAnsi="Wingdings" w:hint="default"/>
      </w:rPr>
    </w:lvl>
  </w:abstractNum>
  <w:abstractNum w:abstractNumId="11" w15:restartNumberingAfterBreak="0">
    <w:nsid w:val="1CC862E1"/>
    <w:multiLevelType w:val="multilevel"/>
    <w:tmpl w:val="C284D0B0"/>
    <w:styleLink w:val="FigureNumbers"/>
    <w:lvl w:ilvl="0">
      <w:start w:val="1"/>
      <w:numFmt w:val="decimal"/>
      <w:pStyle w:val="FigureTitle"/>
      <w:lvlText w:val="Figure %1."/>
      <w:lvlJc w:val="left"/>
      <w:pPr>
        <w:ind w:left="1134" w:hanging="1134"/>
      </w:pPr>
      <w:rPr>
        <w:rFonts w:hint="default"/>
        <w:b/>
        <w:i w:val="0"/>
        <w:caps w:val="0"/>
        <w:color w:val="005F85" w:themeColor="accent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1F246C2A"/>
    <w:multiLevelType w:val="hybridMultilevel"/>
    <w:tmpl w:val="D084E51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20336ADE"/>
    <w:multiLevelType w:val="multilevel"/>
    <w:tmpl w:val="131EEC6C"/>
    <w:styleLink w:val="TableNumbers"/>
    <w:lvl w:ilvl="0">
      <w:start w:val="1"/>
      <w:numFmt w:val="decimal"/>
      <w:pStyle w:val="TableTitle"/>
      <w:lvlText w:val="Table %1."/>
      <w:lvlJc w:val="left"/>
      <w:pPr>
        <w:ind w:left="1134" w:hanging="1134"/>
      </w:pPr>
      <w:rPr>
        <w:rFonts w:hint="default"/>
        <w:b/>
        <w:i w:val="0"/>
        <w:caps w:val="0"/>
        <w:color w:val="005F85" w:themeColor="accent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2D0F6384"/>
    <w:multiLevelType w:val="hybridMultilevel"/>
    <w:tmpl w:val="A4BEB100"/>
    <w:lvl w:ilvl="0" w:tplc="CFFEE1B4">
      <w:start w:val="1"/>
      <w:numFmt w:val="decimal"/>
      <w:lvlText w:val="(%1)"/>
      <w:lvlJc w:val="left"/>
      <w:pPr>
        <w:ind w:left="360" w:hanging="360"/>
      </w:pPr>
      <w:rPr>
        <w:rFonts w:hint="default"/>
        <w:b/>
        <w:bCs/>
        <w:i/>
        <w:iCs/>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5" w15:restartNumberingAfterBreak="0">
    <w:nsid w:val="2D890E47"/>
    <w:multiLevelType w:val="hybridMultilevel"/>
    <w:tmpl w:val="E628387E"/>
    <w:lvl w:ilvl="0" w:tplc="6B982C78">
      <w:start w:val="1"/>
      <w:numFmt w:val="decimal"/>
      <w:pStyle w:val="SourceNotesNumbered"/>
      <w:lvlText w:val="%1."/>
      <w:lvlJc w:val="left"/>
      <w:pPr>
        <w:ind w:left="720" w:hanging="360"/>
      </w:pPr>
      <w:rPr>
        <w:rFonts w:hint="default"/>
        <w:caps w:val="0"/>
        <w:vanish w:val="0"/>
        <w:color w:val="000000" w:themeColor="text1"/>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2E3D0FAB"/>
    <w:multiLevelType w:val="multilevel"/>
    <w:tmpl w:val="A98273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30A2701F"/>
    <w:multiLevelType w:val="multilevel"/>
    <w:tmpl w:val="5A9CADF4"/>
    <w:lvl w:ilvl="0">
      <w:start w:val="5"/>
      <w:numFmt w:val="decimal"/>
      <w:lvlText w:val="%1"/>
      <w:lvlJc w:val="left"/>
      <w:pPr>
        <w:ind w:left="1105" w:hanging="964"/>
      </w:pPr>
      <w:rPr>
        <w:rFonts w:hint="default"/>
        <w:lang w:val="en-US" w:eastAsia="en-US" w:bidi="ar-SA"/>
      </w:rPr>
    </w:lvl>
    <w:lvl w:ilvl="1">
      <w:start w:val="1"/>
      <w:numFmt w:val="decimal"/>
      <w:lvlText w:val="%1.%2"/>
      <w:lvlJc w:val="left"/>
      <w:pPr>
        <w:ind w:left="1105" w:hanging="964"/>
      </w:pPr>
      <w:rPr>
        <w:rFonts w:ascii="Gotham Bold" w:eastAsia="Gotham Bold" w:hAnsi="Gotham Bold" w:cs="Gotham Bold" w:hint="default"/>
        <w:b/>
        <w:bCs/>
        <w:i w:val="0"/>
        <w:iCs w:val="0"/>
        <w:color w:val="006385"/>
        <w:spacing w:val="-20"/>
        <w:w w:val="93"/>
        <w:sz w:val="40"/>
        <w:szCs w:val="40"/>
        <w:lang w:val="en-US" w:eastAsia="en-US" w:bidi="ar-SA"/>
      </w:rPr>
    </w:lvl>
    <w:lvl w:ilvl="2">
      <w:start w:val="1"/>
      <w:numFmt w:val="decimal"/>
      <w:lvlText w:val="%1.%2.%3"/>
      <w:lvlJc w:val="left"/>
      <w:pPr>
        <w:ind w:left="8209" w:hanging="697"/>
      </w:pPr>
      <w:rPr>
        <w:rFonts w:ascii="Gotham Medium" w:eastAsia="Gotham Medium" w:hAnsi="Gotham Medium" w:cs="Gotham Medium" w:hint="default"/>
        <w:b w:val="0"/>
        <w:bCs w:val="0"/>
        <w:i w:val="0"/>
        <w:iCs w:val="0"/>
        <w:color w:val="006385"/>
        <w:spacing w:val="-14"/>
        <w:w w:val="100"/>
        <w:sz w:val="28"/>
        <w:szCs w:val="28"/>
        <w:lang w:val="en-US" w:eastAsia="en-US" w:bidi="ar-SA"/>
      </w:rPr>
    </w:lvl>
    <w:lvl w:ilvl="3">
      <w:numFmt w:val="bullet"/>
      <w:lvlText w:val="•"/>
      <w:lvlJc w:val="left"/>
      <w:pPr>
        <w:ind w:left="369" w:hanging="227"/>
      </w:pPr>
      <w:rPr>
        <w:rFonts w:ascii="Gotham Book" w:eastAsia="Gotham Book" w:hAnsi="Gotham Book" w:cs="Gotham Book" w:hint="default"/>
        <w:b w:val="0"/>
        <w:bCs w:val="0"/>
        <w:i w:val="0"/>
        <w:iCs w:val="0"/>
        <w:color w:val="006385"/>
        <w:spacing w:val="0"/>
        <w:w w:val="100"/>
        <w:sz w:val="19"/>
        <w:szCs w:val="19"/>
        <w:lang w:val="en-US" w:eastAsia="en-US" w:bidi="ar-SA"/>
      </w:rPr>
    </w:lvl>
    <w:lvl w:ilvl="4">
      <w:numFmt w:val="bullet"/>
      <w:lvlText w:val="–"/>
      <w:lvlJc w:val="left"/>
      <w:pPr>
        <w:ind w:left="622" w:hanging="227"/>
      </w:pPr>
      <w:rPr>
        <w:rFonts w:ascii="Gotham Book" w:eastAsia="Gotham Book" w:hAnsi="Gotham Book" w:cs="Gotham Book" w:hint="default"/>
        <w:b w:val="0"/>
        <w:bCs w:val="0"/>
        <w:i w:val="0"/>
        <w:iCs w:val="0"/>
        <w:color w:val="006385"/>
        <w:spacing w:val="0"/>
        <w:w w:val="100"/>
        <w:sz w:val="19"/>
        <w:szCs w:val="19"/>
        <w:lang w:val="en-US" w:eastAsia="en-US" w:bidi="ar-SA"/>
      </w:rPr>
    </w:lvl>
    <w:lvl w:ilvl="5">
      <w:numFmt w:val="bullet"/>
      <w:lvlText w:val="•"/>
      <w:lvlJc w:val="left"/>
      <w:pPr>
        <w:ind w:left="3458" w:hanging="227"/>
      </w:pPr>
      <w:rPr>
        <w:rFonts w:hint="default"/>
        <w:lang w:val="en-US" w:eastAsia="en-US" w:bidi="ar-SA"/>
      </w:rPr>
    </w:lvl>
    <w:lvl w:ilvl="6">
      <w:numFmt w:val="bullet"/>
      <w:lvlText w:val="•"/>
      <w:lvlJc w:val="left"/>
      <w:pPr>
        <w:ind w:left="4638" w:hanging="227"/>
      </w:pPr>
      <w:rPr>
        <w:rFonts w:hint="default"/>
        <w:lang w:val="en-US" w:eastAsia="en-US" w:bidi="ar-SA"/>
      </w:rPr>
    </w:lvl>
    <w:lvl w:ilvl="7">
      <w:numFmt w:val="bullet"/>
      <w:lvlText w:val="•"/>
      <w:lvlJc w:val="left"/>
      <w:pPr>
        <w:ind w:left="5817" w:hanging="227"/>
      </w:pPr>
      <w:rPr>
        <w:rFonts w:hint="default"/>
        <w:lang w:val="en-US" w:eastAsia="en-US" w:bidi="ar-SA"/>
      </w:rPr>
    </w:lvl>
    <w:lvl w:ilvl="8">
      <w:numFmt w:val="bullet"/>
      <w:lvlText w:val="•"/>
      <w:lvlJc w:val="left"/>
      <w:pPr>
        <w:ind w:left="6996" w:hanging="227"/>
      </w:pPr>
      <w:rPr>
        <w:rFonts w:hint="default"/>
        <w:lang w:val="en-US" w:eastAsia="en-US" w:bidi="ar-SA"/>
      </w:rPr>
    </w:lvl>
  </w:abstractNum>
  <w:abstractNum w:abstractNumId="18" w15:restartNumberingAfterBreak="0">
    <w:nsid w:val="34A26E8F"/>
    <w:multiLevelType w:val="hybridMultilevel"/>
    <w:tmpl w:val="EFAC3E2E"/>
    <w:lvl w:ilvl="0" w:tplc="C8389B9A">
      <w:start w:val="1"/>
      <w:numFmt w:val="upperLetter"/>
      <w:pStyle w:val="ListParagraph"/>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359A109E"/>
    <w:multiLevelType w:val="hybridMultilevel"/>
    <w:tmpl w:val="573ADF46"/>
    <w:lvl w:ilvl="0" w:tplc="35E88CCC">
      <w:start w:val="1"/>
      <w:numFmt w:val="decimal"/>
      <w:lvlText w:val="%1."/>
      <w:lvlJc w:val="left"/>
      <w:pPr>
        <w:ind w:left="382" w:hanging="240"/>
      </w:pPr>
      <w:rPr>
        <w:rFonts w:ascii="Gotham Book" w:eastAsia="Gotham Book" w:hAnsi="Gotham Book" w:cs="Gotham Book" w:hint="default"/>
        <w:b w:val="0"/>
        <w:bCs w:val="0"/>
        <w:i w:val="0"/>
        <w:iCs w:val="0"/>
        <w:color w:val="006385"/>
        <w:spacing w:val="0"/>
        <w:w w:val="100"/>
        <w:sz w:val="19"/>
        <w:szCs w:val="19"/>
        <w:lang w:val="en-US" w:eastAsia="en-US" w:bidi="ar-SA"/>
      </w:rPr>
    </w:lvl>
    <w:lvl w:ilvl="1" w:tplc="DFFEA330">
      <w:numFmt w:val="bullet"/>
      <w:lvlText w:val="•"/>
      <w:lvlJc w:val="left"/>
      <w:pPr>
        <w:ind w:left="1277" w:hanging="240"/>
      </w:pPr>
      <w:rPr>
        <w:rFonts w:hint="default"/>
        <w:lang w:val="en-US" w:eastAsia="en-US" w:bidi="ar-SA"/>
      </w:rPr>
    </w:lvl>
    <w:lvl w:ilvl="2" w:tplc="0A0A76A0">
      <w:numFmt w:val="bullet"/>
      <w:lvlText w:val="•"/>
      <w:lvlJc w:val="left"/>
      <w:pPr>
        <w:ind w:left="2175" w:hanging="240"/>
      </w:pPr>
      <w:rPr>
        <w:rFonts w:hint="default"/>
        <w:lang w:val="en-US" w:eastAsia="en-US" w:bidi="ar-SA"/>
      </w:rPr>
    </w:lvl>
    <w:lvl w:ilvl="3" w:tplc="58D2DDF4">
      <w:numFmt w:val="bullet"/>
      <w:lvlText w:val="•"/>
      <w:lvlJc w:val="left"/>
      <w:pPr>
        <w:ind w:left="3072" w:hanging="240"/>
      </w:pPr>
      <w:rPr>
        <w:rFonts w:hint="default"/>
        <w:lang w:val="en-US" w:eastAsia="en-US" w:bidi="ar-SA"/>
      </w:rPr>
    </w:lvl>
    <w:lvl w:ilvl="4" w:tplc="6108D65E">
      <w:numFmt w:val="bullet"/>
      <w:lvlText w:val="•"/>
      <w:lvlJc w:val="left"/>
      <w:pPr>
        <w:ind w:left="3970" w:hanging="240"/>
      </w:pPr>
      <w:rPr>
        <w:rFonts w:hint="default"/>
        <w:lang w:val="en-US" w:eastAsia="en-US" w:bidi="ar-SA"/>
      </w:rPr>
    </w:lvl>
    <w:lvl w:ilvl="5" w:tplc="93DE49C6">
      <w:numFmt w:val="bullet"/>
      <w:lvlText w:val="•"/>
      <w:lvlJc w:val="left"/>
      <w:pPr>
        <w:ind w:left="4867" w:hanging="240"/>
      </w:pPr>
      <w:rPr>
        <w:rFonts w:hint="default"/>
        <w:lang w:val="en-US" w:eastAsia="en-US" w:bidi="ar-SA"/>
      </w:rPr>
    </w:lvl>
    <w:lvl w:ilvl="6" w:tplc="C62C2344">
      <w:numFmt w:val="bullet"/>
      <w:lvlText w:val="•"/>
      <w:lvlJc w:val="left"/>
      <w:pPr>
        <w:ind w:left="5765" w:hanging="240"/>
      </w:pPr>
      <w:rPr>
        <w:rFonts w:hint="default"/>
        <w:lang w:val="en-US" w:eastAsia="en-US" w:bidi="ar-SA"/>
      </w:rPr>
    </w:lvl>
    <w:lvl w:ilvl="7" w:tplc="30AA309E">
      <w:numFmt w:val="bullet"/>
      <w:lvlText w:val="•"/>
      <w:lvlJc w:val="left"/>
      <w:pPr>
        <w:ind w:left="6662" w:hanging="240"/>
      </w:pPr>
      <w:rPr>
        <w:rFonts w:hint="default"/>
        <w:lang w:val="en-US" w:eastAsia="en-US" w:bidi="ar-SA"/>
      </w:rPr>
    </w:lvl>
    <w:lvl w:ilvl="8" w:tplc="7E5063C6">
      <w:numFmt w:val="bullet"/>
      <w:lvlText w:val="•"/>
      <w:lvlJc w:val="left"/>
      <w:pPr>
        <w:ind w:left="7560" w:hanging="240"/>
      </w:pPr>
      <w:rPr>
        <w:rFonts w:hint="default"/>
        <w:lang w:val="en-US" w:eastAsia="en-US" w:bidi="ar-SA"/>
      </w:rPr>
    </w:lvl>
  </w:abstractNum>
  <w:abstractNum w:abstractNumId="20" w15:restartNumberingAfterBreak="0">
    <w:nsid w:val="3799153B"/>
    <w:multiLevelType w:val="hybridMultilevel"/>
    <w:tmpl w:val="FE465B7A"/>
    <w:lvl w:ilvl="0" w:tplc="0C090001">
      <w:start w:val="1"/>
      <w:numFmt w:val="bullet"/>
      <w:lvlText w:val=""/>
      <w:lvlJc w:val="left"/>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1" w15:restartNumberingAfterBreak="0">
    <w:nsid w:val="37D702DB"/>
    <w:multiLevelType w:val="multilevel"/>
    <w:tmpl w:val="703627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3FD510D7"/>
    <w:multiLevelType w:val="multilevel"/>
    <w:tmpl w:val="680C105A"/>
    <w:lvl w:ilvl="0">
      <w:start w:val="1"/>
      <w:numFmt w:val="decimal"/>
      <w:pStyle w:val="NumberedHeading1H2"/>
      <w:lvlText w:val="%1."/>
      <w:lvlJc w:val="left"/>
      <w:pPr>
        <w:ind w:left="360" w:hanging="360"/>
      </w:pPr>
    </w:lvl>
    <w:lvl w:ilvl="1">
      <w:start w:val="1"/>
      <w:numFmt w:val="decimal"/>
      <w:pStyle w:val="NumberedHeading2H3"/>
      <w:lvlText w:val="%1.%2."/>
      <w:lvlJc w:val="left"/>
      <w:pPr>
        <w:ind w:left="792" w:hanging="432"/>
      </w:pPr>
    </w:lvl>
    <w:lvl w:ilvl="2">
      <w:start w:val="1"/>
      <w:numFmt w:val="decimal"/>
      <w:pStyle w:val="NumberedHeading3H4"/>
      <w:lvlText w:val="%1.%2.%3."/>
      <w:lvlJc w:val="left"/>
      <w:pPr>
        <w:ind w:left="1224" w:hanging="504"/>
      </w:pPr>
    </w:lvl>
    <w:lvl w:ilvl="3">
      <w:start w:val="1"/>
      <w:numFmt w:val="decimal"/>
      <w:pStyle w:val="NumberedHeading4H5"/>
      <w:lvlText w:val="%1.%2.%3.%4."/>
      <w:lvlJc w:val="left"/>
      <w:pPr>
        <w:ind w:left="1728" w:hanging="648"/>
      </w:pPr>
    </w:lvl>
    <w:lvl w:ilvl="4">
      <w:start w:val="1"/>
      <w:numFmt w:val="decimal"/>
      <w:pStyle w:val="NumberedHeading5H6"/>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41396E59"/>
    <w:multiLevelType w:val="multilevel"/>
    <w:tmpl w:val="4CE41A74"/>
    <w:styleLink w:val="BoxedBullets"/>
    <w:lvl w:ilvl="0">
      <w:start w:val="1"/>
      <w:numFmt w:val="bullet"/>
      <w:pStyle w:val="Boxed1Bullet"/>
      <w:lvlText w:val=""/>
      <w:lvlJc w:val="left"/>
      <w:pPr>
        <w:tabs>
          <w:tab w:val="num" w:pos="284"/>
        </w:tabs>
        <w:ind w:left="567" w:hanging="283"/>
      </w:pPr>
      <w:rPr>
        <w:rFonts w:ascii="Symbol" w:hAnsi="Symbol" w:hint="default"/>
        <w:color w:val="auto"/>
      </w:rPr>
    </w:lvl>
    <w:lvl w:ilvl="1">
      <w:start w:val="1"/>
      <w:numFmt w:val="bullet"/>
      <w:pStyle w:val="Boxed2Bullet"/>
      <w:lvlText w:val=""/>
      <w:lvlJc w:val="left"/>
      <w:pPr>
        <w:tabs>
          <w:tab w:val="num" w:pos="284"/>
        </w:tabs>
        <w:ind w:left="567" w:hanging="283"/>
      </w:pPr>
      <w:rPr>
        <w:rFonts w:ascii="Symbol" w:hAnsi="Symbol" w:hint="default"/>
        <w:color w:val="FFFFFF" w:themeColor="background1"/>
      </w:rPr>
    </w:lvl>
    <w:lvl w:ilvl="2">
      <w:start w:val="1"/>
      <w:numFmt w:val="bullet"/>
      <w:lvlText w:val="–"/>
      <w:lvlJc w:val="left"/>
      <w:pPr>
        <w:ind w:left="624" w:hanging="340"/>
      </w:pPr>
      <w:rPr>
        <w:rFonts w:ascii="Arial" w:hAnsi="Arial" w:hint="default"/>
        <w:color w:val="09002E" w:themeColor="text2"/>
      </w:rPr>
    </w:lvl>
    <w:lvl w:ilvl="3">
      <w:start w:val="1"/>
      <w:numFmt w:val="bullet"/>
      <w:lvlText w:val="»"/>
      <w:lvlJc w:val="left"/>
      <w:pPr>
        <w:ind w:left="794" w:hanging="510"/>
      </w:pPr>
      <w:rPr>
        <w:rFonts w:ascii="Arial" w:hAnsi="Arial" w:hint="default"/>
        <w:color w:val="09002E" w:themeColor="text2"/>
      </w:rPr>
    </w:lvl>
    <w:lvl w:ilvl="4">
      <w:start w:val="1"/>
      <w:numFmt w:val="lowerLetter"/>
      <w:lvlText w:val="(%5)"/>
      <w:lvlJc w:val="left"/>
      <w:pPr>
        <w:ind w:left="850" w:hanging="170"/>
      </w:pPr>
      <w:rPr>
        <w:rFonts w:hint="default"/>
      </w:rPr>
    </w:lvl>
    <w:lvl w:ilvl="5">
      <w:start w:val="1"/>
      <w:numFmt w:val="lowerRoman"/>
      <w:lvlText w:val="(%6)"/>
      <w:lvlJc w:val="left"/>
      <w:pPr>
        <w:ind w:left="1020" w:hanging="170"/>
      </w:pPr>
      <w:rPr>
        <w:rFonts w:hint="default"/>
      </w:rPr>
    </w:lvl>
    <w:lvl w:ilvl="6">
      <w:start w:val="1"/>
      <w:numFmt w:val="decimal"/>
      <w:lvlText w:val="%7."/>
      <w:lvlJc w:val="left"/>
      <w:pPr>
        <w:ind w:left="1190" w:hanging="170"/>
      </w:pPr>
      <w:rPr>
        <w:rFonts w:hint="default"/>
      </w:rPr>
    </w:lvl>
    <w:lvl w:ilvl="7">
      <w:start w:val="1"/>
      <w:numFmt w:val="lowerLetter"/>
      <w:lvlText w:val="%8."/>
      <w:lvlJc w:val="left"/>
      <w:pPr>
        <w:ind w:left="1360" w:hanging="170"/>
      </w:pPr>
      <w:rPr>
        <w:rFonts w:hint="default"/>
      </w:rPr>
    </w:lvl>
    <w:lvl w:ilvl="8">
      <w:start w:val="1"/>
      <w:numFmt w:val="lowerRoman"/>
      <w:lvlText w:val="%9."/>
      <w:lvlJc w:val="left"/>
      <w:pPr>
        <w:ind w:left="1530" w:hanging="170"/>
      </w:pPr>
      <w:rPr>
        <w:rFonts w:hint="default"/>
      </w:rPr>
    </w:lvl>
  </w:abstractNum>
  <w:abstractNum w:abstractNumId="24" w15:restartNumberingAfterBreak="0">
    <w:nsid w:val="419E0E85"/>
    <w:multiLevelType w:val="hybridMultilevel"/>
    <w:tmpl w:val="6C5A2FC4"/>
    <w:lvl w:ilvl="0" w:tplc="D39EF4DA">
      <w:numFmt w:val="bullet"/>
      <w:lvlText w:val="•"/>
      <w:lvlJc w:val="left"/>
      <w:pPr>
        <w:ind w:left="822" w:hanging="227"/>
      </w:pPr>
      <w:rPr>
        <w:rFonts w:ascii="Gotham Book" w:eastAsia="Gotham Book" w:hAnsi="Gotham Book" w:cs="Gotham Book" w:hint="default"/>
        <w:b w:val="0"/>
        <w:bCs w:val="0"/>
        <w:i w:val="0"/>
        <w:iCs w:val="0"/>
        <w:color w:val="006385"/>
        <w:spacing w:val="0"/>
        <w:w w:val="100"/>
        <w:sz w:val="19"/>
        <w:szCs w:val="19"/>
        <w:lang w:val="en-US" w:eastAsia="en-US" w:bidi="ar-SA"/>
      </w:rPr>
    </w:lvl>
    <w:lvl w:ilvl="1" w:tplc="FC60B1BC">
      <w:numFmt w:val="bullet"/>
      <w:lvlText w:val="•"/>
      <w:lvlJc w:val="left"/>
      <w:pPr>
        <w:ind w:left="1673" w:hanging="227"/>
      </w:pPr>
      <w:rPr>
        <w:rFonts w:hint="default"/>
        <w:lang w:val="en-US" w:eastAsia="en-US" w:bidi="ar-SA"/>
      </w:rPr>
    </w:lvl>
    <w:lvl w:ilvl="2" w:tplc="EEC47902">
      <w:numFmt w:val="bullet"/>
      <w:lvlText w:val="•"/>
      <w:lvlJc w:val="left"/>
      <w:pPr>
        <w:ind w:left="2527" w:hanging="227"/>
      </w:pPr>
      <w:rPr>
        <w:rFonts w:hint="default"/>
        <w:lang w:val="en-US" w:eastAsia="en-US" w:bidi="ar-SA"/>
      </w:rPr>
    </w:lvl>
    <w:lvl w:ilvl="3" w:tplc="A5A05D36">
      <w:numFmt w:val="bullet"/>
      <w:lvlText w:val="•"/>
      <w:lvlJc w:val="left"/>
      <w:pPr>
        <w:ind w:left="3380" w:hanging="227"/>
      </w:pPr>
      <w:rPr>
        <w:rFonts w:hint="default"/>
        <w:lang w:val="en-US" w:eastAsia="en-US" w:bidi="ar-SA"/>
      </w:rPr>
    </w:lvl>
    <w:lvl w:ilvl="4" w:tplc="61D0E05E">
      <w:numFmt w:val="bullet"/>
      <w:lvlText w:val="•"/>
      <w:lvlJc w:val="left"/>
      <w:pPr>
        <w:ind w:left="4234" w:hanging="227"/>
      </w:pPr>
      <w:rPr>
        <w:rFonts w:hint="default"/>
        <w:lang w:val="en-US" w:eastAsia="en-US" w:bidi="ar-SA"/>
      </w:rPr>
    </w:lvl>
    <w:lvl w:ilvl="5" w:tplc="02003814">
      <w:numFmt w:val="bullet"/>
      <w:lvlText w:val="•"/>
      <w:lvlJc w:val="left"/>
      <w:pPr>
        <w:ind w:left="5087" w:hanging="227"/>
      </w:pPr>
      <w:rPr>
        <w:rFonts w:hint="default"/>
        <w:lang w:val="en-US" w:eastAsia="en-US" w:bidi="ar-SA"/>
      </w:rPr>
    </w:lvl>
    <w:lvl w:ilvl="6" w:tplc="B1601C4A">
      <w:numFmt w:val="bullet"/>
      <w:lvlText w:val="•"/>
      <w:lvlJc w:val="left"/>
      <w:pPr>
        <w:ind w:left="5941" w:hanging="227"/>
      </w:pPr>
      <w:rPr>
        <w:rFonts w:hint="default"/>
        <w:lang w:val="en-US" w:eastAsia="en-US" w:bidi="ar-SA"/>
      </w:rPr>
    </w:lvl>
    <w:lvl w:ilvl="7" w:tplc="9B64E3C6">
      <w:numFmt w:val="bullet"/>
      <w:lvlText w:val="•"/>
      <w:lvlJc w:val="left"/>
      <w:pPr>
        <w:ind w:left="6794" w:hanging="227"/>
      </w:pPr>
      <w:rPr>
        <w:rFonts w:hint="default"/>
        <w:lang w:val="en-US" w:eastAsia="en-US" w:bidi="ar-SA"/>
      </w:rPr>
    </w:lvl>
    <w:lvl w:ilvl="8" w:tplc="CB7E59F8">
      <w:numFmt w:val="bullet"/>
      <w:lvlText w:val="•"/>
      <w:lvlJc w:val="left"/>
      <w:pPr>
        <w:ind w:left="7648" w:hanging="227"/>
      </w:pPr>
      <w:rPr>
        <w:rFonts w:hint="default"/>
        <w:lang w:val="en-US" w:eastAsia="en-US" w:bidi="ar-SA"/>
      </w:rPr>
    </w:lvl>
  </w:abstractNum>
  <w:abstractNum w:abstractNumId="25" w15:restartNumberingAfterBreak="0">
    <w:nsid w:val="43ED2C3F"/>
    <w:multiLevelType w:val="hybridMultilevel"/>
    <w:tmpl w:val="55D06784"/>
    <w:lvl w:ilvl="0" w:tplc="0C090001">
      <w:start w:val="1"/>
      <w:numFmt w:val="bullet"/>
      <w:lvlText w:val=""/>
      <w:lvlJc w:val="left"/>
      <w:pPr>
        <w:ind w:left="832" w:hanging="360"/>
      </w:pPr>
      <w:rPr>
        <w:rFonts w:ascii="Symbol" w:hAnsi="Symbol" w:hint="default"/>
      </w:rPr>
    </w:lvl>
    <w:lvl w:ilvl="1" w:tplc="0C090003" w:tentative="1">
      <w:start w:val="1"/>
      <w:numFmt w:val="bullet"/>
      <w:lvlText w:val="o"/>
      <w:lvlJc w:val="left"/>
      <w:pPr>
        <w:ind w:left="1552" w:hanging="360"/>
      </w:pPr>
      <w:rPr>
        <w:rFonts w:ascii="Courier New" w:hAnsi="Courier New" w:cs="Courier New" w:hint="default"/>
      </w:rPr>
    </w:lvl>
    <w:lvl w:ilvl="2" w:tplc="0C090005" w:tentative="1">
      <w:start w:val="1"/>
      <w:numFmt w:val="bullet"/>
      <w:lvlText w:val=""/>
      <w:lvlJc w:val="left"/>
      <w:pPr>
        <w:ind w:left="2272" w:hanging="360"/>
      </w:pPr>
      <w:rPr>
        <w:rFonts w:ascii="Wingdings" w:hAnsi="Wingdings" w:hint="default"/>
      </w:rPr>
    </w:lvl>
    <w:lvl w:ilvl="3" w:tplc="0C090001" w:tentative="1">
      <w:start w:val="1"/>
      <w:numFmt w:val="bullet"/>
      <w:lvlText w:val=""/>
      <w:lvlJc w:val="left"/>
      <w:pPr>
        <w:ind w:left="2992" w:hanging="360"/>
      </w:pPr>
      <w:rPr>
        <w:rFonts w:ascii="Symbol" w:hAnsi="Symbol" w:hint="default"/>
      </w:rPr>
    </w:lvl>
    <w:lvl w:ilvl="4" w:tplc="0C090003" w:tentative="1">
      <w:start w:val="1"/>
      <w:numFmt w:val="bullet"/>
      <w:lvlText w:val="o"/>
      <w:lvlJc w:val="left"/>
      <w:pPr>
        <w:ind w:left="3712" w:hanging="360"/>
      </w:pPr>
      <w:rPr>
        <w:rFonts w:ascii="Courier New" w:hAnsi="Courier New" w:cs="Courier New" w:hint="default"/>
      </w:rPr>
    </w:lvl>
    <w:lvl w:ilvl="5" w:tplc="0C090005" w:tentative="1">
      <w:start w:val="1"/>
      <w:numFmt w:val="bullet"/>
      <w:lvlText w:val=""/>
      <w:lvlJc w:val="left"/>
      <w:pPr>
        <w:ind w:left="4432" w:hanging="360"/>
      </w:pPr>
      <w:rPr>
        <w:rFonts w:ascii="Wingdings" w:hAnsi="Wingdings" w:hint="default"/>
      </w:rPr>
    </w:lvl>
    <w:lvl w:ilvl="6" w:tplc="0C090001" w:tentative="1">
      <w:start w:val="1"/>
      <w:numFmt w:val="bullet"/>
      <w:lvlText w:val=""/>
      <w:lvlJc w:val="left"/>
      <w:pPr>
        <w:ind w:left="5152" w:hanging="360"/>
      </w:pPr>
      <w:rPr>
        <w:rFonts w:ascii="Symbol" w:hAnsi="Symbol" w:hint="default"/>
      </w:rPr>
    </w:lvl>
    <w:lvl w:ilvl="7" w:tplc="0C090003" w:tentative="1">
      <w:start w:val="1"/>
      <w:numFmt w:val="bullet"/>
      <w:lvlText w:val="o"/>
      <w:lvlJc w:val="left"/>
      <w:pPr>
        <w:ind w:left="5872" w:hanging="360"/>
      </w:pPr>
      <w:rPr>
        <w:rFonts w:ascii="Courier New" w:hAnsi="Courier New" w:cs="Courier New" w:hint="default"/>
      </w:rPr>
    </w:lvl>
    <w:lvl w:ilvl="8" w:tplc="0C090005" w:tentative="1">
      <w:start w:val="1"/>
      <w:numFmt w:val="bullet"/>
      <w:lvlText w:val=""/>
      <w:lvlJc w:val="left"/>
      <w:pPr>
        <w:ind w:left="6592" w:hanging="360"/>
      </w:pPr>
      <w:rPr>
        <w:rFonts w:ascii="Wingdings" w:hAnsi="Wingdings" w:hint="default"/>
      </w:rPr>
    </w:lvl>
  </w:abstractNum>
  <w:abstractNum w:abstractNumId="26" w15:restartNumberingAfterBreak="0">
    <w:nsid w:val="44413942"/>
    <w:multiLevelType w:val="hybridMultilevel"/>
    <w:tmpl w:val="9A60D91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45F45A5D"/>
    <w:multiLevelType w:val="multilevel"/>
    <w:tmpl w:val="C3040A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46D35767"/>
    <w:multiLevelType w:val="hybridMultilevel"/>
    <w:tmpl w:val="CAAE1D44"/>
    <w:lvl w:ilvl="0" w:tplc="06D2F76C">
      <w:numFmt w:val="bullet"/>
      <w:lvlText w:val="•"/>
      <w:lvlJc w:val="left"/>
      <w:pPr>
        <w:ind w:left="609" w:hanging="227"/>
      </w:pPr>
      <w:rPr>
        <w:rFonts w:ascii="Gotham Book" w:eastAsia="Gotham Book" w:hAnsi="Gotham Book" w:cs="Gotham Book" w:hint="default"/>
        <w:b w:val="0"/>
        <w:bCs w:val="0"/>
        <w:i w:val="0"/>
        <w:iCs w:val="0"/>
        <w:color w:val="006385"/>
        <w:spacing w:val="0"/>
        <w:w w:val="100"/>
        <w:sz w:val="19"/>
        <w:szCs w:val="19"/>
        <w:lang w:val="en-US" w:eastAsia="en-US" w:bidi="ar-SA"/>
      </w:rPr>
    </w:lvl>
    <w:lvl w:ilvl="1" w:tplc="6AF01812">
      <w:numFmt w:val="bullet"/>
      <w:lvlText w:val="•"/>
      <w:lvlJc w:val="left"/>
      <w:pPr>
        <w:ind w:left="1475" w:hanging="227"/>
      </w:pPr>
      <w:rPr>
        <w:rFonts w:hint="default"/>
        <w:lang w:val="en-US" w:eastAsia="en-US" w:bidi="ar-SA"/>
      </w:rPr>
    </w:lvl>
    <w:lvl w:ilvl="2" w:tplc="B2086CF2">
      <w:numFmt w:val="bullet"/>
      <w:lvlText w:val="•"/>
      <w:lvlJc w:val="left"/>
      <w:pPr>
        <w:ind w:left="2351" w:hanging="227"/>
      </w:pPr>
      <w:rPr>
        <w:rFonts w:hint="default"/>
        <w:lang w:val="en-US" w:eastAsia="en-US" w:bidi="ar-SA"/>
      </w:rPr>
    </w:lvl>
    <w:lvl w:ilvl="3" w:tplc="0E2ACEBA">
      <w:numFmt w:val="bullet"/>
      <w:lvlText w:val="•"/>
      <w:lvlJc w:val="left"/>
      <w:pPr>
        <w:ind w:left="3226" w:hanging="227"/>
      </w:pPr>
      <w:rPr>
        <w:rFonts w:hint="default"/>
        <w:lang w:val="en-US" w:eastAsia="en-US" w:bidi="ar-SA"/>
      </w:rPr>
    </w:lvl>
    <w:lvl w:ilvl="4" w:tplc="5240CB3E">
      <w:numFmt w:val="bullet"/>
      <w:lvlText w:val="•"/>
      <w:lvlJc w:val="left"/>
      <w:pPr>
        <w:ind w:left="4102" w:hanging="227"/>
      </w:pPr>
      <w:rPr>
        <w:rFonts w:hint="default"/>
        <w:lang w:val="en-US" w:eastAsia="en-US" w:bidi="ar-SA"/>
      </w:rPr>
    </w:lvl>
    <w:lvl w:ilvl="5" w:tplc="9FACF0C8">
      <w:numFmt w:val="bullet"/>
      <w:lvlText w:val="•"/>
      <w:lvlJc w:val="left"/>
      <w:pPr>
        <w:ind w:left="4977" w:hanging="227"/>
      </w:pPr>
      <w:rPr>
        <w:rFonts w:hint="default"/>
        <w:lang w:val="en-US" w:eastAsia="en-US" w:bidi="ar-SA"/>
      </w:rPr>
    </w:lvl>
    <w:lvl w:ilvl="6" w:tplc="AB101EF0">
      <w:numFmt w:val="bullet"/>
      <w:lvlText w:val="•"/>
      <w:lvlJc w:val="left"/>
      <w:pPr>
        <w:ind w:left="5853" w:hanging="227"/>
      </w:pPr>
      <w:rPr>
        <w:rFonts w:hint="default"/>
        <w:lang w:val="en-US" w:eastAsia="en-US" w:bidi="ar-SA"/>
      </w:rPr>
    </w:lvl>
    <w:lvl w:ilvl="7" w:tplc="2206B882">
      <w:numFmt w:val="bullet"/>
      <w:lvlText w:val="•"/>
      <w:lvlJc w:val="left"/>
      <w:pPr>
        <w:ind w:left="6728" w:hanging="227"/>
      </w:pPr>
      <w:rPr>
        <w:rFonts w:hint="default"/>
        <w:lang w:val="en-US" w:eastAsia="en-US" w:bidi="ar-SA"/>
      </w:rPr>
    </w:lvl>
    <w:lvl w:ilvl="8" w:tplc="D7A22508">
      <w:numFmt w:val="bullet"/>
      <w:lvlText w:val="•"/>
      <w:lvlJc w:val="left"/>
      <w:pPr>
        <w:ind w:left="7604" w:hanging="227"/>
      </w:pPr>
      <w:rPr>
        <w:rFonts w:hint="default"/>
        <w:lang w:val="en-US" w:eastAsia="en-US" w:bidi="ar-SA"/>
      </w:rPr>
    </w:lvl>
  </w:abstractNum>
  <w:abstractNum w:abstractNumId="29" w15:restartNumberingAfterBreak="0">
    <w:nsid w:val="4BDC6C8E"/>
    <w:multiLevelType w:val="multilevel"/>
    <w:tmpl w:val="131EEC6C"/>
    <w:numStyleLink w:val="TableNumbers"/>
  </w:abstractNum>
  <w:abstractNum w:abstractNumId="30" w15:restartNumberingAfterBreak="0">
    <w:nsid w:val="4DAD1B46"/>
    <w:multiLevelType w:val="hybridMultilevel"/>
    <w:tmpl w:val="7960F09E"/>
    <w:lvl w:ilvl="0" w:tplc="0C090001">
      <w:start w:val="1"/>
      <w:numFmt w:val="bullet"/>
      <w:lvlText w:val=""/>
      <w:lvlJc w:val="left"/>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1" w15:restartNumberingAfterBreak="0">
    <w:nsid w:val="4ED63961"/>
    <w:multiLevelType w:val="hybridMultilevel"/>
    <w:tmpl w:val="EB4C8B48"/>
    <w:lvl w:ilvl="0" w:tplc="0C090001">
      <w:start w:val="1"/>
      <w:numFmt w:val="bullet"/>
      <w:lvlText w:val=""/>
      <w:lvlJc w:val="left"/>
      <w:pPr>
        <w:ind w:left="832" w:hanging="360"/>
      </w:pPr>
      <w:rPr>
        <w:rFonts w:ascii="Symbol" w:hAnsi="Symbol" w:hint="default"/>
      </w:rPr>
    </w:lvl>
    <w:lvl w:ilvl="1" w:tplc="0C090003" w:tentative="1">
      <w:start w:val="1"/>
      <w:numFmt w:val="bullet"/>
      <w:lvlText w:val="o"/>
      <w:lvlJc w:val="left"/>
      <w:pPr>
        <w:ind w:left="1552" w:hanging="360"/>
      </w:pPr>
      <w:rPr>
        <w:rFonts w:ascii="Courier New" w:hAnsi="Courier New" w:cs="Courier New" w:hint="default"/>
      </w:rPr>
    </w:lvl>
    <w:lvl w:ilvl="2" w:tplc="0C090005" w:tentative="1">
      <w:start w:val="1"/>
      <w:numFmt w:val="bullet"/>
      <w:lvlText w:val=""/>
      <w:lvlJc w:val="left"/>
      <w:pPr>
        <w:ind w:left="2272" w:hanging="360"/>
      </w:pPr>
      <w:rPr>
        <w:rFonts w:ascii="Wingdings" w:hAnsi="Wingdings" w:hint="default"/>
      </w:rPr>
    </w:lvl>
    <w:lvl w:ilvl="3" w:tplc="0C090001" w:tentative="1">
      <w:start w:val="1"/>
      <w:numFmt w:val="bullet"/>
      <w:lvlText w:val=""/>
      <w:lvlJc w:val="left"/>
      <w:pPr>
        <w:ind w:left="2992" w:hanging="360"/>
      </w:pPr>
      <w:rPr>
        <w:rFonts w:ascii="Symbol" w:hAnsi="Symbol" w:hint="default"/>
      </w:rPr>
    </w:lvl>
    <w:lvl w:ilvl="4" w:tplc="0C090003" w:tentative="1">
      <w:start w:val="1"/>
      <w:numFmt w:val="bullet"/>
      <w:lvlText w:val="o"/>
      <w:lvlJc w:val="left"/>
      <w:pPr>
        <w:ind w:left="3712" w:hanging="360"/>
      </w:pPr>
      <w:rPr>
        <w:rFonts w:ascii="Courier New" w:hAnsi="Courier New" w:cs="Courier New" w:hint="default"/>
      </w:rPr>
    </w:lvl>
    <w:lvl w:ilvl="5" w:tplc="0C090005" w:tentative="1">
      <w:start w:val="1"/>
      <w:numFmt w:val="bullet"/>
      <w:lvlText w:val=""/>
      <w:lvlJc w:val="left"/>
      <w:pPr>
        <w:ind w:left="4432" w:hanging="360"/>
      </w:pPr>
      <w:rPr>
        <w:rFonts w:ascii="Wingdings" w:hAnsi="Wingdings" w:hint="default"/>
      </w:rPr>
    </w:lvl>
    <w:lvl w:ilvl="6" w:tplc="0C090001" w:tentative="1">
      <w:start w:val="1"/>
      <w:numFmt w:val="bullet"/>
      <w:lvlText w:val=""/>
      <w:lvlJc w:val="left"/>
      <w:pPr>
        <w:ind w:left="5152" w:hanging="360"/>
      </w:pPr>
      <w:rPr>
        <w:rFonts w:ascii="Symbol" w:hAnsi="Symbol" w:hint="default"/>
      </w:rPr>
    </w:lvl>
    <w:lvl w:ilvl="7" w:tplc="0C090003" w:tentative="1">
      <w:start w:val="1"/>
      <w:numFmt w:val="bullet"/>
      <w:lvlText w:val="o"/>
      <w:lvlJc w:val="left"/>
      <w:pPr>
        <w:ind w:left="5872" w:hanging="360"/>
      </w:pPr>
      <w:rPr>
        <w:rFonts w:ascii="Courier New" w:hAnsi="Courier New" w:cs="Courier New" w:hint="default"/>
      </w:rPr>
    </w:lvl>
    <w:lvl w:ilvl="8" w:tplc="0C090005" w:tentative="1">
      <w:start w:val="1"/>
      <w:numFmt w:val="bullet"/>
      <w:lvlText w:val=""/>
      <w:lvlJc w:val="left"/>
      <w:pPr>
        <w:ind w:left="6592" w:hanging="360"/>
      </w:pPr>
      <w:rPr>
        <w:rFonts w:ascii="Wingdings" w:hAnsi="Wingdings" w:hint="default"/>
      </w:rPr>
    </w:lvl>
  </w:abstractNum>
  <w:abstractNum w:abstractNumId="32" w15:restartNumberingAfterBreak="0">
    <w:nsid w:val="50D83FCA"/>
    <w:multiLevelType w:val="multilevel"/>
    <w:tmpl w:val="F33CE7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530658C0"/>
    <w:multiLevelType w:val="hybridMultilevel"/>
    <w:tmpl w:val="50F664A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535249AF"/>
    <w:multiLevelType w:val="multilevel"/>
    <w:tmpl w:val="A41689A2"/>
    <w:styleLink w:val="AppendixNumbers"/>
    <w:lvl w:ilvl="0">
      <w:start w:val="1"/>
      <w:numFmt w:val="upperLetter"/>
      <w:pStyle w:val="AppendixNumbered"/>
      <w:suff w:val="space"/>
      <w:lvlText w:val="Appendix %1 –"/>
      <w:lvlJc w:val="left"/>
      <w:pPr>
        <w:ind w:left="2126" w:hanging="2126"/>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5" w15:restartNumberingAfterBreak="0">
    <w:nsid w:val="5415004C"/>
    <w:multiLevelType w:val="hybridMultilevel"/>
    <w:tmpl w:val="2B50F3B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55903F9C"/>
    <w:multiLevelType w:val="hybridMultilevel"/>
    <w:tmpl w:val="E5824F8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55A93BC6"/>
    <w:multiLevelType w:val="hybridMultilevel"/>
    <w:tmpl w:val="FFFFFFFF"/>
    <w:lvl w:ilvl="0" w:tplc="FFFFFFFF">
      <w:start w:val="1"/>
      <w:numFmt w:val="decim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8" w15:restartNumberingAfterBreak="0">
    <w:nsid w:val="56DB5F4C"/>
    <w:multiLevelType w:val="multilevel"/>
    <w:tmpl w:val="345AA8FE"/>
    <w:styleLink w:val="NumberedHeadings"/>
    <w:lvl w:ilvl="0">
      <w:start w:val="1"/>
      <w:numFmt w:val="decimal"/>
      <w:pStyle w:val="Heading1Numbered"/>
      <w:lvlText w:val="%1."/>
      <w:lvlJc w:val="left"/>
      <w:pPr>
        <w:ind w:left="567" w:hanging="567"/>
      </w:pPr>
      <w:rPr>
        <w:rFonts w:hint="default"/>
      </w:rPr>
    </w:lvl>
    <w:lvl w:ilvl="1">
      <w:start w:val="1"/>
      <w:numFmt w:val="decimal"/>
      <w:pStyle w:val="Heading2Numbered"/>
      <w:lvlText w:val="%1.%2"/>
      <w:lvlJc w:val="left"/>
      <w:pPr>
        <w:ind w:left="851" w:hanging="851"/>
      </w:pPr>
      <w:rPr>
        <w:rFonts w:hint="default"/>
      </w:rPr>
    </w:lvl>
    <w:lvl w:ilvl="2">
      <w:start w:val="1"/>
      <w:numFmt w:val="decimal"/>
      <w:pStyle w:val="Heading3Numbered"/>
      <w:lvlText w:val="%1.%2.%3"/>
      <w:lvlJc w:val="left"/>
      <w:pPr>
        <w:ind w:left="851" w:hanging="851"/>
      </w:pPr>
      <w:rPr>
        <w:rFonts w:hint="default"/>
      </w:rPr>
    </w:lvl>
    <w:lvl w:ilvl="3">
      <w:start w:val="1"/>
      <w:numFmt w:val="decimal"/>
      <w:pStyle w:val="NumberedheadingfourH5"/>
      <w:lvlText w:val="%1.%2.%3.%4"/>
      <w:lvlJc w:val="left"/>
      <w:pPr>
        <w:ind w:left="1134" w:hanging="1134"/>
      </w:pPr>
      <w:rPr>
        <w:rFonts w:hint="default"/>
      </w:rPr>
    </w:lvl>
    <w:lvl w:ilvl="4">
      <w:start w:val="1"/>
      <w:numFmt w:val="decimal"/>
      <w:pStyle w:val="NumberedheadingfiveH6"/>
      <w:lvlText w:val="%1.%2.%3.%4.%5"/>
      <w:lvlJc w:val="left"/>
      <w:pPr>
        <w:ind w:left="1418" w:hanging="1418"/>
      </w:pPr>
      <w:rPr>
        <w:rFonts w:hint="default"/>
      </w:rPr>
    </w:lvl>
    <w:lvl w:ilvl="5">
      <w:start w:val="1"/>
      <w:numFmt w:val="decimal"/>
      <w:lvlText w:val="%1.%2.%3.%4.%5.%6"/>
      <w:lvlJc w:val="left"/>
      <w:pPr>
        <w:ind w:left="1701" w:hanging="1701"/>
      </w:pPr>
      <w:rPr>
        <w:rFonts w:hint="default"/>
      </w:rPr>
    </w:lvl>
    <w:lvl w:ilvl="6">
      <w:start w:val="1"/>
      <w:numFmt w:val="decimal"/>
      <w:lvlText w:val="%1.%2.%3.%4.%5.%6.%7"/>
      <w:lvlJc w:val="left"/>
      <w:pPr>
        <w:ind w:left="1701" w:hanging="1701"/>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9" w15:restartNumberingAfterBreak="0">
    <w:nsid w:val="575D5D79"/>
    <w:multiLevelType w:val="multilevel"/>
    <w:tmpl w:val="8B407E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0" w15:restartNumberingAfterBreak="0">
    <w:nsid w:val="58615703"/>
    <w:multiLevelType w:val="multilevel"/>
    <w:tmpl w:val="803CF862"/>
    <w:numStyleLink w:val="List1Numbered"/>
  </w:abstractNum>
  <w:abstractNum w:abstractNumId="41" w15:restartNumberingAfterBreak="0">
    <w:nsid w:val="61860A00"/>
    <w:multiLevelType w:val="hybridMultilevel"/>
    <w:tmpl w:val="AF305A0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62326482"/>
    <w:multiLevelType w:val="hybridMultilevel"/>
    <w:tmpl w:val="A638414A"/>
    <w:lvl w:ilvl="0" w:tplc="0C090001">
      <w:start w:val="1"/>
      <w:numFmt w:val="bullet"/>
      <w:lvlText w:val=""/>
      <w:lvlJc w:val="left"/>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3" w15:restartNumberingAfterBreak="0">
    <w:nsid w:val="70AC4DA3"/>
    <w:multiLevelType w:val="hybridMultilevel"/>
    <w:tmpl w:val="7D7EC874"/>
    <w:lvl w:ilvl="0" w:tplc="A4EA33A4">
      <w:numFmt w:val="bullet"/>
      <w:lvlText w:val="•"/>
      <w:lvlJc w:val="left"/>
      <w:pPr>
        <w:ind w:left="500" w:hanging="227"/>
      </w:pPr>
      <w:rPr>
        <w:rFonts w:ascii="Gotham Book" w:eastAsia="Gotham Book" w:hAnsi="Gotham Book" w:cs="Gotham Book" w:hint="default"/>
        <w:b w:val="0"/>
        <w:bCs w:val="0"/>
        <w:i w:val="0"/>
        <w:iCs w:val="0"/>
        <w:spacing w:val="0"/>
        <w:w w:val="100"/>
        <w:sz w:val="17"/>
        <w:szCs w:val="17"/>
        <w:lang w:val="en-US" w:eastAsia="en-US" w:bidi="ar-SA"/>
      </w:rPr>
    </w:lvl>
    <w:lvl w:ilvl="1" w:tplc="993885E8">
      <w:numFmt w:val="bullet"/>
      <w:lvlText w:val="•"/>
      <w:lvlJc w:val="left"/>
      <w:pPr>
        <w:ind w:left="742" w:hanging="227"/>
      </w:pPr>
      <w:rPr>
        <w:rFonts w:hint="default"/>
        <w:lang w:val="en-US" w:eastAsia="en-US" w:bidi="ar-SA"/>
      </w:rPr>
    </w:lvl>
    <w:lvl w:ilvl="2" w:tplc="9C08681E">
      <w:numFmt w:val="bullet"/>
      <w:lvlText w:val="•"/>
      <w:lvlJc w:val="left"/>
      <w:pPr>
        <w:ind w:left="984" w:hanging="227"/>
      </w:pPr>
      <w:rPr>
        <w:rFonts w:hint="default"/>
        <w:lang w:val="en-US" w:eastAsia="en-US" w:bidi="ar-SA"/>
      </w:rPr>
    </w:lvl>
    <w:lvl w:ilvl="3" w:tplc="E03AD66E">
      <w:numFmt w:val="bullet"/>
      <w:lvlText w:val="•"/>
      <w:lvlJc w:val="left"/>
      <w:pPr>
        <w:ind w:left="1226" w:hanging="227"/>
      </w:pPr>
      <w:rPr>
        <w:rFonts w:hint="default"/>
        <w:lang w:val="en-US" w:eastAsia="en-US" w:bidi="ar-SA"/>
      </w:rPr>
    </w:lvl>
    <w:lvl w:ilvl="4" w:tplc="D1C4DF6A">
      <w:numFmt w:val="bullet"/>
      <w:lvlText w:val="•"/>
      <w:lvlJc w:val="left"/>
      <w:pPr>
        <w:ind w:left="1469" w:hanging="227"/>
      </w:pPr>
      <w:rPr>
        <w:rFonts w:hint="default"/>
        <w:lang w:val="en-US" w:eastAsia="en-US" w:bidi="ar-SA"/>
      </w:rPr>
    </w:lvl>
    <w:lvl w:ilvl="5" w:tplc="9FA4EB12">
      <w:numFmt w:val="bullet"/>
      <w:lvlText w:val="•"/>
      <w:lvlJc w:val="left"/>
      <w:pPr>
        <w:ind w:left="1711" w:hanging="227"/>
      </w:pPr>
      <w:rPr>
        <w:rFonts w:hint="default"/>
        <w:lang w:val="en-US" w:eastAsia="en-US" w:bidi="ar-SA"/>
      </w:rPr>
    </w:lvl>
    <w:lvl w:ilvl="6" w:tplc="D14616C6">
      <w:numFmt w:val="bullet"/>
      <w:lvlText w:val="•"/>
      <w:lvlJc w:val="left"/>
      <w:pPr>
        <w:ind w:left="1953" w:hanging="227"/>
      </w:pPr>
      <w:rPr>
        <w:rFonts w:hint="default"/>
        <w:lang w:val="en-US" w:eastAsia="en-US" w:bidi="ar-SA"/>
      </w:rPr>
    </w:lvl>
    <w:lvl w:ilvl="7" w:tplc="F0D48E86">
      <w:numFmt w:val="bullet"/>
      <w:lvlText w:val="•"/>
      <w:lvlJc w:val="left"/>
      <w:pPr>
        <w:ind w:left="2196" w:hanging="227"/>
      </w:pPr>
      <w:rPr>
        <w:rFonts w:hint="default"/>
        <w:lang w:val="en-US" w:eastAsia="en-US" w:bidi="ar-SA"/>
      </w:rPr>
    </w:lvl>
    <w:lvl w:ilvl="8" w:tplc="36107D70">
      <w:numFmt w:val="bullet"/>
      <w:lvlText w:val="•"/>
      <w:lvlJc w:val="left"/>
      <w:pPr>
        <w:ind w:left="2438" w:hanging="227"/>
      </w:pPr>
      <w:rPr>
        <w:rFonts w:hint="default"/>
        <w:lang w:val="en-US" w:eastAsia="en-US" w:bidi="ar-SA"/>
      </w:rPr>
    </w:lvl>
  </w:abstractNum>
  <w:abstractNum w:abstractNumId="44" w15:restartNumberingAfterBreak="0">
    <w:nsid w:val="738A4D83"/>
    <w:multiLevelType w:val="multilevel"/>
    <w:tmpl w:val="E9FE6464"/>
    <w:styleLink w:val="DefaultBullets"/>
    <w:lvl w:ilvl="0">
      <w:start w:val="1"/>
      <w:numFmt w:val="bullet"/>
      <w:pStyle w:val="Bullet1"/>
      <w:lvlText w:val=""/>
      <w:lvlJc w:val="left"/>
      <w:pPr>
        <w:ind w:left="284" w:hanging="284"/>
      </w:pPr>
      <w:rPr>
        <w:rFonts w:ascii="Symbol" w:hAnsi="Symbol" w:hint="default"/>
        <w:color w:val="77BCD9" w:themeColor="accent1"/>
      </w:rPr>
    </w:lvl>
    <w:lvl w:ilvl="1">
      <w:start w:val="1"/>
      <w:numFmt w:val="bullet"/>
      <w:pStyle w:val="Bullet2"/>
      <w:lvlText w:val="–"/>
      <w:lvlJc w:val="left"/>
      <w:pPr>
        <w:ind w:left="568" w:hanging="284"/>
      </w:pPr>
      <w:rPr>
        <w:rFonts w:ascii="Arial" w:hAnsi="Arial" w:hint="default"/>
        <w:color w:val="77BCD9" w:themeColor="accent1"/>
      </w:rPr>
    </w:lvl>
    <w:lvl w:ilvl="2">
      <w:start w:val="1"/>
      <w:numFmt w:val="bullet"/>
      <w:pStyle w:val="Bullet3"/>
      <w:lvlText w:val="»"/>
      <w:lvlJc w:val="left"/>
      <w:pPr>
        <w:ind w:left="852" w:hanging="284"/>
      </w:pPr>
      <w:rPr>
        <w:rFonts w:ascii="Arial" w:hAnsi="Arial" w:hint="default"/>
        <w:color w:val="77BCD9" w:themeColor="accent1"/>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45" w15:restartNumberingAfterBreak="0">
    <w:nsid w:val="73DA4AF1"/>
    <w:multiLevelType w:val="hybridMultilevel"/>
    <w:tmpl w:val="88268996"/>
    <w:lvl w:ilvl="0" w:tplc="BC662134">
      <w:numFmt w:val="bullet"/>
      <w:lvlText w:val="•"/>
      <w:lvlJc w:val="left"/>
      <w:pPr>
        <w:ind w:left="369" w:hanging="227"/>
      </w:pPr>
      <w:rPr>
        <w:rFonts w:ascii="Gotham Book" w:eastAsia="Gotham Book" w:hAnsi="Gotham Book" w:cs="Gotham Book" w:hint="default"/>
        <w:b w:val="0"/>
        <w:bCs w:val="0"/>
        <w:i w:val="0"/>
        <w:iCs w:val="0"/>
        <w:color w:val="006385"/>
        <w:spacing w:val="0"/>
        <w:w w:val="100"/>
        <w:sz w:val="19"/>
        <w:szCs w:val="19"/>
        <w:lang w:val="en-US" w:eastAsia="en-US" w:bidi="ar-SA"/>
      </w:rPr>
    </w:lvl>
    <w:lvl w:ilvl="1" w:tplc="0FC2066E">
      <w:numFmt w:val="bullet"/>
      <w:lvlText w:val="•"/>
      <w:lvlJc w:val="left"/>
      <w:pPr>
        <w:ind w:left="1259" w:hanging="227"/>
      </w:pPr>
      <w:rPr>
        <w:rFonts w:hint="default"/>
        <w:lang w:val="en-US" w:eastAsia="en-US" w:bidi="ar-SA"/>
      </w:rPr>
    </w:lvl>
    <w:lvl w:ilvl="2" w:tplc="2DFA3D76">
      <w:numFmt w:val="bullet"/>
      <w:lvlText w:val="•"/>
      <w:lvlJc w:val="left"/>
      <w:pPr>
        <w:ind w:left="2159" w:hanging="227"/>
      </w:pPr>
      <w:rPr>
        <w:rFonts w:hint="default"/>
        <w:lang w:val="en-US" w:eastAsia="en-US" w:bidi="ar-SA"/>
      </w:rPr>
    </w:lvl>
    <w:lvl w:ilvl="3" w:tplc="4870598C">
      <w:numFmt w:val="bullet"/>
      <w:lvlText w:val="•"/>
      <w:lvlJc w:val="left"/>
      <w:pPr>
        <w:ind w:left="3058" w:hanging="227"/>
      </w:pPr>
      <w:rPr>
        <w:rFonts w:hint="default"/>
        <w:lang w:val="en-US" w:eastAsia="en-US" w:bidi="ar-SA"/>
      </w:rPr>
    </w:lvl>
    <w:lvl w:ilvl="4" w:tplc="E5A0A7BE">
      <w:numFmt w:val="bullet"/>
      <w:lvlText w:val="•"/>
      <w:lvlJc w:val="left"/>
      <w:pPr>
        <w:ind w:left="3958" w:hanging="227"/>
      </w:pPr>
      <w:rPr>
        <w:rFonts w:hint="default"/>
        <w:lang w:val="en-US" w:eastAsia="en-US" w:bidi="ar-SA"/>
      </w:rPr>
    </w:lvl>
    <w:lvl w:ilvl="5" w:tplc="ADA88132">
      <w:numFmt w:val="bullet"/>
      <w:lvlText w:val="•"/>
      <w:lvlJc w:val="left"/>
      <w:pPr>
        <w:ind w:left="4857" w:hanging="227"/>
      </w:pPr>
      <w:rPr>
        <w:rFonts w:hint="default"/>
        <w:lang w:val="en-US" w:eastAsia="en-US" w:bidi="ar-SA"/>
      </w:rPr>
    </w:lvl>
    <w:lvl w:ilvl="6" w:tplc="EEA4CCBA">
      <w:numFmt w:val="bullet"/>
      <w:lvlText w:val="•"/>
      <w:lvlJc w:val="left"/>
      <w:pPr>
        <w:ind w:left="5757" w:hanging="227"/>
      </w:pPr>
      <w:rPr>
        <w:rFonts w:hint="default"/>
        <w:lang w:val="en-US" w:eastAsia="en-US" w:bidi="ar-SA"/>
      </w:rPr>
    </w:lvl>
    <w:lvl w:ilvl="7" w:tplc="ABF0C868">
      <w:numFmt w:val="bullet"/>
      <w:lvlText w:val="•"/>
      <w:lvlJc w:val="left"/>
      <w:pPr>
        <w:ind w:left="6656" w:hanging="227"/>
      </w:pPr>
      <w:rPr>
        <w:rFonts w:hint="default"/>
        <w:lang w:val="en-US" w:eastAsia="en-US" w:bidi="ar-SA"/>
      </w:rPr>
    </w:lvl>
    <w:lvl w:ilvl="8" w:tplc="C0228BE0">
      <w:numFmt w:val="bullet"/>
      <w:lvlText w:val="•"/>
      <w:lvlJc w:val="left"/>
      <w:pPr>
        <w:ind w:left="7556" w:hanging="227"/>
      </w:pPr>
      <w:rPr>
        <w:rFonts w:hint="default"/>
        <w:lang w:val="en-US" w:eastAsia="en-US" w:bidi="ar-SA"/>
      </w:rPr>
    </w:lvl>
  </w:abstractNum>
  <w:abstractNum w:abstractNumId="46" w15:restartNumberingAfterBreak="0">
    <w:nsid w:val="79B01F65"/>
    <w:multiLevelType w:val="hybridMultilevel"/>
    <w:tmpl w:val="AAFC0AD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7" w15:restartNumberingAfterBreak="0">
    <w:nsid w:val="7C7F6579"/>
    <w:multiLevelType w:val="hybridMultilevel"/>
    <w:tmpl w:val="6308C33E"/>
    <w:lvl w:ilvl="0" w:tplc="DC4AB866">
      <w:numFmt w:val="bullet"/>
      <w:lvlText w:val="•"/>
      <w:lvlJc w:val="left"/>
      <w:pPr>
        <w:ind w:left="609" w:hanging="227"/>
      </w:pPr>
      <w:rPr>
        <w:rFonts w:ascii="Gotham Book" w:eastAsia="Gotham Book" w:hAnsi="Gotham Book" w:cs="Gotham Book" w:hint="default"/>
        <w:b w:val="0"/>
        <w:bCs w:val="0"/>
        <w:i w:val="0"/>
        <w:iCs w:val="0"/>
        <w:color w:val="006385"/>
        <w:spacing w:val="0"/>
        <w:w w:val="100"/>
        <w:sz w:val="19"/>
        <w:szCs w:val="19"/>
        <w:lang w:val="en-US" w:eastAsia="en-US" w:bidi="ar-SA"/>
      </w:rPr>
    </w:lvl>
    <w:lvl w:ilvl="1" w:tplc="C04242DC">
      <w:numFmt w:val="bullet"/>
      <w:lvlText w:val="•"/>
      <w:lvlJc w:val="left"/>
      <w:pPr>
        <w:ind w:left="1475" w:hanging="227"/>
      </w:pPr>
      <w:rPr>
        <w:rFonts w:hint="default"/>
        <w:lang w:val="en-US" w:eastAsia="en-US" w:bidi="ar-SA"/>
      </w:rPr>
    </w:lvl>
    <w:lvl w:ilvl="2" w:tplc="70306942">
      <w:numFmt w:val="bullet"/>
      <w:lvlText w:val="•"/>
      <w:lvlJc w:val="left"/>
      <w:pPr>
        <w:ind w:left="2351" w:hanging="227"/>
      </w:pPr>
      <w:rPr>
        <w:rFonts w:hint="default"/>
        <w:lang w:val="en-US" w:eastAsia="en-US" w:bidi="ar-SA"/>
      </w:rPr>
    </w:lvl>
    <w:lvl w:ilvl="3" w:tplc="8C3C506C">
      <w:numFmt w:val="bullet"/>
      <w:lvlText w:val="•"/>
      <w:lvlJc w:val="left"/>
      <w:pPr>
        <w:ind w:left="3226" w:hanging="227"/>
      </w:pPr>
      <w:rPr>
        <w:rFonts w:hint="default"/>
        <w:lang w:val="en-US" w:eastAsia="en-US" w:bidi="ar-SA"/>
      </w:rPr>
    </w:lvl>
    <w:lvl w:ilvl="4" w:tplc="D3D05E5E">
      <w:numFmt w:val="bullet"/>
      <w:lvlText w:val="•"/>
      <w:lvlJc w:val="left"/>
      <w:pPr>
        <w:ind w:left="4102" w:hanging="227"/>
      </w:pPr>
      <w:rPr>
        <w:rFonts w:hint="default"/>
        <w:lang w:val="en-US" w:eastAsia="en-US" w:bidi="ar-SA"/>
      </w:rPr>
    </w:lvl>
    <w:lvl w:ilvl="5" w:tplc="BCEE83F4">
      <w:numFmt w:val="bullet"/>
      <w:lvlText w:val="•"/>
      <w:lvlJc w:val="left"/>
      <w:pPr>
        <w:ind w:left="4977" w:hanging="227"/>
      </w:pPr>
      <w:rPr>
        <w:rFonts w:hint="default"/>
        <w:lang w:val="en-US" w:eastAsia="en-US" w:bidi="ar-SA"/>
      </w:rPr>
    </w:lvl>
    <w:lvl w:ilvl="6" w:tplc="C5E45E32">
      <w:numFmt w:val="bullet"/>
      <w:lvlText w:val="•"/>
      <w:lvlJc w:val="left"/>
      <w:pPr>
        <w:ind w:left="5853" w:hanging="227"/>
      </w:pPr>
      <w:rPr>
        <w:rFonts w:hint="default"/>
        <w:lang w:val="en-US" w:eastAsia="en-US" w:bidi="ar-SA"/>
      </w:rPr>
    </w:lvl>
    <w:lvl w:ilvl="7" w:tplc="3514A488">
      <w:numFmt w:val="bullet"/>
      <w:lvlText w:val="•"/>
      <w:lvlJc w:val="left"/>
      <w:pPr>
        <w:ind w:left="6728" w:hanging="227"/>
      </w:pPr>
      <w:rPr>
        <w:rFonts w:hint="default"/>
        <w:lang w:val="en-US" w:eastAsia="en-US" w:bidi="ar-SA"/>
      </w:rPr>
    </w:lvl>
    <w:lvl w:ilvl="8" w:tplc="A69C5C9E">
      <w:numFmt w:val="bullet"/>
      <w:lvlText w:val="•"/>
      <w:lvlJc w:val="left"/>
      <w:pPr>
        <w:ind w:left="7604" w:hanging="227"/>
      </w:pPr>
      <w:rPr>
        <w:rFonts w:hint="default"/>
        <w:lang w:val="en-US" w:eastAsia="en-US" w:bidi="ar-SA"/>
      </w:rPr>
    </w:lvl>
  </w:abstractNum>
  <w:abstractNum w:abstractNumId="48" w15:restartNumberingAfterBreak="0">
    <w:nsid w:val="7FCD3401"/>
    <w:multiLevelType w:val="multilevel"/>
    <w:tmpl w:val="18CA4DEC"/>
    <w:styleLink w:val="RList"/>
    <w:lvl w:ilvl="0">
      <w:start w:val="1"/>
      <w:numFmt w:val="decimal"/>
      <w:lvlText w:val="R%1"/>
      <w:lvlJc w:val="left"/>
      <w:pPr>
        <w:ind w:left="510" w:hanging="510"/>
      </w:pPr>
      <w:rPr>
        <w:rFonts w:hint="default"/>
        <w:b/>
        <w:i w:val="0"/>
      </w:rPr>
    </w:lvl>
    <w:lvl w:ilvl="1">
      <w:start w:val="1"/>
      <w:numFmt w:val="none"/>
      <w:lvlText w:val=""/>
      <w:lvlJc w:val="left"/>
      <w:pPr>
        <w:ind w:left="850" w:hanging="510"/>
      </w:pPr>
      <w:rPr>
        <w:rFonts w:hint="default"/>
      </w:rPr>
    </w:lvl>
    <w:lvl w:ilvl="2">
      <w:start w:val="1"/>
      <w:numFmt w:val="none"/>
      <w:lvlText w:val=""/>
      <w:lvlJc w:val="left"/>
      <w:pPr>
        <w:ind w:left="1190" w:hanging="510"/>
      </w:pPr>
      <w:rPr>
        <w:rFonts w:hint="default"/>
      </w:rPr>
    </w:lvl>
    <w:lvl w:ilvl="3">
      <w:start w:val="1"/>
      <w:numFmt w:val="none"/>
      <w:lvlText w:val=""/>
      <w:lvlJc w:val="left"/>
      <w:pPr>
        <w:ind w:left="1530" w:hanging="510"/>
      </w:pPr>
      <w:rPr>
        <w:rFonts w:hint="default"/>
      </w:rPr>
    </w:lvl>
    <w:lvl w:ilvl="4">
      <w:start w:val="1"/>
      <w:numFmt w:val="none"/>
      <w:lvlText w:val=""/>
      <w:lvlJc w:val="left"/>
      <w:pPr>
        <w:ind w:left="1870" w:hanging="510"/>
      </w:pPr>
      <w:rPr>
        <w:rFonts w:hint="default"/>
      </w:rPr>
    </w:lvl>
    <w:lvl w:ilvl="5">
      <w:start w:val="1"/>
      <w:numFmt w:val="none"/>
      <w:lvlText w:val=""/>
      <w:lvlJc w:val="left"/>
      <w:pPr>
        <w:ind w:left="2210" w:hanging="510"/>
      </w:pPr>
      <w:rPr>
        <w:rFonts w:hint="default"/>
      </w:rPr>
    </w:lvl>
    <w:lvl w:ilvl="6">
      <w:start w:val="1"/>
      <w:numFmt w:val="none"/>
      <w:lvlText w:val=""/>
      <w:lvlJc w:val="left"/>
      <w:pPr>
        <w:ind w:left="2550" w:hanging="510"/>
      </w:pPr>
      <w:rPr>
        <w:rFonts w:hint="default"/>
      </w:rPr>
    </w:lvl>
    <w:lvl w:ilvl="7">
      <w:start w:val="1"/>
      <w:numFmt w:val="none"/>
      <w:lvlText w:val=""/>
      <w:lvlJc w:val="left"/>
      <w:pPr>
        <w:ind w:left="2890" w:hanging="510"/>
      </w:pPr>
      <w:rPr>
        <w:rFonts w:hint="default"/>
      </w:rPr>
    </w:lvl>
    <w:lvl w:ilvl="8">
      <w:start w:val="1"/>
      <w:numFmt w:val="none"/>
      <w:lvlText w:val=""/>
      <w:lvlJc w:val="left"/>
      <w:pPr>
        <w:ind w:left="3230" w:hanging="510"/>
      </w:pPr>
      <w:rPr>
        <w:rFonts w:hint="default"/>
      </w:rPr>
    </w:lvl>
  </w:abstractNum>
  <w:num w:numId="1" w16cid:durableId="1743915199">
    <w:abstractNumId w:val="48"/>
  </w:num>
  <w:num w:numId="2" w16cid:durableId="1236745653">
    <w:abstractNumId w:val="34"/>
  </w:num>
  <w:num w:numId="3" w16cid:durableId="1763717944">
    <w:abstractNumId w:val="34"/>
  </w:num>
  <w:num w:numId="4" w16cid:durableId="796723524">
    <w:abstractNumId w:val="23"/>
  </w:num>
  <w:num w:numId="5" w16cid:durableId="1587569603">
    <w:abstractNumId w:val="23"/>
  </w:num>
  <w:num w:numId="6" w16cid:durableId="1646203905">
    <w:abstractNumId w:val="44"/>
  </w:num>
  <w:num w:numId="7" w16cid:durableId="989022880">
    <w:abstractNumId w:val="44"/>
  </w:num>
  <w:num w:numId="8" w16cid:durableId="1099331604">
    <w:abstractNumId w:val="11"/>
  </w:num>
  <w:num w:numId="9" w16cid:durableId="659889643">
    <w:abstractNumId w:val="1"/>
  </w:num>
  <w:num w:numId="10" w16cid:durableId="1678077503">
    <w:abstractNumId w:val="38"/>
  </w:num>
  <w:num w:numId="11" w16cid:durableId="1713379772">
    <w:abstractNumId w:val="6"/>
  </w:num>
  <w:num w:numId="12" w16cid:durableId="885870303">
    <w:abstractNumId w:val="9"/>
  </w:num>
  <w:num w:numId="13" w16cid:durableId="1256552682">
    <w:abstractNumId w:val="40"/>
  </w:num>
  <w:num w:numId="14" w16cid:durableId="642345165">
    <w:abstractNumId w:val="38"/>
  </w:num>
  <w:num w:numId="15" w16cid:durableId="466289087">
    <w:abstractNumId w:val="15"/>
  </w:num>
  <w:num w:numId="16" w16cid:durableId="1638098773">
    <w:abstractNumId w:val="13"/>
  </w:num>
  <w:num w:numId="17" w16cid:durableId="1306471122">
    <w:abstractNumId w:val="29"/>
  </w:num>
  <w:num w:numId="18" w16cid:durableId="880820719">
    <w:abstractNumId w:val="18"/>
  </w:num>
  <w:num w:numId="19" w16cid:durableId="1490056479">
    <w:abstractNumId w:val="7"/>
  </w:num>
  <w:num w:numId="20" w16cid:durableId="145171568">
    <w:abstractNumId w:val="24"/>
  </w:num>
  <w:num w:numId="21" w16cid:durableId="1715275960">
    <w:abstractNumId w:val="0"/>
  </w:num>
  <w:num w:numId="22" w16cid:durableId="389694522">
    <w:abstractNumId w:val="5"/>
  </w:num>
  <w:num w:numId="23" w16cid:durableId="1755935271">
    <w:abstractNumId w:val="43"/>
  </w:num>
  <w:num w:numId="24" w16cid:durableId="1513227111">
    <w:abstractNumId w:val="17"/>
  </w:num>
  <w:num w:numId="25" w16cid:durableId="1787695483">
    <w:abstractNumId w:val="19"/>
  </w:num>
  <w:num w:numId="26" w16cid:durableId="807630289">
    <w:abstractNumId w:val="28"/>
  </w:num>
  <w:num w:numId="27" w16cid:durableId="1167790568">
    <w:abstractNumId w:val="37"/>
  </w:num>
  <w:num w:numId="28" w16cid:durableId="1723864237">
    <w:abstractNumId w:val="47"/>
  </w:num>
  <w:num w:numId="29" w16cid:durableId="525556234">
    <w:abstractNumId w:val="45"/>
  </w:num>
  <w:num w:numId="30" w16cid:durableId="714964850">
    <w:abstractNumId w:val="20"/>
  </w:num>
  <w:num w:numId="31" w16cid:durableId="1852337360">
    <w:abstractNumId w:val="22"/>
  </w:num>
  <w:num w:numId="32" w16cid:durableId="2133480655">
    <w:abstractNumId w:val="36"/>
  </w:num>
  <w:num w:numId="33" w16cid:durableId="24260423">
    <w:abstractNumId w:val="4"/>
  </w:num>
  <w:num w:numId="34" w16cid:durableId="1059404972">
    <w:abstractNumId w:val="32"/>
  </w:num>
  <w:num w:numId="35" w16cid:durableId="494683149">
    <w:abstractNumId w:val="27"/>
  </w:num>
  <w:num w:numId="36" w16cid:durableId="1118260366">
    <w:abstractNumId w:val="39"/>
  </w:num>
  <w:num w:numId="37" w16cid:durableId="701905014">
    <w:abstractNumId w:val="8"/>
  </w:num>
  <w:num w:numId="38" w16cid:durableId="444540087">
    <w:abstractNumId w:val="21"/>
  </w:num>
  <w:num w:numId="39" w16cid:durableId="169103399">
    <w:abstractNumId w:val="16"/>
  </w:num>
  <w:num w:numId="40" w16cid:durableId="1006442298">
    <w:abstractNumId w:val="35"/>
  </w:num>
  <w:num w:numId="41" w16cid:durableId="1971546905">
    <w:abstractNumId w:val="41"/>
  </w:num>
  <w:num w:numId="42" w16cid:durableId="671834479">
    <w:abstractNumId w:val="12"/>
  </w:num>
  <w:num w:numId="43" w16cid:durableId="257906533">
    <w:abstractNumId w:val="46"/>
  </w:num>
  <w:num w:numId="44" w16cid:durableId="581453830">
    <w:abstractNumId w:val="33"/>
  </w:num>
  <w:num w:numId="45" w16cid:durableId="84226152">
    <w:abstractNumId w:val="26"/>
  </w:num>
  <w:num w:numId="46" w16cid:durableId="299654692">
    <w:abstractNumId w:val="25"/>
  </w:num>
  <w:num w:numId="47" w16cid:durableId="1567184539">
    <w:abstractNumId w:val="31"/>
  </w:num>
  <w:num w:numId="48" w16cid:durableId="871573286">
    <w:abstractNumId w:val="10"/>
  </w:num>
  <w:num w:numId="49" w16cid:durableId="1282615649">
    <w:abstractNumId w:val="14"/>
  </w:num>
  <w:num w:numId="50" w16cid:durableId="442696739">
    <w:abstractNumId w:val="42"/>
  </w:num>
  <w:num w:numId="51" w16cid:durableId="1406145334">
    <w:abstractNumId w:val="2"/>
  </w:num>
  <w:num w:numId="52" w16cid:durableId="21395125">
    <w:abstractNumId w:val="30"/>
  </w:num>
  <w:num w:numId="53" w16cid:durableId="196239581">
    <w:abstractNumId w:val="3"/>
  </w:num>
  <w:numIdMacAtCleanup w:val="5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attachedTemplate r:id="rId1"/>
  <w:documentProtection w:edit="readOnly" w:enforcement="1"/>
  <w:defaultTabStop w:val="0"/>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25B76"/>
    <w:rsid w:val="00000E20"/>
    <w:rsid w:val="00001B0F"/>
    <w:rsid w:val="00002E3E"/>
    <w:rsid w:val="00004B0D"/>
    <w:rsid w:val="00004C9C"/>
    <w:rsid w:val="00006854"/>
    <w:rsid w:val="00006FD1"/>
    <w:rsid w:val="00007CFE"/>
    <w:rsid w:val="00015B68"/>
    <w:rsid w:val="000212B2"/>
    <w:rsid w:val="00022BA8"/>
    <w:rsid w:val="00024AFC"/>
    <w:rsid w:val="00025B76"/>
    <w:rsid w:val="0003132E"/>
    <w:rsid w:val="000317D8"/>
    <w:rsid w:val="00031A09"/>
    <w:rsid w:val="00033277"/>
    <w:rsid w:val="00033502"/>
    <w:rsid w:val="0004119A"/>
    <w:rsid w:val="00041A27"/>
    <w:rsid w:val="00041A8B"/>
    <w:rsid w:val="000438CF"/>
    <w:rsid w:val="00043B67"/>
    <w:rsid w:val="0004635D"/>
    <w:rsid w:val="0004683C"/>
    <w:rsid w:val="0005264E"/>
    <w:rsid w:val="00054C25"/>
    <w:rsid w:val="00057ED7"/>
    <w:rsid w:val="0006196B"/>
    <w:rsid w:val="00061B60"/>
    <w:rsid w:val="0006233E"/>
    <w:rsid w:val="00062BA5"/>
    <w:rsid w:val="0006308A"/>
    <w:rsid w:val="000638F6"/>
    <w:rsid w:val="00063CB8"/>
    <w:rsid w:val="000642FC"/>
    <w:rsid w:val="00066BA6"/>
    <w:rsid w:val="000677DC"/>
    <w:rsid w:val="00067FD4"/>
    <w:rsid w:val="000711EE"/>
    <w:rsid w:val="0007120B"/>
    <w:rsid w:val="000742D1"/>
    <w:rsid w:val="00075AE5"/>
    <w:rsid w:val="000819B5"/>
    <w:rsid w:val="0008622C"/>
    <w:rsid w:val="000875B5"/>
    <w:rsid w:val="000926CA"/>
    <w:rsid w:val="000A04B1"/>
    <w:rsid w:val="000A41AD"/>
    <w:rsid w:val="000A4685"/>
    <w:rsid w:val="000A46D9"/>
    <w:rsid w:val="000A5D8A"/>
    <w:rsid w:val="000A715F"/>
    <w:rsid w:val="000B2294"/>
    <w:rsid w:val="000B2CAE"/>
    <w:rsid w:val="000B4E7C"/>
    <w:rsid w:val="000B7651"/>
    <w:rsid w:val="000C1BC6"/>
    <w:rsid w:val="000C446D"/>
    <w:rsid w:val="000D1B86"/>
    <w:rsid w:val="000D3A75"/>
    <w:rsid w:val="000D3BC1"/>
    <w:rsid w:val="000D4AF5"/>
    <w:rsid w:val="000D4CF5"/>
    <w:rsid w:val="000D4F25"/>
    <w:rsid w:val="000D586A"/>
    <w:rsid w:val="000D78D9"/>
    <w:rsid w:val="000E42AE"/>
    <w:rsid w:val="000E5BC2"/>
    <w:rsid w:val="000F551E"/>
    <w:rsid w:val="000F6122"/>
    <w:rsid w:val="000F7271"/>
    <w:rsid w:val="00100636"/>
    <w:rsid w:val="001008C7"/>
    <w:rsid w:val="00104B94"/>
    <w:rsid w:val="001060E2"/>
    <w:rsid w:val="00106C69"/>
    <w:rsid w:val="0011097C"/>
    <w:rsid w:val="001162F2"/>
    <w:rsid w:val="00117447"/>
    <w:rsid w:val="00123D34"/>
    <w:rsid w:val="00124439"/>
    <w:rsid w:val="00124DEF"/>
    <w:rsid w:val="00124F05"/>
    <w:rsid w:val="00124F50"/>
    <w:rsid w:val="00127DFA"/>
    <w:rsid w:val="001301A6"/>
    <w:rsid w:val="00130286"/>
    <w:rsid w:val="00131610"/>
    <w:rsid w:val="00133DD8"/>
    <w:rsid w:val="00143232"/>
    <w:rsid w:val="00143594"/>
    <w:rsid w:val="00143831"/>
    <w:rsid w:val="001508C3"/>
    <w:rsid w:val="00150A76"/>
    <w:rsid w:val="00151F8B"/>
    <w:rsid w:val="00153141"/>
    <w:rsid w:val="001554AD"/>
    <w:rsid w:val="001557D5"/>
    <w:rsid w:val="001600D8"/>
    <w:rsid w:val="00161124"/>
    <w:rsid w:val="00161B07"/>
    <w:rsid w:val="00161C5D"/>
    <w:rsid w:val="00162191"/>
    <w:rsid w:val="0016400B"/>
    <w:rsid w:val="00165C1E"/>
    <w:rsid w:val="00166A05"/>
    <w:rsid w:val="00170016"/>
    <w:rsid w:val="0017456F"/>
    <w:rsid w:val="00180D58"/>
    <w:rsid w:val="00180E20"/>
    <w:rsid w:val="00181054"/>
    <w:rsid w:val="001845D9"/>
    <w:rsid w:val="00184D8B"/>
    <w:rsid w:val="00187012"/>
    <w:rsid w:val="00191FA1"/>
    <w:rsid w:val="00192714"/>
    <w:rsid w:val="001A0DC5"/>
    <w:rsid w:val="001A1355"/>
    <w:rsid w:val="001A3D7C"/>
    <w:rsid w:val="001A51D8"/>
    <w:rsid w:val="001A579E"/>
    <w:rsid w:val="001A5B41"/>
    <w:rsid w:val="001A66B7"/>
    <w:rsid w:val="001B04D1"/>
    <w:rsid w:val="001B0FB4"/>
    <w:rsid w:val="001B1D05"/>
    <w:rsid w:val="001B1D73"/>
    <w:rsid w:val="001B5BD5"/>
    <w:rsid w:val="001B61E4"/>
    <w:rsid w:val="001B6E9E"/>
    <w:rsid w:val="001B724A"/>
    <w:rsid w:val="001B7704"/>
    <w:rsid w:val="001C3170"/>
    <w:rsid w:val="001C4064"/>
    <w:rsid w:val="001C43D1"/>
    <w:rsid w:val="001C44C4"/>
    <w:rsid w:val="001C55E6"/>
    <w:rsid w:val="001D44B0"/>
    <w:rsid w:val="001D58EE"/>
    <w:rsid w:val="001D5AA4"/>
    <w:rsid w:val="001D675F"/>
    <w:rsid w:val="001E04F2"/>
    <w:rsid w:val="001E3D1A"/>
    <w:rsid w:val="001E516B"/>
    <w:rsid w:val="001F0F10"/>
    <w:rsid w:val="001F2766"/>
    <w:rsid w:val="001F3A33"/>
    <w:rsid w:val="001F3D52"/>
    <w:rsid w:val="001F6E40"/>
    <w:rsid w:val="00201B68"/>
    <w:rsid w:val="00204292"/>
    <w:rsid w:val="0020432F"/>
    <w:rsid w:val="00205C0D"/>
    <w:rsid w:val="0021083D"/>
    <w:rsid w:val="00210880"/>
    <w:rsid w:val="002112A6"/>
    <w:rsid w:val="002128D2"/>
    <w:rsid w:val="00214DFC"/>
    <w:rsid w:val="002169E8"/>
    <w:rsid w:val="0021777D"/>
    <w:rsid w:val="002208F4"/>
    <w:rsid w:val="002218E5"/>
    <w:rsid w:val="00222CCD"/>
    <w:rsid w:val="00224865"/>
    <w:rsid w:val="0022668B"/>
    <w:rsid w:val="00226C6D"/>
    <w:rsid w:val="00226F39"/>
    <w:rsid w:val="0023133C"/>
    <w:rsid w:val="00232F9E"/>
    <w:rsid w:val="002350D0"/>
    <w:rsid w:val="00235319"/>
    <w:rsid w:val="0023738C"/>
    <w:rsid w:val="00241537"/>
    <w:rsid w:val="0024221E"/>
    <w:rsid w:val="00242A2A"/>
    <w:rsid w:val="00243278"/>
    <w:rsid w:val="00245461"/>
    <w:rsid w:val="00245832"/>
    <w:rsid w:val="00246402"/>
    <w:rsid w:val="00247DDE"/>
    <w:rsid w:val="00253310"/>
    <w:rsid w:val="00253BF9"/>
    <w:rsid w:val="00255856"/>
    <w:rsid w:val="00257C2B"/>
    <w:rsid w:val="00262498"/>
    <w:rsid w:val="00262914"/>
    <w:rsid w:val="002634F4"/>
    <w:rsid w:val="00263680"/>
    <w:rsid w:val="00264498"/>
    <w:rsid w:val="00265E89"/>
    <w:rsid w:val="00266B5F"/>
    <w:rsid w:val="0027290B"/>
    <w:rsid w:val="00274343"/>
    <w:rsid w:val="00275D1C"/>
    <w:rsid w:val="00281356"/>
    <w:rsid w:val="00281890"/>
    <w:rsid w:val="002838EF"/>
    <w:rsid w:val="002852AD"/>
    <w:rsid w:val="00290F4A"/>
    <w:rsid w:val="00291684"/>
    <w:rsid w:val="002929BE"/>
    <w:rsid w:val="0029343C"/>
    <w:rsid w:val="00296C7C"/>
    <w:rsid w:val="002A4A54"/>
    <w:rsid w:val="002A6795"/>
    <w:rsid w:val="002B0EAC"/>
    <w:rsid w:val="002B4A0B"/>
    <w:rsid w:val="002C1675"/>
    <w:rsid w:val="002C2175"/>
    <w:rsid w:val="002C5785"/>
    <w:rsid w:val="002C578B"/>
    <w:rsid w:val="002C611F"/>
    <w:rsid w:val="002C61F8"/>
    <w:rsid w:val="002C6982"/>
    <w:rsid w:val="002C79AF"/>
    <w:rsid w:val="002C7F87"/>
    <w:rsid w:val="002D0B7D"/>
    <w:rsid w:val="002D2CBC"/>
    <w:rsid w:val="002D2DAE"/>
    <w:rsid w:val="002D320F"/>
    <w:rsid w:val="002D7D5C"/>
    <w:rsid w:val="002E1269"/>
    <w:rsid w:val="002E150F"/>
    <w:rsid w:val="002E2186"/>
    <w:rsid w:val="002E3A4F"/>
    <w:rsid w:val="002E3DE0"/>
    <w:rsid w:val="002E46AE"/>
    <w:rsid w:val="002E5507"/>
    <w:rsid w:val="002E5DAA"/>
    <w:rsid w:val="002E71EF"/>
    <w:rsid w:val="002E734F"/>
    <w:rsid w:val="002E7662"/>
    <w:rsid w:val="002F0AE7"/>
    <w:rsid w:val="002F10E0"/>
    <w:rsid w:val="002F169D"/>
    <w:rsid w:val="002F3143"/>
    <w:rsid w:val="002F608E"/>
    <w:rsid w:val="003017A7"/>
    <w:rsid w:val="003025E7"/>
    <w:rsid w:val="00304DCF"/>
    <w:rsid w:val="00305082"/>
    <w:rsid w:val="003064E3"/>
    <w:rsid w:val="00310483"/>
    <w:rsid w:val="00310CAA"/>
    <w:rsid w:val="00311B94"/>
    <w:rsid w:val="003121B8"/>
    <w:rsid w:val="00317268"/>
    <w:rsid w:val="00322F3E"/>
    <w:rsid w:val="003230E7"/>
    <w:rsid w:val="00323D95"/>
    <w:rsid w:val="003248F3"/>
    <w:rsid w:val="00332436"/>
    <w:rsid w:val="00333764"/>
    <w:rsid w:val="00335665"/>
    <w:rsid w:val="003369FE"/>
    <w:rsid w:val="00337267"/>
    <w:rsid w:val="003412BD"/>
    <w:rsid w:val="003422F3"/>
    <w:rsid w:val="0034426F"/>
    <w:rsid w:val="00344DB5"/>
    <w:rsid w:val="00344E47"/>
    <w:rsid w:val="00345952"/>
    <w:rsid w:val="00345F85"/>
    <w:rsid w:val="00346F12"/>
    <w:rsid w:val="003472EB"/>
    <w:rsid w:val="00350E12"/>
    <w:rsid w:val="00351421"/>
    <w:rsid w:val="00351A14"/>
    <w:rsid w:val="003524D0"/>
    <w:rsid w:val="00356B5F"/>
    <w:rsid w:val="00360164"/>
    <w:rsid w:val="00362BA7"/>
    <w:rsid w:val="00362F8F"/>
    <w:rsid w:val="00364DFE"/>
    <w:rsid w:val="0036615A"/>
    <w:rsid w:val="00367FE6"/>
    <w:rsid w:val="003707A6"/>
    <w:rsid w:val="00371F4C"/>
    <w:rsid w:val="00374180"/>
    <w:rsid w:val="0038098D"/>
    <w:rsid w:val="00381F96"/>
    <w:rsid w:val="00383272"/>
    <w:rsid w:val="003846BC"/>
    <w:rsid w:val="003848A9"/>
    <w:rsid w:val="00386813"/>
    <w:rsid w:val="003928B7"/>
    <w:rsid w:val="0039643D"/>
    <w:rsid w:val="003A0454"/>
    <w:rsid w:val="003A2915"/>
    <w:rsid w:val="003A374D"/>
    <w:rsid w:val="003A395F"/>
    <w:rsid w:val="003A421E"/>
    <w:rsid w:val="003A77C4"/>
    <w:rsid w:val="003A7A4E"/>
    <w:rsid w:val="003A7CB0"/>
    <w:rsid w:val="003B088A"/>
    <w:rsid w:val="003B2CC6"/>
    <w:rsid w:val="003B690A"/>
    <w:rsid w:val="003B72D0"/>
    <w:rsid w:val="003C0579"/>
    <w:rsid w:val="003C3635"/>
    <w:rsid w:val="003C5A56"/>
    <w:rsid w:val="003C69CB"/>
    <w:rsid w:val="003C6F2D"/>
    <w:rsid w:val="003D12CA"/>
    <w:rsid w:val="003D1E0E"/>
    <w:rsid w:val="003D48D8"/>
    <w:rsid w:val="003D631C"/>
    <w:rsid w:val="003D6544"/>
    <w:rsid w:val="003E3B3F"/>
    <w:rsid w:val="003E4045"/>
    <w:rsid w:val="003E499E"/>
    <w:rsid w:val="003E5164"/>
    <w:rsid w:val="003E5549"/>
    <w:rsid w:val="003F26FD"/>
    <w:rsid w:val="003F40C0"/>
    <w:rsid w:val="003F759C"/>
    <w:rsid w:val="003F7C6B"/>
    <w:rsid w:val="004001B6"/>
    <w:rsid w:val="004039F1"/>
    <w:rsid w:val="00403D43"/>
    <w:rsid w:val="004043A6"/>
    <w:rsid w:val="00405653"/>
    <w:rsid w:val="00405758"/>
    <w:rsid w:val="00406E6B"/>
    <w:rsid w:val="00413009"/>
    <w:rsid w:val="00416D43"/>
    <w:rsid w:val="00417970"/>
    <w:rsid w:val="00417D7A"/>
    <w:rsid w:val="004267BF"/>
    <w:rsid w:val="00426F95"/>
    <w:rsid w:val="0043428E"/>
    <w:rsid w:val="004360B4"/>
    <w:rsid w:val="00437279"/>
    <w:rsid w:val="0044045F"/>
    <w:rsid w:val="004408BA"/>
    <w:rsid w:val="00443A0E"/>
    <w:rsid w:val="00444609"/>
    <w:rsid w:val="004501A2"/>
    <w:rsid w:val="004531C1"/>
    <w:rsid w:val="004566B1"/>
    <w:rsid w:val="00460535"/>
    <w:rsid w:val="004625C9"/>
    <w:rsid w:val="004637A4"/>
    <w:rsid w:val="004648F9"/>
    <w:rsid w:val="00465470"/>
    <w:rsid w:val="0046625C"/>
    <w:rsid w:val="00467E2F"/>
    <w:rsid w:val="00470C1A"/>
    <w:rsid w:val="00472455"/>
    <w:rsid w:val="004743A1"/>
    <w:rsid w:val="00476479"/>
    <w:rsid w:val="004764AA"/>
    <w:rsid w:val="00477A28"/>
    <w:rsid w:val="00481060"/>
    <w:rsid w:val="00497375"/>
    <w:rsid w:val="00497B5D"/>
    <w:rsid w:val="004A1C21"/>
    <w:rsid w:val="004A397B"/>
    <w:rsid w:val="004A4D69"/>
    <w:rsid w:val="004A62B7"/>
    <w:rsid w:val="004B0B8D"/>
    <w:rsid w:val="004B0E2B"/>
    <w:rsid w:val="004B22D9"/>
    <w:rsid w:val="004B359F"/>
    <w:rsid w:val="004B3DAB"/>
    <w:rsid w:val="004B418B"/>
    <w:rsid w:val="004B4A34"/>
    <w:rsid w:val="004C0D97"/>
    <w:rsid w:val="004C1CC5"/>
    <w:rsid w:val="004C2D59"/>
    <w:rsid w:val="004C58D9"/>
    <w:rsid w:val="004D0EEE"/>
    <w:rsid w:val="004D1933"/>
    <w:rsid w:val="004E0E42"/>
    <w:rsid w:val="004E1E92"/>
    <w:rsid w:val="004E1EFF"/>
    <w:rsid w:val="004E5B9C"/>
    <w:rsid w:val="004E7DFB"/>
    <w:rsid w:val="004F2253"/>
    <w:rsid w:val="004F3081"/>
    <w:rsid w:val="004F5D36"/>
    <w:rsid w:val="004F63BF"/>
    <w:rsid w:val="005016AC"/>
    <w:rsid w:val="0050359B"/>
    <w:rsid w:val="00506BC3"/>
    <w:rsid w:val="00512E92"/>
    <w:rsid w:val="00513C0A"/>
    <w:rsid w:val="00514F63"/>
    <w:rsid w:val="005157ED"/>
    <w:rsid w:val="00521629"/>
    <w:rsid w:val="0052435A"/>
    <w:rsid w:val="00524372"/>
    <w:rsid w:val="00524485"/>
    <w:rsid w:val="00525420"/>
    <w:rsid w:val="00527ADC"/>
    <w:rsid w:val="00532C18"/>
    <w:rsid w:val="00534FF9"/>
    <w:rsid w:val="005354DF"/>
    <w:rsid w:val="0053636E"/>
    <w:rsid w:val="00537A96"/>
    <w:rsid w:val="005409FB"/>
    <w:rsid w:val="00544300"/>
    <w:rsid w:val="005452AC"/>
    <w:rsid w:val="0054535C"/>
    <w:rsid w:val="00547DAE"/>
    <w:rsid w:val="005509FF"/>
    <w:rsid w:val="00550A41"/>
    <w:rsid w:val="00550EFC"/>
    <w:rsid w:val="00554943"/>
    <w:rsid w:val="005554BA"/>
    <w:rsid w:val="005556E7"/>
    <w:rsid w:val="00561B8F"/>
    <w:rsid w:val="00563EC2"/>
    <w:rsid w:val="00567F17"/>
    <w:rsid w:val="005701E1"/>
    <w:rsid w:val="00570612"/>
    <w:rsid w:val="005735B7"/>
    <w:rsid w:val="00576109"/>
    <w:rsid w:val="00576701"/>
    <w:rsid w:val="00577DCE"/>
    <w:rsid w:val="00584FE2"/>
    <w:rsid w:val="00585230"/>
    <w:rsid w:val="005863F5"/>
    <w:rsid w:val="00591042"/>
    <w:rsid w:val="005964DD"/>
    <w:rsid w:val="005A0D25"/>
    <w:rsid w:val="005A0F0C"/>
    <w:rsid w:val="005A171F"/>
    <w:rsid w:val="005A2127"/>
    <w:rsid w:val="005A375E"/>
    <w:rsid w:val="005A3D76"/>
    <w:rsid w:val="005A6C26"/>
    <w:rsid w:val="005A747E"/>
    <w:rsid w:val="005B0D7C"/>
    <w:rsid w:val="005B218C"/>
    <w:rsid w:val="005B511B"/>
    <w:rsid w:val="005C273A"/>
    <w:rsid w:val="005C29BA"/>
    <w:rsid w:val="005C4E43"/>
    <w:rsid w:val="005C582F"/>
    <w:rsid w:val="005D17B3"/>
    <w:rsid w:val="005D19D8"/>
    <w:rsid w:val="005D1DC9"/>
    <w:rsid w:val="005D2E97"/>
    <w:rsid w:val="005D3213"/>
    <w:rsid w:val="005D507B"/>
    <w:rsid w:val="005D7AFF"/>
    <w:rsid w:val="005E15B3"/>
    <w:rsid w:val="005E3F6E"/>
    <w:rsid w:val="005E5B52"/>
    <w:rsid w:val="005F4738"/>
    <w:rsid w:val="005F589C"/>
    <w:rsid w:val="006028F7"/>
    <w:rsid w:val="00617D03"/>
    <w:rsid w:val="00617D80"/>
    <w:rsid w:val="006206C0"/>
    <w:rsid w:val="00620B87"/>
    <w:rsid w:val="00623ADD"/>
    <w:rsid w:val="00626672"/>
    <w:rsid w:val="0062744D"/>
    <w:rsid w:val="00630453"/>
    <w:rsid w:val="00631E67"/>
    <w:rsid w:val="00633E6B"/>
    <w:rsid w:val="00634651"/>
    <w:rsid w:val="00634728"/>
    <w:rsid w:val="00642082"/>
    <w:rsid w:val="00643E62"/>
    <w:rsid w:val="00651572"/>
    <w:rsid w:val="00654BEB"/>
    <w:rsid w:val="00654CC3"/>
    <w:rsid w:val="006624DB"/>
    <w:rsid w:val="00663185"/>
    <w:rsid w:val="00665D5F"/>
    <w:rsid w:val="00666075"/>
    <w:rsid w:val="0066672E"/>
    <w:rsid w:val="00667AE8"/>
    <w:rsid w:val="0067021C"/>
    <w:rsid w:val="00673332"/>
    <w:rsid w:val="00674CB1"/>
    <w:rsid w:val="00674EED"/>
    <w:rsid w:val="00675C9D"/>
    <w:rsid w:val="00675E26"/>
    <w:rsid w:val="0067640B"/>
    <w:rsid w:val="006821D1"/>
    <w:rsid w:val="00683AA1"/>
    <w:rsid w:val="00686360"/>
    <w:rsid w:val="0068653F"/>
    <w:rsid w:val="00691BE9"/>
    <w:rsid w:val="00692251"/>
    <w:rsid w:val="00693340"/>
    <w:rsid w:val="00695ED0"/>
    <w:rsid w:val="006A23BE"/>
    <w:rsid w:val="006A2450"/>
    <w:rsid w:val="006A40B5"/>
    <w:rsid w:val="006A6864"/>
    <w:rsid w:val="006B2F5B"/>
    <w:rsid w:val="006B6B70"/>
    <w:rsid w:val="006C0491"/>
    <w:rsid w:val="006C0CAD"/>
    <w:rsid w:val="006C1686"/>
    <w:rsid w:val="006C1C04"/>
    <w:rsid w:val="006C4A14"/>
    <w:rsid w:val="006D55CE"/>
    <w:rsid w:val="006D66E2"/>
    <w:rsid w:val="006D7CE6"/>
    <w:rsid w:val="006E400A"/>
    <w:rsid w:val="006E4724"/>
    <w:rsid w:val="006E489A"/>
    <w:rsid w:val="006E4A9D"/>
    <w:rsid w:val="006E4C55"/>
    <w:rsid w:val="006E514D"/>
    <w:rsid w:val="006F0815"/>
    <w:rsid w:val="006F2556"/>
    <w:rsid w:val="006F4456"/>
    <w:rsid w:val="006F50DA"/>
    <w:rsid w:val="006F73E8"/>
    <w:rsid w:val="00700E5B"/>
    <w:rsid w:val="00701550"/>
    <w:rsid w:val="00702D72"/>
    <w:rsid w:val="00703B22"/>
    <w:rsid w:val="007043D8"/>
    <w:rsid w:val="00705988"/>
    <w:rsid w:val="007061AD"/>
    <w:rsid w:val="0070647B"/>
    <w:rsid w:val="007078F7"/>
    <w:rsid w:val="00707AA7"/>
    <w:rsid w:val="00710566"/>
    <w:rsid w:val="0071396C"/>
    <w:rsid w:val="00713E74"/>
    <w:rsid w:val="007155C1"/>
    <w:rsid w:val="00716073"/>
    <w:rsid w:val="00717872"/>
    <w:rsid w:val="00717AF0"/>
    <w:rsid w:val="007221BB"/>
    <w:rsid w:val="007221D1"/>
    <w:rsid w:val="0072341F"/>
    <w:rsid w:val="00731750"/>
    <w:rsid w:val="00731858"/>
    <w:rsid w:val="0073300C"/>
    <w:rsid w:val="00741DE4"/>
    <w:rsid w:val="00742C52"/>
    <w:rsid w:val="00742DDF"/>
    <w:rsid w:val="00743414"/>
    <w:rsid w:val="00744138"/>
    <w:rsid w:val="007456C9"/>
    <w:rsid w:val="00747109"/>
    <w:rsid w:val="007473F6"/>
    <w:rsid w:val="00750CCC"/>
    <w:rsid w:val="00752828"/>
    <w:rsid w:val="00753442"/>
    <w:rsid w:val="00756109"/>
    <w:rsid w:val="00760DB7"/>
    <w:rsid w:val="00762E1F"/>
    <w:rsid w:val="007649BC"/>
    <w:rsid w:val="00766BE7"/>
    <w:rsid w:val="00772E1E"/>
    <w:rsid w:val="00774016"/>
    <w:rsid w:val="00781566"/>
    <w:rsid w:val="007816E1"/>
    <w:rsid w:val="00783B7F"/>
    <w:rsid w:val="007865E9"/>
    <w:rsid w:val="00786DFE"/>
    <w:rsid w:val="007872BA"/>
    <w:rsid w:val="007917DB"/>
    <w:rsid w:val="00792E9E"/>
    <w:rsid w:val="007954E9"/>
    <w:rsid w:val="00795D14"/>
    <w:rsid w:val="00797527"/>
    <w:rsid w:val="0079788B"/>
    <w:rsid w:val="007A2378"/>
    <w:rsid w:val="007A3561"/>
    <w:rsid w:val="007A386A"/>
    <w:rsid w:val="007A53A0"/>
    <w:rsid w:val="007B07CA"/>
    <w:rsid w:val="007C1C4F"/>
    <w:rsid w:val="007C6694"/>
    <w:rsid w:val="007D004C"/>
    <w:rsid w:val="007D59F7"/>
    <w:rsid w:val="007D615A"/>
    <w:rsid w:val="007D7DFC"/>
    <w:rsid w:val="007E2D84"/>
    <w:rsid w:val="007E430C"/>
    <w:rsid w:val="007E4D3A"/>
    <w:rsid w:val="007E6DAD"/>
    <w:rsid w:val="007E7EF7"/>
    <w:rsid w:val="007F20BC"/>
    <w:rsid w:val="007F576A"/>
    <w:rsid w:val="007F62E2"/>
    <w:rsid w:val="00801D45"/>
    <w:rsid w:val="00803920"/>
    <w:rsid w:val="00803BFC"/>
    <w:rsid w:val="00804A74"/>
    <w:rsid w:val="00806509"/>
    <w:rsid w:val="008070E0"/>
    <w:rsid w:val="00812D89"/>
    <w:rsid w:val="00813D86"/>
    <w:rsid w:val="0081613D"/>
    <w:rsid w:val="008167C6"/>
    <w:rsid w:val="00820307"/>
    <w:rsid w:val="008300FA"/>
    <w:rsid w:val="00833946"/>
    <w:rsid w:val="00835108"/>
    <w:rsid w:val="0083580B"/>
    <w:rsid w:val="0083608D"/>
    <w:rsid w:val="00837040"/>
    <w:rsid w:val="0083783F"/>
    <w:rsid w:val="00837BDA"/>
    <w:rsid w:val="00841B73"/>
    <w:rsid w:val="0084525E"/>
    <w:rsid w:val="0084583F"/>
    <w:rsid w:val="0084626D"/>
    <w:rsid w:val="00850B79"/>
    <w:rsid w:val="00852EF0"/>
    <w:rsid w:val="008530FB"/>
    <w:rsid w:val="008553AD"/>
    <w:rsid w:val="00855DBE"/>
    <w:rsid w:val="0085636F"/>
    <w:rsid w:val="00860794"/>
    <w:rsid w:val="00865817"/>
    <w:rsid w:val="008671CC"/>
    <w:rsid w:val="00871119"/>
    <w:rsid w:val="00873134"/>
    <w:rsid w:val="008752DA"/>
    <w:rsid w:val="0088004E"/>
    <w:rsid w:val="00880A07"/>
    <w:rsid w:val="008825E8"/>
    <w:rsid w:val="00883911"/>
    <w:rsid w:val="00883F61"/>
    <w:rsid w:val="00884CCE"/>
    <w:rsid w:val="00885DF0"/>
    <w:rsid w:val="00886075"/>
    <w:rsid w:val="00886BD9"/>
    <w:rsid w:val="00887961"/>
    <w:rsid w:val="00887F61"/>
    <w:rsid w:val="00892213"/>
    <w:rsid w:val="008931ED"/>
    <w:rsid w:val="0089334F"/>
    <w:rsid w:val="00893F55"/>
    <w:rsid w:val="008A0533"/>
    <w:rsid w:val="008A1A54"/>
    <w:rsid w:val="008A2B4C"/>
    <w:rsid w:val="008A5DE6"/>
    <w:rsid w:val="008B2619"/>
    <w:rsid w:val="008B3D38"/>
    <w:rsid w:val="008B3FC1"/>
    <w:rsid w:val="008B5637"/>
    <w:rsid w:val="008B7550"/>
    <w:rsid w:val="008C1AEC"/>
    <w:rsid w:val="008C1CF5"/>
    <w:rsid w:val="008C3B6B"/>
    <w:rsid w:val="008D1095"/>
    <w:rsid w:val="008D15F3"/>
    <w:rsid w:val="008D1672"/>
    <w:rsid w:val="008D49BC"/>
    <w:rsid w:val="008E640E"/>
    <w:rsid w:val="008E6C2B"/>
    <w:rsid w:val="008F058F"/>
    <w:rsid w:val="008F14E6"/>
    <w:rsid w:val="008F1FCA"/>
    <w:rsid w:val="008F23E0"/>
    <w:rsid w:val="008F3ECD"/>
    <w:rsid w:val="008F5C36"/>
    <w:rsid w:val="008F6BA5"/>
    <w:rsid w:val="00900522"/>
    <w:rsid w:val="00901EF7"/>
    <w:rsid w:val="009039A4"/>
    <w:rsid w:val="009046B2"/>
    <w:rsid w:val="00911267"/>
    <w:rsid w:val="00911DD3"/>
    <w:rsid w:val="009139AE"/>
    <w:rsid w:val="0092176E"/>
    <w:rsid w:val="0092447C"/>
    <w:rsid w:val="00925BBB"/>
    <w:rsid w:val="00933C6D"/>
    <w:rsid w:val="00937C1F"/>
    <w:rsid w:val="0094203B"/>
    <w:rsid w:val="009427BF"/>
    <w:rsid w:val="00942F78"/>
    <w:rsid w:val="00950D92"/>
    <w:rsid w:val="009533BA"/>
    <w:rsid w:val="009536EE"/>
    <w:rsid w:val="009571A1"/>
    <w:rsid w:val="009573B3"/>
    <w:rsid w:val="009600E3"/>
    <w:rsid w:val="009624A4"/>
    <w:rsid w:val="00966CF6"/>
    <w:rsid w:val="00967428"/>
    <w:rsid w:val="00967ED0"/>
    <w:rsid w:val="00971013"/>
    <w:rsid w:val="009710E6"/>
    <w:rsid w:val="009717C3"/>
    <w:rsid w:val="00974E2D"/>
    <w:rsid w:val="00976723"/>
    <w:rsid w:val="00976CC9"/>
    <w:rsid w:val="0098403C"/>
    <w:rsid w:val="009842FA"/>
    <w:rsid w:val="0098510A"/>
    <w:rsid w:val="0098571E"/>
    <w:rsid w:val="00987067"/>
    <w:rsid w:val="00990611"/>
    <w:rsid w:val="00990A10"/>
    <w:rsid w:val="00995AB1"/>
    <w:rsid w:val="00996A4D"/>
    <w:rsid w:val="009A1BDB"/>
    <w:rsid w:val="009A2E0C"/>
    <w:rsid w:val="009A4614"/>
    <w:rsid w:val="009A4E62"/>
    <w:rsid w:val="009A4EE8"/>
    <w:rsid w:val="009B3A25"/>
    <w:rsid w:val="009B46F9"/>
    <w:rsid w:val="009B5578"/>
    <w:rsid w:val="009C2371"/>
    <w:rsid w:val="009C257D"/>
    <w:rsid w:val="009C55EF"/>
    <w:rsid w:val="009C564F"/>
    <w:rsid w:val="009C64B7"/>
    <w:rsid w:val="009C6820"/>
    <w:rsid w:val="009C6BD7"/>
    <w:rsid w:val="009C7887"/>
    <w:rsid w:val="009D0A07"/>
    <w:rsid w:val="009D1D32"/>
    <w:rsid w:val="009D4CF4"/>
    <w:rsid w:val="009D5F3E"/>
    <w:rsid w:val="009E04F5"/>
    <w:rsid w:val="009E2B61"/>
    <w:rsid w:val="009E3649"/>
    <w:rsid w:val="009E44F0"/>
    <w:rsid w:val="009E5289"/>
    <w:rsid w:val="009E5501"/>
    <w:rsid w:val="009E72D6"/>
    <w:rsid w:val="009E736F"/>
    <w:rsid w:val="009F1B1F"/>
    <w:rsid w:val="009F233E"/>
    <w:rsid w:val="009F27A5"/>
    <w:rsid w:val="009F4644"/>
    <w:rsid w:val="009F7FC3"/>
    <w:rsid w:val="00A02312"/>
    <w:rsid w:val="00A02692"/>
    <w:rsid w:val="00A03C7B"/>
    <w:rsid w:val="00A049E9"/>
    <w:rsid w:val="00A05C44"/>
    <w:rsid w:val="00A0603C"/>
    <w:rsid w:val="00A06EAE"/>
    <w:rsid w:val="00A07341"/>
    <w:rsid w:val="00A1021A"/>
    <w:rsid w:val="00A10D32"/>
    <w:rsid w:val="00A11335"/>
    <w:rsid w:val="00A1237C"/>
    <w:rsid w:val="00A12B56"/>
    <w:rsid w:val="00A13631"/>
    <w:rsid w:val="00A17EEC"/>
    <w:rsid w:val="00A23B15"/>
    <w:rsid w:val="00A26264"/>
    <w:rsid w:val="00A30DEC"/>
    <w:rsid w:val="00A3138D"/>
    <w:rsid w:val="00A32A81"/>
    <w:rsid w:val="00A32AF3"/>
    <w:rsid w:val="00A36DD6"/>
    <w:rsid w:val="00A37243"/>
    <w:rsid w:val="00A41987"/>
    <w:rsid w:val="00A435A7"/>
    <w:rsid w:val="00A44175"/>
    <w:rsid w:val="00A512AD"/>
    <w:rsid w:val="00A528C4"/>
    <w:rsid w:val="00A6244C"/>
    <w:rsid w:val="00A63C6A"/>
    <w:rsid w:val="00A6518C"/>
    <w:rsid w:val="00A7117A"/>
    <w:rsid w:val="00A73D0D"/>
    <w:rsid w:val="00A75AC7"/>
    <w:rsid w:val="00A7796D"/>
    <w:rsid w:val="00A77C0D"/>
    <w:rsid w:val="00A83340"/>
    <w:rsid w:val="00A85248"/>
    <w:rsid w:val="00A917DC"/>
    <w:rsid w:val="00A928B7"/>
    <w:rsid w:val="00A93A61"/>
    <w:rsid w:val="00A94DB4"/>
    <w:rsid w:val="00A96719"/>
    <w:rsid w:val="00A974F7"/>
    <w:rsid w:val="00A976BA"/>
    <w:rsid w:val="00AA01E4"/>
    <w:rsid w:val="00AA22A3"/>
    <w:rsid w:val="00AA3198"/>
    <w:rsid w:val="00AA5093"/>
    <w:rsid w:val="00AA6C6B"/>
    <w:rsid w:val="00AB213E"/>
    <w:rsid w:val="00AB4119"/>
    <w:rsid w:val="00AB6F28"/>
    <w:rsid w:val="00AC54D6"/>
    <w:rsid w:val="00AC6125"/>
    <w:rsid w:val="00AD5594"/>
    <w:rsid w:val="00AE0F84"/>
    <w:rsid w:val="00AE3CF6"/>
    <w:rsid w:val="00AE4B5C"/>
    <w:rsid w:val="00AE5972"/>
    <w:rsid w:val="00AF12A0"/>
    <w:rsid w:val="00AF20E0"/>
    <w:rsid w:val="00AF782D"/>
    <w:rsid w:val="00B06008"/>
    <w:rsid w:val="00B06FD0"/>
    <w:rsid w:val="00B07723"/>
    <w:rsid w:val="00B07D51"/>
    <w:rsid w:val="00B129B8"/>
    <w:rsid w:val="00B16986"/>
    <w:rsid w:val="00B16A37"/>
    <w:rsid w:val="00B223BD"/>
    <w:rsid w:val="00B23BB6"/>
    <w:rsid w:val="00B2471C"/>
    <w:rsid w:val="00B31C58"/>
    <w:rsid w:val="00B31F1C"/>
    <w:rsid w:val="00B32184"/>
    <w:rsid w:val="00B34D56"/>
    <w:rsid w:val="00B34DEF"/>
    <w:rsid w:val="00B37B47"/>
    <w:rsid w:val="00B40331"/>
    <w:rsid w:val="00B40AC1"/>
    <w:rsid w:val="00B4202B"/>
    <w:rsid w:val="00B42A66"/>
    <w:rsid w:val="00B442CF"/>
    <w:rsid w:val="00B45152"/>
    <w:rsid w:val="00B464CA"/>
    <w:rsid w:val="00B46E2B"/>
    <w:rsid w:val="00B472D0"/>
    <w:rsid w:val="00B50481"/>
    <w:rsid w:val="00B539AF"/>
    <w:rsid w:val="00B53FB2"/>
    <w:rsid w:val="00B55DD2"/>
    <w:rsid w:val="00B56A62"/>
    <w:rsid w:val="00B6196F"/>
    <w:rsid w:val="00B63499"/>
    <w:rsid w:val="00B64CC7"/>
    <w:rsid w:val="00B66D0A"/>
    <w:rsid w:val="00B7158C"/>
    <w:rsid w:val="00B821BF"/>
    <w:rsid w:val="00B82594"/>
    <w:rsid w:val="00B83416"/>
    <w:rsid w:val="00B83A02"/>
    <w:rsid w:val="00B86B6E"/>
    <w:rsid w:val="00B87026"/>
    <w:rsid w:val="00B872FB"/>
    <w:rsid w:val="00B87995"/>
    <w:rsid w:val="00B9012B"/>
    <w:rsid w:val="00B904D7"/>
    <w:rsid w:val="00B927E3"/>
    <w:rsid w:val="00B9330F"/>
    <w:rsid w:val="00B94EB9"/>
    <w:rsid w:val="00B95AD2"/>
    <w:rsid w:val="00BA042C"/>
    <w:rsid w:val="00BA31DF"/>
    <w:rsid w:val="00BB06B1"/>
    <w:rsid w:val="00BB4025"/>
    <w:rsid w:val="00BB68F9"/>
    <w:rsid w:val="00BB6B73"/>
    <w:rsid w:val="00BB77AC"/>
    <w:rsid w:val="00BC2247"/>
    <w:rsid w:val="00BC6969"/>
    <w:rsid w:val="00BC75EB"/>
    <w:rsid w:val="00BD099D"/>
    <w:rsid w:val="00BD15D3"/>
    <w:rsid w:val="00BD1CAA"/>
    <w:rsid w:val="00BD3DCA"/>
    <w:rsid w:val="00BD68A4"/>
    <w:rsid w:val="00BD73EF"/>
    <w:rsid w:val="00BD793C"/>
    <w:rsid w:val="00BE08D3"/>
    <w:rsid w:val="00BE13B6"/>
    <w:rsid w:val="00BE182A"/>
    <w:rsid w:val="00BE1E89"/>
    <w:rsid w:val="00BE3528"/>
    <w:rsid w:val="00BE4ECF"/>
    <w:rsid w:val="00BE5961"/>
    <w:rsid w:val="00BE71A9"/>
    <w:rsid w:val="00BF0182"/>
    <w:rsid w:val="00BF0686"/>
    <w:rsid w:val="00BF4C58"/>
    <w:rsid w:val="00BF7D4F"/>
    <w:rsid w:val="00C023FA"/>
    <w:rsid w:val="00C029AD"/>
    <w:rsid w:val="00C04B91"/>
    <w:rsid w:val="00C06402"/>
    <w:rsid w:val="00C0658E"/>
    <w:rsid w:val="00C0677D"/>
    <w:rsid w:val="00C07BE0"/>
    <w:rsid w:val="00C125D0"/>
    <w:rsid w:val="00C126EE"/>
    <w:rsid w:val="00C1477F"/>
    <w:rsid w:val="00C173C6"/>
    <w:rsid w:val="00C200EF"/>
    <w:rsid w:val="00C22D88"/>
    <w:rsid w:val="00C23BD6"/>
    <w:rsid w:val="00C24003"/>
    <w:rsid w:val="00C3287B"/>
    <w:rsid w:val="00C329FA"/>
    <w:rsid w:val="00C3367B"/>
    <w:rsid w:val="00C404BE"/>
    <w:rsid w:val="00C42263"/>
    <w:rsid w:val="00C44CBB"/>
    <w:rsid w:val="00C46B4C"/>
    <w:rsid w:val="00C47711"/>
    <w:rsid w:val="00C5011A"/>
    <w:rsid w:val="00C52E86"/>
    <w:rsid w:val="00C616F9"/>
    <w:rsid w:val="00C7080E"/>
    <w:rsid w:val="00C71985"/>
    <w:rsid w:val="00C723F2"/>
    <w:rsid w:val="00C7396D"/>
    <w:rsid w:val="00C75D30"/>
    <w:rsid w:val="00C81296"/>
    <w:rsid w:val="00C81CAD"/>
    <w:rsid w:val="00C827E5"/>
    <w:rsid w:val="00C85112"/>
    <w:rsid w:val="00C85F40"/>
    <w:rsid w:val="00C86846"/>
    <w:rsid w:val="00C86CE1"/>
    <w:rsid w:val="00C871CD"/>
    <w:rsid w:val="00C92C8A"/>
    <w:rsid w:val="00C93189"/>
    <w:rsid w:val="00C95F9B"/>
    <w:rsid w:val="00C97327"/>
    <w:rsid w:val="00C97673"/>
    <w:rsid w:val="00CA279C"/>
    <w:rsid w:val="00CA46A3"/>
    <w:rsid w:val="00CB0392"/>
    <w:rsid w:val="00CB2AAB"/>
    <w:rsid w:val="00CB64D5"/>
    <w:rsid w:val="00CB70C4"/>
    <w:rsid w:val="00CC07A3"/>
    <w:rsid w:val="00CC1BA6"/>
    <w:rsid w:val="00CC209A"/>
    <w:rsid w:val="00CC39DC"/>
    <w:rsid w:val="00CC3B89"/>
    <w:rsid w:val="00CC4010"/>
    <w:rsid w:val="00CC61FB"/>
    <w:rsid w:val="00CC77DE"/>
    <w:rsid w:val="00CD5DEA"/>
    <w:rsid w:val="00CD6A5C"/>
    <w:rsid w:val="00CE3A97"/>
    <w:rsid w:val="00CE5D43"/>
    <w:rsid w:val="00CE6770"/>
    <w:rsid w:val="00CF37E5"/>
    <w:rsid w:val="00CF38D3"/>
    <w:rsid w:val="00CF3DDC"/>
    <w:rsid w:val="00CF4AED"/>
    <w:rsid w:val="00D001B1"/>
    <w:rsid w:val="00D01F2B"/>
    <w:rsid w:val="00D0363D"/>
    <w:rsid w:val="00D038E8"/>
    <w:rsid w:val="00D06CEE"/>
    <w:rsid w:val="00D072C0"/>
    <w:rsid w:val="00D077CA"/>
    <w:rsid w:val="00D10893"/>
    <w:rsid w:val="00D10F36"/>
    <w:rsid w:val="00D14489"/>
    <w:rsid w:val="00D15445"/>
    <w:rsid w:val="00D159A5"/>
    <w:rsid w:val="00D1677F"/>
    <w:rsid w:val="00D16E5E"/>
    <w:rsid w:val="00D17764"/>
    <w:rsid w:val="00D2502B"/>
    <w:rsid w:val="00D30D0E"/>
    <w:rsid w:val="00D33211"/>
    <w:rsid w:val="00D346FE"/>
    <w:rsid w:val="00D41C85"/>
    <w:rsid w:val="00D42814"/>
    <w:rsid w:val="00D443ED"/>
    <w:rsid w:val="00D45735"/>
    <w:rsid w:val="00D466D8"/>
    <w:rsid w:val="00D47126"/>
    <w:rsid w:val="00D558CD"/>
    <w:rsid w:val="00D609CC"/>
    <w:rsid w:val="00D61B0E"/>
    <w:rsid w:val="00D64397"/>
    <w:rsid w:val="00D652A7"/>
    <w:rsid w:val="00D6604E"/>
    <w:rsid w:val="00D666AF"/>
    <w:rsid w:val="00D67A9D"/>
    <w:rsid w:val="00D71500"/>
    <w:rsid w:val="00D728C4"/>
    <w:rsid w:val="00D74B4C"/>
    <w:rsid w:val="00D75F52"/>
    <w:rsid w:val="00D814C5"/>
    <w:rsid w:val="00D8154D"/>
    <w:rsid w:val="00D8684B"/>
    <w:rsid w:val="00D90948"/>
    <w:rsid w:val="00D909BC"/>
    <w:rsid w:val="00D922D7"/>
    <w:rsid w:val="00DA0AB6"/>
    <w:rsid w:val="00DA43C5"/>
    <w:rsid w:val="00DB0AB3"/>
    <w:rsid w:val="00DB1FE3"/>
    <w:rsid w:val="00DB2028"/>
    <w:rsid w:val="00DB2726"/>
    <w:rsid w:val="00DB6821"/>
    <w:rsid w:val="00DC0303"/>
    <w:rsid w:val="00DC1D11"/>
    <w:rsid w:val="00DC1D1C"/>
    <w:rsid w:val="00DC5EAF"/>
    <w:rsid w:val="00DD1806"/>
    <w:rsid w:val="00DD5041"/>
    <w:rsid w:val="00DD5836"/>
    <w:rsid w:val="00DE1EEB"/>
    <w:rsid w:val="00DE31C0"/>
    <w:rsid w:val="00DE34C8"/>
    <w:rsid w:val="00DE3FD3"/>
    <w:rsid w:val="00DE58F0"/>
    <w:rsid w:val="00DE60DD"/>
    <w:rsid w:val="00E00081"/>
    <w:rsid w:val="00E02AF0"/>
    <w:rsid w:val="00E05913"/>
    <w:rsid w:val="00E05D89"/>
    <w:rsid w:val="00E10217"/>
    <w:rsid w:val="00E12593"/>
    <w:rsid w:val="00E13BD7"/>
    <w:rsid w:val="00E14663"/>
    <w:rsid w:val="00E20C50"/>
    <w:rsid w:val="00E21351"/>
    <w:rsid w:val="00E21A98"/>
    <w:rsid w:val="00E2292F"/>
    <w:rsid w:val="00E2367D"/>
    <w:rsid w:val="00E23883"/>
    <w:rsid w:val="00E23CF6"/>
    <w:rsid w:val="00E30AF8"/>
    <w:rsid w:val="00E34EF9"/>
    <w:rsid w:val="00E353CF"/>
    <w:rsid w:val="00E36ADF"/>
    <w:rsid w:val="00E370D8"/>
    <w:rsid w:val="00E45069"/>
    <w:rsid w:val="00E45BB6"/>
    <w:rsid w:val="00E45C43"/>
    <w:rsid w:val="00E516F1"/>
    <w:rsid w:val="00E52949"/>
    <w:rsid w:val="00E529AA"/>
    <w:rsid w:val="00E544E6"/>
    <w:rsid w:val="00E55182"/>
    <w:rsid w:val="00E57BE2"/>
    <w:rsid w:val="00E70D64"/>
    <w:rsid w:val="00E818FA"/>
    <w:rsid w:val="00E82F58"/>
    <w:rsid w:val="00E839CB"/>
    <w:rsid w:val="00E85498"/>
    <w:rsid w:val="00E86D11"/>
    <w:rsid w:val="00E94184"/>
    <w:rsid w:val="00E959D1"/>
    <w:rsid w:val="00E96A74"/>
    <w:rsid w:val="00E97DF8"/>
    <w:rsid w:val="00EA0419"/>
    <w:rsid w:val="00EA13B9"/>
    <w:rsid w:val="00EA25C2"/>
    <w:rsid w:val="00EA4C18"/>
    <w:rsid w:val="00EB03B9"/>
    <w:rsid w:val="00EB2546"/>
    <w:rsid w:val="00EB36E6"/>
    <w:rsid w:val="00EB4DF5"/>
    <w:rsid w:val="00EB663D"/>
    <w:rsid w:val="00EB6642"/>
    <w:rsid w:val="00EC1683"/>
    <w:rsid w:val="00EC26D1"/>
    <w:rsid w:val="00EC36D7"/>
    <w:rsid w:val="00EC3882"/>
    <w:rsid w:val="00EC459E"/>
    <w:rsid w:val="00ED0B71"/>
    <w:rsid w:val="00ED2134"/>
    <w:rsid w:val="00ED465C"/>
    <w:rsid w:val="00EE0935"/>
    <w:rsid w:val="00EE2036"/>
    <w:rsid w:val="00EE3454"/>
    <w:rsid w:val="00EE724D"/>
    <w:rsid w:val="00EF129E"/>
    <w:rsid w:val="00EF561D"/>
    <w:rsid w:val="00EF77EC"/>
    <w:rsid w:val="00EF7B18"/>
    <w:rsid w:val="00F013A2"/>
    <w:rsid w:val="00F01486"/>
    <w:rsid w:val="00F018BF"/>
    <w:rsid w:val="00F06A57"/>
    <w:rsid w:val="00F11971"/>
    <w:rsid w:val="00F12803"/>
    <w:rsid w:val="00F137F7"/>
    <w:rsid w:val="00F1523D"/>
    <w:rsid w:val="00F1576B"/>
    <w:rsid w:val="00F266F1"/>
    <w:rsid w:val="00F305AE"/>
    <w:rsid w:val="00F30EAB"/>
    <w:rsid w:val="00F32958"/>
    <w:rsid w:val="00F3356A"/>
    <w:rsid w:val="00F33D41"/>
    <w:rsid w:val="00F37091"/>
    <w:rsid w:val="00F419B6"/>
    <w:rsid w:val="00F41C2B"/>
    <w:rsid w:val="00F41F73"/>
    <w:rsid w:val="00F4307D"/>
    <w:rsid w:val="00F433BF"/>
    <w:rsid w:val="00F5067C"/>
    <w:rsid w:val="00F534CB"/>
    <w:rsid w:val="00F55A67"/>
    <w:rsid w:val="00F60EEE"/>
    <w:rsid w:val="00F61747"/>
    <w:rsid w:val="00F649B9"/>
    <w:rsid w:val="00F6521B"/>
    <w:rsid w:val="00F6625D"/>
    <w:rsid w:val="00F670F3"/>
    <w:rsid w:val="00F67310"/>
    <w:rsid w:val="00F7060D"/>
    <w:rsid w:val="00F71186"/>
    <w:rsid w:val="00F73A8F"/>
    <w:rsid w:val="00F73E2E"/>
    <w:rsid w:val="00F73F6A"/>
    <w:rsid w:val="00F746B9"/>
    <w:rsid w:val="00F74D4D"/>
    <w:rsid w:val="00F771A6"/>
    <w:rsid w:val="00F8122F"/>
    <w:rsid w:val="00F86B68"/>
    <w:rsid w:val="00F91BCA"/>
    <w:rsid w:val="00F92B83"/>
    <w:rsid w:val="00F94A6C"/>
    <w:rsid w:val="00F94CE5"/>
    <w:rsid w:val="00F95201"/>
    <w:rsid w:val="00F96184"/>
    <w:rsid w:val="00FA2DAF"/>
    <w:rsid w:val="00FB0F8E"/>
    <w:rsid w:val="00FB36F3"/>
    <w:rsid w:val="00FB5109"/>
    <w:rsid w:val="00FB5247"/>
    <w:rsid w:val="00FC0685"/>
    <w:rsid w:val="00FC1644"/>
    <w:rsid w:val="00FC1B15"/>
    <w:rsid w:val="00FC6A6F"/>
    <w:rsid w:val="00FD1645"/>
    <w:rsid w:val="00FD3D34"/>
    <w:rsid w:val="00FD58CD"/>
    <w:rsid w:val="00FD713B"/>
    <w:rsid w:val="00FE127A"/>
    <w:rsid w:val="00FE44DF"/>
    <w:rsid w:val="00FE5D34"/>
    <w:rsid w:val="00FE634E"/>
    <w:rsid w:val="00FE66E1"/>
    <w:rsid w:val="00FE691A"/>
    <w:rsid w:val="00FE7CA4"/>
    <w:rsid w:val="00FF0527"/>
    <w:rsid w:val="00FF088D"/>
    <w:rsid w:val="00FF1F03"/>
    <w:rsid w:val="00FF27E3"/>
    <w:rsid w:val="00FF2E31"/>
    <w:rsid w:val="00FF5DA2"/>
    <w:rsid w:val="00FF62CD"/>
    <w:rsid w:val="00FF7689"/>
    <w:rsid w:val="07FC8652"/>
    <w:rsid w:val="0C5ADBC6"/>
    <w:rsid w:val="107F06AC"/>
    <w:rsid w:val="12A55021"/>
    <w:rsid w:val="12E208AD"/>
    <w:rsid w:val="179CC828"/>
    <w:rsid w:val="1A20363D"/>
    <w:rsid w:val="1D6DD25F"/>
    <w:rsid w:val="21F87365"/>
    <w:rsid w:val="22CD1D1E"/>
    <w:rsid w:val="23979CF6"/>
    <w:rsid w:val="2807AA81"/>
    <w:rsid w:val="28A60396"/>
    <w:rsid w:val="296FE172"/>
    <w:rsid w:val="2B4598B3"/>
    <w:rsid w:val="3104FBDC"/>
    <w:rsid w:val="342B4D3D"/>
    <w:rsid w:val="3CB50EC8"/>
    <w:rsid w:val="4187ADCF"/>
    <w:rsid w:val="421BED81"/>
    <w:rsid w:val="4401B6D0"/>
    <w:rsid w:val="4B1C4A48"/>
    <w:rsid w:val="4D85C841"/>
    <w:rsid w:val="5142495C"/>
    <w:rsid w:val="540F420B"/>
    <w:rsid w:val="5A9EB100"/>
    <w:rsid w:val="5E366752"/>
    <w:rsid w:val="5F7A3D59"/>
    <w:rsid w:val="60802A7A"/>
    <w:rsid w:val="617208F9"/>
    <w:rsid w:val="6C30B2CD"/>
    <w:rsid w:val="707AF5D5"/>
    <w:rsid w:val="778455C9"/>
  </w:rsids>
  <m:mathPr>
    <m:mathFont m:val="Cambria Math"/>
    <m:brkBin m:val="before"/>
    <m:brkBinSub m:val="--"/>
    <m:smallFrac m:val="0"/>
    <m:dispDef/>
    <m:lMargin m:val="0"/>
    <m:rMargin m:val="0"/>
    <m:defJc m:val="centerGroup"/>
    <m:wrapIndent m:val="1440"/>
    <m:intLim m:val="subSup"/>
    <m:naryLim m:val="undOvr"/>
  </m:mathPr>
  <w:themeFontLang w:val="en-AU"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F0E326C"/>
  <w15:docId w15:val="{D6AB189D-5C45-4360-BA47-A67FBB3F000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imes New Roman"/>
        <w:color w:val="000000" w:themeColor="text1"/>
        <w:sz w:val="18"/>
        <w:szCs w:val="18"/>
        <w:lang w:val="en-AU" w:eastAsia="en-AU" w:bidi="ar-SA"/>
      </w:rPr>
    </w:rPrDefault>
    <w:pPrDefault>
      <w:pPr>
        <w:spacing w:before="120" w:after="60" w:line="240" w:lineRule="atLeast"/>
      </w:pPr>
    </w:pPrDefault>
  </w:docDefaults>
  <w:latentStyles w:defLockedState="0" w:defUIPriority="0" w:defSemiHidden="0" w:defUnhideWhenUsed="0" w:defQFormat="0" w:count="376">
    <w:lsdException w:name="Normal" w:qFormat="1"/>
    <w:lsdException w:name="heading 1" w:uiPriority="9" w:qFormat="1"/>
    <w:lsdException w:name="heading 2"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qFormat="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iPriority="19"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22"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Subtitle" w:uiPriority="23"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33" w:qFormat="1"/>
    <w:lsdException w:name="Emphasis" w:uiPriority="33"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33" w:qFormat="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133DD8"/>
    <w:pPr>
      <w:spacing w:line="280" w:lineRule="atLeast"/>
    </w:pPr>
    <w:rPr>
      <w:rFonts w:ascii="Gotham Book" w:hAnsi="Gotham Book"/>
      <w:sz w:val="20"/>
    </w:rPr>
  </w:style>
  <w:style w:type="paragraph" w:styleId="Heading1">
    <w:name w:val="heading 1"/>
    <w:basedOn w:val="Normal"/>
    <w:next w:val="Normal"/>
    <w:link w:val="Heading1Char"/>
    <w:uiPriority w:val="9"/>
    <w:qFormat/>
    <w:rsid w:val="006F50DA"/>
    <w:pPr>
      <w:keepNext/>
      <w:keepLines/>
      <w:pBdr>
        <w:bottom w:val="single" w:sz="4" w:space="12" w:color="CCCCCF" w:themeColor="accent5" w:themeTint="66"/>
      </w:pBdr>
      <w:spacing w:before="360" w:after="120" w:line="420" w:lineRule="atLeast"/>
      <w:contextualSpacing/>
      <w:outlineLvl w:val="0"/>
    </w:pPr>
    <w:rPr>
      <w:rFonts w:ascii="Gotham Medium" w:eastAsiaTheme="majorEastAsia" w:hAnsi="Gotham Medium" w:cstheme="majorBidi"/>
      <w:color w:val="09002E" w:themeColor="text2"/>
      <w:sz w:val="36"/>
      <w:szCs w:val="32"/>
    </w:rPr>
  </w:style>
  <w:style w:type="paragraph" w:styleId="Heading2">
    <w:name w:val="heading 2"/>
    <w:basedOn w:val="Normal"/>
    <w:next w:val="Normal"/>
    <w:link w:val="Heading2Char"/>
    <w:uiPriority w:val="9"/>
    <w:qFormat/>
    <w:rsid w:val="006F50DA"/>
    <w:pPr>
      <w:keepNext/>
      <w:keepLines/>
      <w:spacing w:before="360" w:after="120" w:line="380" w:lineRule="atLeast"/>
      <w:outlineLvl w:val="1"/>
    </w:pPr>
    <w:rPr>
      <w:rFonts w:ascii="Gotham Medium" w:eastAsiaTheme="majorEastAsia" w:hAnsi="Gotham Medium" w:cstheme="majorBidi"/>
      <w:color w:val="09002E" w:themeColor="text2"/>
      <w:sz w:val="28"/>
      <w:szCs w:val="26"/>
    </w:rPr>
  </w:style>
  <w:style w:type="paragraph" w:styleId="Heading3">
    <w:name w:val="heading 3"/>
    <w:basedOn w:val="Normal"/>
    <w:next w:val="Normal"/>
    <w:link w:val="Heading3Char"/>
    <w:uiPriority w:val="9"/>
    <w:qFormat/>
    <w:rsid w:val="00133DD8"/>
    <w:pPr>
      <w:keepNext/>
      <w:keepLines/>
      <w:spacing w:before="240" w:after="120"/>
      <w:outlineLvl w:val="2"/>
    </w:pPr>
    <w:rPr>
      <w:rFonts w:ascii="Gotham Medium" w:eastAsiaTheme="majorEastAsia" w:hAnsi="Gotham Medium" w:cstheme="majorBidi"/>
      <w:color w:val="09002E" w:themeColor="text2"/>
      <w:szCs w:val="24"/>
    </w:rPr>
  </w:style>
  <w:style w:type="paragraph" w:styleId="Heading4">
    <w:name w:val="heading 4"/>
    <w:basedOn w:val="Normal"/>
    <w:next w:val="Normal"/>
    <w:link w:val="Heading4Char"/>
    <w:uiPriority w:val="9"/>
    <w:unhideWhenUsed/>
    <w:qFormat/>
    <w:rsid w:val="00133DD8"/>
    <w:pPr>
      <w:keepNext/>
      <w:keepLines/>
      <w:spacing w:before="240" w:after="120"/>
      <w:outlineLvl w:val="3"/>
    </w:pPr>
    <w:rPr>
      <w:rFonts w:ascii="Gotham Medium" w:eastAsiaTheme="majorEastAsia" w:hAnsi="Gotham Medium" w:cstheme="majorBidi"/>
      <w:i/>
      <w:iCs/>
      <w:color w:val="09002E" w:themeColor="text2"/>
    </w:rPr>
  </w:style>
  <w:style w:type="paragraph" w:styleId="Heading5">
    <w:name w:val="heading 5"/>
    <w:basedOn w:val="Normal"/>
    <w:next w:val="Normal"/>
    <w:link w:val="Heading5Char"/>
    <w:uiPriority w:val="9"/>
    <w:unhideWhenUsed/>
    <w:rsid w:val="00133DD8"/>
    <w:pPr>
      <w:keepNext/>
      <w:keepLines/>
      <w:spacing w:before="240"/>
      <w:outlineLvl w:val="4"/>
    </w:pPr>
    <w:rPr>
      <w:rFonts w:eastAsiaTheme="majorEastAsia" w:cstheme="majorBidi"/>
      <w:i/>
      <w:color w:val="auto"/>
    </w:rPr>
  </w:style>
  <w:style w:type="paragraph" w:styleId="Heading6">
    <w:name w:val="heading 6"/>
    <w:basedOn w:val="Normal"/>
    <w:next w:val="Normal"/>
    <w:link w:val="Heading6Char"/>
    <w:uiPriority w:val="9"/>
    <w:unhideWhenUsed/>
    <w:rsid w:val="0022668B"/>
    <w:pPr>
      <w:keepNext/>
      <w:keepLines/>
      <w:outlineLvl w:val="5"/>
    </w:pPr>
    <w:rPr>
      <w:rFonts w:eastAsiaTheme="majorEastAsia" w:cstheme="majorBidi"/>
      <w:b/>
      <w:i/>
    </w:rPr>
  </w:style>
  <w:style w:type="paragraph" w:styleId="Heading7">
    <w:name w:val="heading 7"/>
    <w:basedOn w:val="Normal"/>
    <w:next w:val="Normal"/>
    <w:link w:val="Heading7Char"/>
    <w:uiPriority w:val="9"/>
    <w:unhideWhenUsed/>
    <w:rsid w:val="0022668B"/>
    <w:pPr>
      <w:keepNext/>
      <w:keepLines/>
      <w:outlineLvl w:val="6"/>
    </w:pPr>
    <w:rPr>
      <w:rFonts w:eastAsiaTheme="majorEastAsia" w:cstheme="majorBidi"/>
      <w:i/>
      <w:iCs/>
    </w:rPr>
  </w:style>
  <w:style w:type="paragraph" w:styleId="Heading8">
    <w:name w:val="heading 8"/>
    <w:basedOn w:val="Normal"/>
    <w:next w:val="Normal"/>
    <w:link w:val="Heading8Char"/>
    <w:unhideWhenUsed/>
    <w:qFormat/>
    <w:rsid w:val="00F013A2"/>
    <w:pPr>
      <w:keepNext/>
      <w:keepLines/>
      <w:spacing w:before="40" w:after="0"/>
      <w:outlineLvl w:val="7"/>
    </w:pPr>
    <w:rPr>
      <w:rFonts w:asciiTheme="majorHAnsi" w:eastAsiaTheme="majorEastAsia" w:hAnsiTheme="majorHAnsi" w:cstheme="majorBidi"/>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2E2186"/>
    <w:pPr>
      <w:numPr>
        <w:numId w:val="18"/>
      </w:numPr>
    </w:pPr>
  </w:style>
  <w:style w:type="paragraph" w:styleId="Footer">
    <w:name w:val="footer"/>
    <w:basedOn w:val="Normal"/>
    <w:link w:val="FooterChar"/>
    <w:uiPriority w:val="99"/>
    <w:rsid w:val="0022668B"/>
    <w:pPr>
      <w:tabs>
        <w:tab w:val="center" w:pos="4513"/>
        <w:tab w:val="right" w:pos="9026"/>
      </w:tabs>
      <w:spacing w:before="0" w:after="0" w:line="180" w:lineRule="atLeast"/>
    </w:pPr>
    <w:rPr>
      <w:rFonts w:asciiTheme="majorHAnsi" w:hAnsiTheme="majorHAnsi"/>
      <w:sz w:val="14"/>
    </w:rPr>
  </w:style>
  <w:style w:type="character" w:customStyle="1" w:styleId="FooterChar">
    <w:name w:val="Footer Char"/>
    <w:basedOn w:val="DefaultParagraphFont"/>
    <w:link w:val="Footer"/>
    <w:uiPriority w:val="99"/>
    <w:rsid w:val="0022668B"/>
    <w:rPr>
      <w:rFonts w:asciiTheme="majorHAnsi" w:eastAsiaTheme="minorHAnsi" w:hAnsiTheme="majorHAnsi" w:cstheme="minorBidi"/>
      <w:color w:val="000000" w:themeColor="text1"/>
      <w:sz w:val="14"/>
      <w:szCs w:val="18"/>
      <w:lang w:eastAsia="en-US"/>
    </w:rPr>
  </w:style>
  <w:style w:type="paragraph" w:styleId="Header">
    <w:name w:val="header"/>
    <w:basedOn w:val="Normal"/>
    <w:link w:val="HeaderChar"/>
    <w:uiPriority w:val="99"/>
    <w:rsid w:val="0022668B"/>
    <w:pPr>
      <w:tabs>
        <w:tab w:val="center" w:pos="4513"/>
        <w:tab w:val="right" w:pos="9026"/>
      </w:tabs>
      <w:spacing w:before="0" w:after="0" w:line="180" w:lineRule="atLeast"/>
    </w:pPr>
    <w:rPr>
      <w:rFonts w:asciiTheme="majorHAnsi" w:hAnsiTheme="majorHAnsi"/>
      <w:b/>
      <w:sz w:val="14"/>
    </w:rPr>
  </w:style>
  <w:style w:type="character" w:customStyle="1" w:styleId="HeaderChar">
    <w:name w:val="Header Char"/>
    <w:basedOn w:val="DefaultParagraphFont"/>
    <w:link w:val="Header"/>
    <w:uiPriority w:val="99"/>
    <w:rsid w:val="0022668B"/>
    <w:rPr>
      <w:rFonts w:asciiTheme="majorHAnsi" w:eastAsiaTheme="minorHAnsi" w:hAnsiTheme="majorHAnsi" w:cstheme="minorBidi"/>
      <w:b/>
      <w:color w:val="000000" w:themeColor="text1"/>
      <w:sz w:val="14"/>
      <w:szCs w:val="18"/>
      <w:lang w:eastAsia="en-US"/>
    </w:rPr>
  </w:style>
  <w:style w:type="table" w:styleId="TableGrid">
    <w:name w:val="Table Grid"/>
    <w:basedOn w:val="TableNormal"/>
    <w:uiPriority w:val="39"/>
    <w:rsid w:val="0022668B"/>
    <w:rPr>
      <w:rFonts w:eastAsiaTheme="minorHAnsi" w:cstheme="minorBidi"/>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ddress">
    <w:name w:val="Address"/>
    <w:basedOn w:val="Normal"/>
    <w:uiPriority w:val="3"/>
    <w:qFormat/>
    <w:rsid w:val="0022668B"/>
    <w:pPr>
      <w:spacing w:before="300" w:after="300"/>
      <w:contextualSpacing/>
    </w:pPr>
  </w:style>
  <w:style w:type="numbering" w:customStyle="1" w:styleId="RList">
    <w:name w:val="R List"/>
    <w:uiPriority w:val="99"/>
    <w:rsid w:val="00EF77EC"/>
    <w:pPr>
      <w:numPr>
        <w:numId w:val="1"/>
      </w:numPr>
    </w:pPr>
  </w:style>
  <w:style w:type="character" w:customStyle="1" w:styleId="Heading1Char">
    <w:name w:val="Heading 1 Char"/>
    <w:basedOn w:val="DefaultParagraphFont"/>
    <w:link w:val="Heading1"/>
    <w:uiPriority w:val="9"/>
    <w:rsid w:val="006F50DA"/>
    <w:rPr>
      <w:rFonts w:ascii="Gotham Medium" w:eastAsiaTheme="majorEastAsia" w:hAnsi="Gotham Medium" w:cstheme="majorBidi"/>
      <w:color w:val="09002E" w:themeColor="text2"/>
      <w:sz w:val="36"/>
      <w:szCs w:val="32"/>
    </w:rPr>
  </w:style>
  <w:style w:type="paragraph" w:styleId="Title">
    <w:name w:val="Title"/>
    <w:basedOn w:val="Normal"/>
    <w:next w:val="Normal"/>
    <w:link w:val="TitleChar"/>
    <w:uiPriority w:val="22"/>
    <w:qFormat/>
    <w:rsid w:val="004E1EFF"/>
    <w:pPr>
      <w:keepLines/>
      <w:spacing w:line="520" w:lineRule="exact"/>
      <w:ind w:left="1247"/>
      <w:contextualSpacing/>
      <w:outlineLvl w:val="0"/>
    </w:pPr>
    <w:rPr>
      <w:rFonts w:ascii="Gotham Medium" w:eastAsiaTheme="majorEastAsia" w:hAnsi="Gotham Medium" w:cstheme="majorBidi"/>
      <w:color w:val="09002E" w:themeColor="text2"/>
      <w:kern w:val="28"/>
      <w:sz w:val="48"/>
      <w:szCs w:val="56"/>
    </w:rPr>
  </w:style>
  <w:style w:type="character" w:customStyle="1" w:styleId="TitleChar">
    <w:name w:val="Title Char"/>
    <w:basedOn w:val="DefaultParagraphFont"/>
    <w:link w:val="Title"/>
    <w:uiPriority w:val="22"/>
    <w:rsid w:val="004E1EFF"/>
    <w:rPr>
      <w:rFonts w:ascii="Gotham Medium" w:eastAsiaTheme="majorEastAsia" w:hAnsi="Gotham Medium" w:cstheme="majorBidi"/>
      <w:color w:val="09002E" w:themeColor="text2"/>
      <w:kern w:val="28"/>
      <w:sz w:val="48"/>
      <w:szCs w:val="56"/>
    </w:rPr>
  </w:style>
  <w:style w:type="character" w:customStyle="1" w:styleId="Heading2Char">
    <w:name w:val="Heading 2 Char"/>
    <w:basedOn w:val="DefaultParagraphFont"/>
    <w:link w:val="Heading2"/>
    <w:uiPriority w:val="9"/>
    <w:rsid w:val="006F50DA"/>
    <w:rPr>
      <w:rFonts w:ascii="Gotham Medium" w:eastAsiaTheme="majorEastAsia" w:hAnsi="Gotham Medium" w:cstheme="majorBidi"/>
      <w:color w:val="09002E" w:themeColor="text2"/>
      <w:sz w:val="28"/>
      <w:szCs w:val="26"/>
    </w:rPr>
  </w:style>
  <w:style w:type="paragraph" w:customStyle="1" w:styleId="AppendixNumbered">
    <w:name w:val="Appendix Numbered"/>
    <w:basedOn w:val="Heading2"/>
    <w:uiPriority w:val="11"/>
    <w:qFormat/>
    <w:rsid w:val="0022668B"/>
    <w:pPr>
      <w:pageBreakBefore/>
      <w:numPr>
        <w:numId w:val="3"/>
      </w:numPr>
    </w:pPr>
  </w:style>
  <w:style w:type="numbering" w:customStyle="1" w:styleId="AppendixNumbers">
    <w:name w:val="Appendix Numbers"/>
    <w:uiPriority w:val="99"/>
    <w:rsid w:val="0022668B"/>
    <w:pPr>
      <w:numPr>
        <w:numId w:val="2"/>
      </w:numPr>
    </w:pPr>
  </w:style>
  <w:style w:type="paragraph" w:customStyle="1" w:styleId="Boxed1Text">
    <w:name w:val="Boxed 1 Text"/>
    <w:basedOn w:val="Normal"/>
    <w:uiPriority w:val="29"/>
    <w:qFormat/>
    <w:rsid w:val="0022668B"/>
    <w:pPr>
      <w:pBdr>
        <w:top w:val="single" w:sz="4" w:space="14" w:color="77BCD9" w:themeColor="accent1"/>
        <w:left w:val="single" w:sz="4" w:space="14" w:color="77BCD9" w:themeColor="accent1"/>
        <w:bottom w:val="single" w:sz="4" w:space="14" w:color="77BCD9" w:themeColor="accent1"/>
        <w:right w:val="single" w:sz="4" w:space="14" w:color="77BCD9" w:themeColor="accent1"/>
      </w:pBdr>
      <w:shd w:val="clear" w:color="auto" w:fill="E3F1F7" w:themeFill="accent1" w:themeFillTint="33"/>
      <w:ind w:left="284" w:right="284"/>
    </w:pPr>
  </w:style>
  <w:style w:type="paragraph" w:customStyle="1" w:styleId="Boxed1Bullet">
    <w:name w:val="Boxed 1 Bullet"/>
    <w:basedOn w:val="Boxed1Text"/>
    <w:uiPriority w:val="30"/>
    <w:qFormat/>
    <w:rsid w:val="0022668B"/>
    <w:pPr>
      <w:numPr>
        <w:numId w:val="5"/>
      </w:numPr>
    </w:pPr>
  </w:style>
  <w:style w:type="paragraph" w:customStyle="1" w:styleId="Boxed1Heading">
    <w:name w:val="Boxed 1 Heading"/>
    <w:basedOn w:val="Boxed1Text"/>
    <w:uiPriority w:val="29"/>
    <w:qFormat/>
    <w:rsid w:val="0022668B"/>
    <w:pPr>
      <w:keepNext/>
    </w:pPr>
    <w:rPr>
      <w:b/>
      <w:sz w:val="22"/>
    </w:rPr>
  </w:style>
  <w:style w:type="paragraph" w:customStyle="1" w:styleId="Boxed2Text">
    <w:name w:val="Boxed 2 Text"/>
    <w:basedOn w:val="Boxed1Text"/>
    <w:uiPriority w:val="31"/>
    <w:qFormat/>
    <w:rsid w:val="0022668B"/>
    <w:pPr>
      <w:pBdr>
        <w:top w:val="single" w:sz="4" w:space="14" w:color="005F85" w:themeColor="accent2"/>
        <w:left w:val="single" w:sz="4" w:space="14" w:color="005F85" w:themeColor="accent2"/>
        <w:bottom w:val="single" w:sz="4" w:space="14" w:color="005F85" w:themeColor="accent2"/>
        <w:right w:val="single" w:sz="4" w:space="14" w:color="005F85" w:themeColor="accent2"/>
      </w:pBdr>
      <w:shd w:val="clear" w:color="auto" w:fill="005F85" w:themeFill="accent2"/>
    </w:pPr>
    <w:rPr>
      <w:color w:val="FFFFFF" w:themeColor="background1"/>
    </w:rPr>
  </w:style>
  <w:style w:type="paragraph" w:customStyle="1" w:styleId="Boxed2Bullet">
    <w:name w:val="Boxed 2 Bullet"/>
    <w:basedOn w:val="Boxed2Text"/>
    <w:uiPriority w:val="32"/>
    <w:qFormat/>
    <w:rsid w:val="0022668B"/>
    <w:pPr>
      <w:numPr>
        <w:ilvl w:val="1"/>
        <w:numId w:val="5"/>
      </w:numPr>
    </w:pPr>
  </w:style>
  <w:style w:type="paragraph" w:customStyle="1" w:styleId="Boxed2Heading">
    <w:name w:val="Boxed 2 Heading"/>
    <w:basedOn w:val="Boxed2Text"/>
    <w:uiPriority w:val="31"/>
    <w:qFormat/>
    <w:rsid w:val="0022668B"/>
    <w:pPr>
      <w:keepNext/>
    </w:pPr>
    <w:rPr>
      <w:b/>
      <w:sz w:val="22"/>
    </w:rPr>
  </w:style>
  <w:style w:type="numbering" w:customStyle="1" w:styleId="BoxedBullets">
    <w:name w:val="Boxed Bullets"/>
    <w:uiPriority w:val="99"/>
    <w:rsid w:val="0022668B"/>
    <w:pPr>
      <w:numPr>
        <w:numId w:val="4"/>
      </w:numPr>
    </w:pPr>
  </w:style>
  <w:style w:type="paragraph" w:customStyle="1" w:styleId="Bullet1">
    <w:name w:val="Bullet 1"/>
    <w:basedOn w:val="Normal"/>
    <w:uiPriority w:val="2"/>
    <w:qFormat/>
    <w:rsid w:val="0022668B"/>
    <w:pPr>
      <w:numPr>
        <w:numId w:val="7"/>
      </w:numPr>
    </w:pPr>
  </w:style>
  <w:style w:type="paragraph" w:customStyle="1" w:styleId="Bullet2">
    <w:name w:val="Bullet 2"/>
    <w:basedOn w:val="Normal"/>
    <w:uiPriority w:val="2"/>
    <w:qFormat/>
    <w:rsid w:val="0022668B"/>
    <w:pPr>
      <w:numPr>
        <w:ilvl w:val="1"/>
        <w:numId w:val="7"/>
      </w:numPr>
    </w:pPr>
  </w:style>
  <w:style w:type="paragraph" w:customStyle="1" w:styleId="Bullet3">
    <w:name w:val="Bullet 3"/>
    <w:basedOn w:val="Normal"/>
    <w:uiPriority w:val="2"/>
    <w:qFormat/>
    <w:rsid w:val="0022668B"/>
    <w:pPr>
      <w:numPr>
        <w:ilvl w:val="2"/>
        <w:numId w:val="7"/>
      </w:numPr>
    </w:pPr>
  </w:style>
  <w:style w:type="paragraph" w:styleId="Caption">
    <w:name w:val="caption"/>
    <w:basedOn w:val="Normal"/>
    <w:next w:val="Normal"/>
    <w:uiPriority w:val="19"/>
    <w:qFormat/>
    <w:rsid w:val="0022668B"/>
    <w:pPr>
      <w:spacing w:before="0" w:after="200"/>
    </w:pPr>
    <w:rPr>
      <w:rFonts w:asciiTheme="majorHAnsi" w:hAnsiTheme="majorHAnsi"/>
      <w:iCs/>
      <w:caps/>
      <w:sz w:val="16"/>
    </w:rPr>
  </w:style>
  <w:style w:type="numbering" w:customStyle="1" w:styleId="DefaultBullets">
    <w:name w:val="Default Bullets"/>
    <w:uiPriority w:val="99"/>
    <w:rsid w:val="0022668B"/>
    <w:pPr>
      <w:numPr>
        <w:numId w:val="6"/>
      </w:numPr>
    </w:pPr>
  </w:style>
  <w:style w:type="table" w:styleId="GridTable5Dark-Accent1">
    <w:name w:val="Grid Table 5 Dark Accent 1"/>
    <w:basedOn w:val="TableNormal"/>
    <w:uiPriority w:val="50"/>
    <w:rsid w:val="0022668B"/>
    <w:rPr>
      <w:rFonts w:eastAsiaTheme="minorHAnsi" w:cstheme="minorBidi"/>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F1F7"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7BCD9"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7BCD9"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7BCD9"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7BCD9" w:themeFill="accent1"/>
      </w:tcPr>
    </w:tblStylePr>
    <w:tblStylePr w:type="band1Vert">
      <w:tblPr/>
      <w:tcPr>
        <w:shd w:val="clear" w:color="auto" w:fill="C8E4EF" w:themeFill="accent1" w:themeFillTint="66"/>
      </w:tcPr>
    </w:tblStylePr>
    <w:tblStylePr w:type="band1Horz">
      <w:tblPr/>
      <w:tcPr>
        <w:shd w:val="clear" w:color="auto" w:fill="C8E4EF" w:themeFill="accent1" w:themeFillTint="66"/>
      </w:tcPr>
    </w:tblStylePr>
  </w:style>
  <w:style w:type="table" w:customStyle="1" w:styleId="DefaultTable1">
    <w:name w:val="Default Table 1"/>
    <w:basedOn w:val="GridTable5Dark-Accent1"/>
    <w:uiPriority w:val="99"/>
    <w:rsid w:val="00950D92"/>
    <w:pPr>
      <w:spacing w:before="60"/>
    </w:pPr>
    <w:tblPr>
      <w:tblBorders>
        <w:top w:val="single" w:sz="4" w:space="0" w:color="005F85" w:themeColor="accent2"/>
        <w:left w:val="single" w:sz="4" w:space="0" w:color="005F85" w:themeColor="accent2"/>
        <w:bottom w:val="single" w:sz="4" w:space="0" w:color="005F85" w:themeColor="accent2"/>
        <w:right w:val="single" w:sz="4" w:space="0" w:color="005F85" w:themeColor="accent2"/>
        <w:insideH w:val="single" w:sz="4" w:space="0" w:color="005F85" w:themeColor="accent2"/>
        <w:insideV w:val="single" w:sz="4" w:space="0" w:color="005F85" w:themeColor="accent2"/>
      </w:tblBorders>
      <w:tblCellMar>
        <w:top w:w="57" w:type="dxa"/>
        <w:bottom w:w="57" w:type="dxa"/>
      </w:tblCellMar>
    </w:tblPr>
    <w:trPr>
      <w:cantSplit/>
    </w:trPr>
    <w:tcPr>
      <w:shd w:val="clear" w:color="auto" w:fill="auto"/>
    </w:tcPr>
    <w:tblStylePr w:type="firstRow">
      <w:pPr>
        <w:wordWrap/>
        <w:spacing w:beforeLines="0" w:before="60" w:beforeAutospacing="0" w:afterLines="0" w:after="60" w:afterAutospacing="0" w:line="240" w:lineRule="auto"/>
      </w:pPr>
      <w:rPr>
        <w:rFonts w:asciiTheme="majorHAnsi" w:hAnsiTheme="majorHAnsi"/>
        <w:b/>
        <w:bCs/>
        <w:caps w:val="0"/>
        <w:smallCaps w:val="0"/>
        <w:color w:val="FFFFFF" w:themeColor="background1"/>
        <w:sz w:val="18"/>
      </w:rPr>
      <w:tblPr/>
      <w:tcPr>
        <w:tcBorders>
          <w:top w:val="single" w:sz="4" w:space="0" w:color="005F85" w:themeColor="accent2"/>
          <w:left w:val="single" w:sz="4" w:space="0" w:color="005F85" w:themeColor="accent2"/>
          <w:bottom w:val="single" w:sz="4" w:space="0" w:color="005F85" w:themeColor="accent2"/>
          <w:right w:val="single" w:sz="4" w:space="0" w:color="005F85" w:themeColor="accent2"/>
          <w:insideH w:val="single" w:sz="4" w:space="0" w:color="005F85" w:themeColor="accent2"/>
          <w:insideV w:val="single" w:sz="4" w:space="0" w:color="005F85" w:themeColor="accent2"/>
        </w:tcBorders>
        <w:shd w:val="clear" w:color="auto" w:fill="005F85" w:themeFill="accent2"/>
      </w:tcPr>
    </w:tblStylePr>
    <w:tblStylePr w:type="lastRow">
      <w:rPr>
        <w:b/>
        <w:bCs/>
        <w:color w:val="000000" w:themeColor="text1"/>
      </w:rPr>
      <w:tblPr/>
      <w:tcPr>
        <w:tcBorders>
          <w:top w:val="single" w:sz="4" w:space="0" w:color="005F85" w:themeColor="accent2"/>
          <w:left w:val="single" w:sz="4" w:space="0" w:color="005F85" w:themeColor="accent2"/>
          <w:bottom w:val="single" w:sz="4" w:space="0" w:color="005F85" w:themeColor="accent2"/>
          <w:right w:val="single" w:sz="4" w:space="0" w:color="005F85" w:themeColor="accent2"/>
          <w:insideH w:val="single" w:sz="4" w:space="0" w:color="005F85" w:themeColor="accent2"/>
          <w:insideV w:val="single" w:sz="4" w:space="0" w:color="005F85" w:themeColor="accent2"/>
        </w:tcBorders>
        <w:shd w:val="clear" w:color="auto" w:fill="E3F1F7" w:themeFill="accent1" w:themeFillTint="33"/>
      </w:tcPr>
    </w:tblStylePr>
    <w:tblStylePr w:type="firstCol">
      <w:rPr>
        <w:b/>
        <w:bCs/>
        <w:color w:val="FFFFFF" w:themeColor="background1"/>
      </w:rPr>
      <w:tblPr/>
      <w:tcPr>
        <w:tcBorders>
          <w:top w:val="single" w:sz="4" w:space="0" w:color="005F85" w:themeColor="accent2"/>
          <w:left w:val="single" w:sz="4" w:space="0" w:color="005F85" w:themeColor="accent2"/>
          <w:bottom w:val="single" w:sz="4" w:space="0" w:color="005F85" w:themeColor="accent2"/>
          <w:right w:val="single" w:sz="4" w:space="0" w:color="005F85" w:themeColor="accent2"/>
          <w:insideH w:val="single" w:sz="4" w:space="0" w:color="005F85" w:themeColor="accent2"/>
          <w:insideV w:val="single" w:sz="4" w:space="0" w:color="005F85" w:themeColor="accent2"/>
        </w:tcBorders>
        <w:shd w:val="clear" w:color="auto" w:fill="005F85" w:themeFill="accent2"/>
      </w:tcPr>
    </w:tblStylePr>
    <w:tblStylePr w:type="lastCol">
      <w:pPr>
        <w:jc w:val="right"/>
      </w:pPr>
      <w:rPr>
        <w:b/>
        <w:bCs/>
        <w:color w:val="000000" w:themeColor="text1"/>
      </w:rPr>
      <w:tblPr/>
      <w:tcPr>
        <w:tcBorders>
          <w:top w:val="single" w:sz="4" w:space="0" w:color="005F85" w:themeColor="accent2"/>
          <w:left w:val="single" w:sz="4" w:space="0" w:color="005F85" w:themeColor="accent2"/>
          <w:bottom w:val="single" w:sz="4" w:space="0" w:color="005F85" w:themeColor="accent2"/>
          <w:right w:val="single" w:sz="4" w:space="0" w:color="005F85" w:themeColor="accent2"/>
          <w:insideH w:val="single" w:sz="4" w:space="0" w:color="005F85" w:themeColor="accent2"/>
          <w:insideV w:val="single" w:sz="4" w:space="0" w:color="005F85" w:themeColor="accent2"/>
        </w:tcBorders>
        <w:shd w:val="clear" w:color="auto" w:fill="E3F1F7" w:themeFill="accent1" w:themeFillTint="33"/>
      </w:tcPr>
    </w:tblStylePr>
    <w:tblStylePr w:type="band1Vert">
      <w:tblPr/>
      <w:tcPr>
        <w:shd w:val="clear" w:color="auto" w:fill="E3F1F7" w:themeFill="accent1" w:themeFillTint="33"/>
      </w:tcPr>
    </w:tblStylePr>
    <w:tblStylePr w:type="band2Vert">
      <w:tblPr/>
      <w:tcPr>
        <w:shd w:val="clear" w:color="auto" w:fill="C8E4EF" w:themeFill="accent1" w:themeFillTint="66"/>
      </w:tcPr>
    </w:tblStylePr>
    <w:tblStylePr w:type="band1Horz">
      <w:tblPr/>
      <w:tcPr>
        <w:shd w:val="clear" w:color="auto" w:fill="E3F1F7" w:themeFill="accent1" w:themeFillTint="33"/>
      </w:tcPr>
    </w:tblStylePr>
    <w:tblStylePr w:type="band2Horz">
      <w:tblPr/>
      <w:tcPr>
        <w:shd w:val="clear" w:color="auto" w:fill="C8E4EF" w:themeFill="accent1" w:themeFillTint="66"/>
      </w:tcPr>
    </w:tblStylePr>
  </w:style>
  <w:style w:type="table" w:customStyle="1" w:styleId="DefaultTable2">
    <w:name w:val="Default Table 2"/>
    <w:basedOn w:val="TableNormal"/>
    <w:uiPriority w:val="99"/>
    <w:rsid w:val="0022668B"/>
    <w:rPr>
      <w:rFonts w:eastAsiaTheme="minorHAnsi" w:cstheme="minorBidi"/>
      <w:lang w:eastAsia="en-US"/>
    </w:rPr>
    <w:tblPr>
      <w:tblStyleRowBandSize w:val="1"/>
      <w:tblStyleColBandSize w:val="1"/>
      <w:tblBorders>
        <w:top w:val="single" w:sz="4" w:space="0" w:color="77BCD9" w:themeColor="accent1"/>
        <w:left w:val="single" w:sz="4" w:space="0" w:color="77BCD9" w:themeColor="accent1"/>
        <w:bottom w:val="single" w:sz="4" w:space="0" w:color="77BCD9" w:themeColor="accent1"/>
        <w:right w:val="single" w:sz="4" w:space="0" w:color="77BCD9" w:themeColor="accent1"/>
        <w:insideH w:val="single" w:sz="4" w:space="0" w:color="77BCD9" w:themeColor="accent1"/>
        <w:insideV w:val="single" w:sz="4" w:space="0" w:color="77BCD9" w:themeColor="accent1"/>
      </w:tblBorders>
      <w:tblCellMar>
        <w:top w:w="28" w:type="dxa"/>
        <w:left w:w="57" w:type="dxa"/>
        <w:bottom w:w="28" w:type="dxa"/>
        <w:right w:w="57" w:type="dxa"/>
      </w:tblCellMar>
    </w:tblPr>
    <w:tblStylePr w:type="firstRow">
      <w:rPr>
        <w:b/>
      </w:rPr>
      <w:tblPr/>
      <w:tcPr>
        <w:shd w:val="clear" w:color="auto" w:fill="C7E2ED" w:themeFill="background2"/>
      </w:tcPr>
    </w:tblStylePr>
    <w:tblStylePr w:type="lastRow">
      <w:rPr>
        <w:b/>
      </w:rPr>
      <w:tblPr/>
      <w:tcPr>
        <w:shd w:val="clear" w:color="auto" w:fill="E3F1F7" w:themeFill="accent1" w:themeFillTint="33"/>
      </w:tcPr>
    </w:tblStylePr>
    <w:tblStylePr w:type="firstCol">
      <w:rPr>
        <w:b/>
      </w:rPr>
      <w:tblPr/>
      <w:tcPr>
        <w:shd w:val="clear" w:color="auto" w:fill="E3F1F7" w:themeFill="accent1" w:themeFillTint="33"/>
      </w:tcPr>
    </w:tblStylePr>
    <w:tblStylePr w:type="lastCol">
      <w:rPr>
        <w:b/>
      </w:rPr>
      <w:tblPr/>
      <w:tcPr>
        <w:shd w:val="clear" w:color="auto" w:fill="E3F1F7" w:themeFill="accent1" w:themeFillTint="33"/>
      </w:tcPr>
    </w:tblStylePr>
    <w:tblStylePr w:type="band1Vert">
      <w:tblPr/>
      <w:tcPr>
        <w:shd w:val="clear" w:color="auto" w:fill="F2F2F2" w:themeFill="background1" w:themeFillShade="F2"/>
      </w:tcPr>
    </w:tblStylePr>
    <w:tblStylePr w:type="band2Vert">
      <w:tblPr/>
      <w:tcPr>
        <w:shd w:val="clear" w:color="auto" w:fill="D9D9D9" w:themeFill="background1" w:themeFillShade="D9"/>
      </w:tcPr>
    </w:tblStylePr>
    <w:tblStylePr w:type="band1Horz">
      <w:tblPr/>
      <w:tcPr>
        <w:shd w:val="clear" w:color="auto" w:fill="F2F2F2" w:themeFill="background1" w:themeFillShade="F2"/>
      </w:tcPr>
    </w:tblStylePr>
    <w:tblStylePr w:type="band2Horz">
      <w:tblPr/>
      <w:tcPr>
        <w:shd w:val="clear" w:color="auto" w:fill="D9D9D9" w:themeFill="background1" w:themeFillShade="D9"/>
      </w:tcPr>
    </w:tblStylePr>
  </w:style>
  <w:style w:type="paragraph" w:customStyle="1" w:styleId="DocumentReferences">
    <w:name w:val="Document References"/>
    <w:basedOn w:val="Normal"/>
    <w:uiPriority w:val="24"/>
    <w:qFormat/>
    <w:rsid w:val="005354DF"/>
    <w:pPr>
      <w:pBdr>
        <w:between w:val="single" w:sz="4" w:space="6" w:color="CCCCCF" w:themeColor="accent5" w:themeTint="66"/>
      </w:pBdr>
      <w:spacing w:after="0"/>
    </w:pPr>
  </w:style>
  <w:style w:type="character" w:styleId="Emphasis">
    <w:name w:val="Emphasis"/>
    <w:basedOn w:val="DefaultParagraphFont"/>
    <w:uiPriority w:val="33"/>
    <w:qFormat/>
    <w:rsid w:val="0022668B"/>
    <w:rPr>
      <w:i/>
      <w:iCs/>
    </w:rPr>
  </w:style>
  <w:style w:type="numbering" w:customStyle="1" w:styleId="FigureNumbers">
    <w:name w:val="Figure Numbers"/>
    <w:uiPriority w:val="99"/>
    <w:rsid w:val="0022668B"/>
    <w:pPr>
      <w:numPr>
        <w:numId w:val="8"/>
      </w:numPr>
    </w:pPr>
  </w:style>
  <w:style w:type="paragraph" w:customStyle="1" w:styleId="FigureTitle">
    <w:name w:val="Figure Title"/>
    <w:basedOn w:val="Normal"/>
    <w:uiPriority w:val="12"/>
    <w:qFormat/>
    <w:rsid w:val="00133DD8"/>
    <w:pPr>
      <w:keepNext/>
      <w:numPr>
        <w:numId w:val="9"/>
      </w:numPr>
      <w:spacing w:before="240"/>
    </w:pPr>
    <w:rPr>
      <w:rFonts w:ascii="Gotham Medium" w:hAnsi="Gotham Medium"/>
    </w:rPr>
  </w:style>
  <w:style w:type="character" w:styleId="FollowedHyperlink">
    <w:name w:val="FollowedHyperlink"/>
    <w:basedOn w:val="DefaultParagraphFont"/>
    <w:uiPriority w:val="99"/>
    <w:rsid w:val="0022668B"/>
    <w:rPr>
      <w:color w:val="0070C0"/>
      <w:u w:val="single"/>
    </w:rPr>
  </w:style>
  <w:style w:type="character" w:styleId="FootnoteReference">
    <w:name w:val="footnote reference"/>
    <w:basedOn w:val="DefaultParagraphFont"/>
    <w:uiPriority w:val="99"/>
    <w:rsid w:val="0022668B"/>
    <w:rPr>
      <w:vertAlign w:val="superscript"/>
    </w:rPr>
  </w:style>
  <w:style w:type="paragraph" w:styleId="FootnoteText">
    <w:name w:val="footnote text"/>
    <w:basedOn w:val="Normal"/>
    <w:link w:val="FootnoteTextChar"/>
    <w:uiPriority w:val="99"/>
    <w:rsid w:val="0022668B"/>
    <w:pPr>
      <w:spacing w:before="60" w:line="180" w:lineRule="atLeast"/>
    </w:pPr>
    <w:rPr>
      <w:color w:val="828188" w:themeColor="accent5"/>
      <w:sz w:val="14"/>
    </w:rPr>
  </w:style>
  <w:style w:type="character" w:customStyle="1" w:styleId="FootnoteTextChar">
    <w:name w:val="Footnote Text Char"/>
    <w:basedOn w:val="DefaultParagraphFont"/>
    <w:link w:val="FootnoteText"/>
    <w:uiPriority w:val="99"/>
    <w:rsid w:val="0022668B"/>
    <w:rPr>
      <w:rFonts w:asciiTheme="minorHAnsi" w:eastAsiaTheme="minorHAnsi" w:hAnsiTheme="minorHAnsi" w:cstheme="minorBidi"/>
      <w:color w:val="828188" w:themeColor="accent5"/>
      <w:sz w:val="14"/>
      <w:szCs w:val="18"/>
      <w:lang w:eastAsia="en-US"/>
    </w:rPr>
  </w:style>
  <w:style w:type="paragraph" w:customStyle="1" w:styleId="Heading1Numbered">
    <w:name w:val="Heading 1 Numbered"/>
    <w:basedOn w:val="Heading1"/>
    <w:uiPriority w:val="10"/>
    <w:qFormat/>
    <w:rsid w:val="006F50DA"/>
    <w:pPr>
      <w:numPr>
        <w:numId w:val="14"/>
      </w:numPr>
    </w:pPr>
  </w:style>
  <w:style w:type="paragraph" w:customStyle="1" w:styleId="Heading2Numbered">
    <w:name w:val="Heading 2 Numbered"/>
    <w:basedOn w:val="Heading2"/>
    <w:link w:val="Heading2NumberedChar"/>
    <w:uiPriority w:val="10"/>
    <w:qFormat/>
    <w:rsid w:val="006F50DA"/>
    <w:pPr>
      <w:numPr>
        <w:ilvl w:val="1"/>
        <w:numId w:val="14"/>
      </w:numPr>
    </w:pPr>
  </w:style>
  <w:style w:type="character" w:customStyle="1" w:styleId="Heading3Char">
    <w:name w:val="Heading 3 Char"/>
    <w:basedOn w:val="DefaultParagraphFont"/>
    <w:link w:val="Heading3"/>
    <w:uiPriority w:val="9"/>
    <w:rsid w:val="00133DD8"/>
    <w:rPr>
      <w:rFonts w:ascii="Gotham Medium" w:eastAsiaTheme="majorEastAsia" w:hAnsi="Gotham Medium" w:cstheme="majorBidi"/>
      <w:color w:val="09002E" w:themeColor="text2"/>
      <w:sz w:val="20"/>
      <w:szCs w:val="24"/>
    </w:rPr>
  </w:style>
  <w:style w:type="paragraph" w:customStyle="1" w:styleId="Heading3Numbered">
    <w:name w:val="Heading 3 Numbered"/>
    <w:basedOn w:val="Heading3"/>
    <w:link w:val="Heading3NumberedChar"/>
    <w:uiPriority w:val="10"/>
    <w:qFormat/>
    <w:rsid w:val="0022668B"/>
    <w:pPr>
      <w:numPr>
        <w:ilvl w:val="2"/>
        <w:numId w:val="14"/>
      </w:numPr>
    </w:pPr>
  </w:style>
  <w:style w:type="character" w:customStyle="1" w:styleId="Heading4Char">
    <w:name w:val="Heading 4 Char"/>
    <w:basedOn w:val="DefaultParagraphFont"/>
    <w:link w:val="Heading4"/>
    <w:uiPriority w:val="9"/>
    <w:rsid w:val="00133DD8"/>
    <w:rPr>
      <w:rFonts w:ascii="Gotham Medium" w:eastAsiaTheme="majorEastAsia" w:hAnsi="Gotham Medium" w:cstheme="majorBidi"/>
      <w:i/>
      <w:iCs/>
      <w:color w:val="09002E" w:themeColor="text2"/>
      <w:sz w:val="20"/>
    </w:rPr>
  </w:style>
  <w:style w:type="paragraph" w:customStyle="1" w:styleId="Heading4Numbered">
    <w:name w:val="Heading 4 Numbered"/>
    <w:basedOn w:val="Heading4"/>
    <w:uiPriority w:val="10"/>
    <w:unhideWhenUsed/>
    <w:qFormat/>
    <w:rsid w:val="0022668B"/>
  </w:style>
  <w:style w:type="character" w:customStyle="1" w:styleId="Heading5Char">
    <w:name w:val="Heading 5 Char"/>
    <w:basedOn w:val="DefaultParagraphFont"/>
    <w:link w:val="Heading5"/>
    <w:uiPriority w:val="9"/>
    <w:rsid w:val="00133DD8"/>
    <w:rPr>
      <w:rFonts w:ascii="Gotham Book" w:eastAsiaTheme="majorEastAsia" w:hAnsi="Gotham Book" w:cstheme="majorBidi"/>
      <w:i/>
      <w:color w:val="auto"/>
      <w:sz w:val="20"/>
    </w:rPr>
  </w:style>
  <w:style w:type="paragraph" w:customStyle="1" w:styleId="Heading5Numbered">
    <w:name w:val="Heading 5 Numbered"/>
    <w:basedOn w:val="Heading5"/>
    <w:uiPriority w:val="10"/>
    <w:unhideWhenUsed/>
    <w:qFormat/>
    <w:rsid w:val="0022668B"/>
    <w:pPr>
      <w:keepNext w:val="0"/>
    </w:pPr>
  </w:style>
  <w:style w:type="character" w:customStyle="1" w:styleId="Heading6Char">
    <w:name w:val="Heading 6 Char"/>
    <w:basedOn w:val="DefaultParagraphFont"/>
    <w:link w:val="Heading6"/>
    <w:uiPriority w:val="9"/>
    <w:rsid w:val="0022668B"/>
    <w:rPr>
      <w:rFonts w:asciiTheme="minorHAnsi" w:eastAsiaTheme="majorEastAsia" w:hAnsiTheme="minorHAnsi" w:cstheme="majorBidi"/>
      <w:b/>
      <w:i/>
      <w:color w:val="000000" w:themeColor="text1"/>
      <w:sz w:val="18"/>
      <w:szCs w:val="18"/>
      <w:lang w:eastAsia="en-US"/>
    </w:rPr>
  </w:style>
  <w:style w:type="paragraph" w:customStyle="1" w:styleId="Heading6Numbered">
    <w:name w:val="Heading 6 Numbered"/>
    <w:basedOn w:val="Heading6"/>
    <w:uiPriority w:val="10"/>
    <w:unhideWhenUsed/>
    <w:qFormat/>
    <w:rsid w:val="0022668B"/>
    <w:pPr>
      <w:keepNext w:val="0"/>
    </w:pPr>
  </w:style>
  <w:style w:type="character" w:customStyle="1" w:styleId="Heading7Char">
    <w:name w:val="Heading 7 Char"/>
    <w:basedOn w:val="DefaultParagraphFont"/>
    <w:link w:val="Heading7"/>
    <w:uiPriority w:val="9"/>
    <w:rsid w:val="0022668B"/>
    <w:rPr>
      <w:rFonts w:asciiTheme="minorHAnsi" w:eastAsiaTheme="majorEastAsia" w:hAnsiTheme="minorHAnsi" w:cstheme="majorBidi"/>
      <w:i/>
      <w:iCs/>
      <w:color w:val="000000" w:themeColor="text1"/>
      <w:sz w:val="18"/>
      <w:szCs w:val="18"/>
      <w:lang w:eastAsia="en-US"/>
    </w:rPr>
  </w:style>
  <w:style w:type="paragraph" w:customStyle="1" w:styleId="Heading7Numbered">
    <w:name w:val="Heading 7 Numbered"/>
    <w:basedOn w:val="Heading7"/>
    <w:uiPriority w:val="10"/>
    <w:unhideWhenUsed/>
    <w:qFormat/>
    <w:rsid w:val="0022668B"/>
  </w:style>
  <w:style w:type="character" w:styleId="Hyperlink">
    <w:name w:val="Hyperlink"/>
    <w:basedOn w:val="DefaultParagraphFont"/>
    <w:uiPriority w:val="99"/>
    <w:unhideWhenUsed/>
    <w:rsid w:val="0022668B"/>
    <w:rPr>
      <w:color w:val="0070C0"/>
      <w:u w:val="single"/>
    </w:rPr>
  </w:style>
  <w:style w:type="character" w:styleId="IntenseEmphasis">
    <w:name w:val="Intense Emphasis"/>
    <w:basedOn w:val="DefaultParagraphFont"/>
    <w:uiPriority w:val="33"/>
    <w:qFormat/>
    <w:rsid w:val="0022668B"/>
    <w:rPr>
      <w:b/>
      <w:i/>
      <w:iCs/>
      <w:color w:val="000000" w:themeColor="text1"/>
    </w:rPr>
  </w:style>
  <w:style w:type="paragraph" w:customStyle="1" w:styleId="IntroPara">
    <w:name w:val="Intro Para"/>
    <w:basedOn w:val="Normal"/>
    <w:uiPriority w:val="1"/>
    <w:qFormat/>
    <w:rsid w:val="00133DD8"/>
    <w:pPr>
      <w:spacing w:before="240" w:after="240" w:line="300" w:lineRule="atLeast"/>
      <w:contextualSpacing/>
    </w:pPr>
    <w:rPr>
      <w:color w:val="005F85" w:themeColor="accent2"/>
      <w:sz w:val="24"/>
    </w:rPr>
  </w:style>
  <w:style w:type="numbering" w:customStyle="1" w:styleId="KCBullets">
    <w:name w:val="KC Bullets"/>
    <w:uiPriority w:val="99"/>
    <w:rsid w:val="0022668B"/>
    <w:pPr>
      <w:numPr>
        <w:numId w:val="11"/>
      </w:numPr>
    </w:pPr>
  </w:style>
  <w:style w:type="numbering" w:customStyle="1" w:styleId="List1Numbered">
    <w:name w:val="List 1 Numbered"/>
    <w:uiPriority w:val="99"/>
    <w:rsid w:val="0022668B"/>
    <w:pPr>
      <w:numPr>
        <w:numId w:val="12"/>
      </w:numPr>
    </w:pPr>
  </w:style>
  <w:style w:type="paragraph" w:customStyle="1" w:styleId="List1Numbered1">
    <w:name w:val="List 1 Numbered 1"/>
    <w:basedOn w:val="Normal"/>
    <w:uiPriority w:val="2"/>
    <w:qFormat/>
    <w:rsid w:val="0022668B"/>
    <w:pPr>
      <w:numPr>
        <w:numId w:val="13"/>
      </w:numPr>
    </w:pPr>
  </w:style>
  <w:style w:type="paragraph" w:customStyle="1" w:styleId="List1Numbered2">
    <w:name w:val="List 1 Numbered 2"/>
    <w:basedOn w:val="Normal"/>
    <w:uiPriority w:val="2"/>
    <w:qFormat/>
    <w:rsid w:val="0022668B"/>
    <w:pPr>
      <w:numPr>
        <w:ilvl w:val="1"/>
        <w:numId w:val="13"/>
      </w:numPr>
    </w:pPr>
  </w:style>
  <w:style w:type="paragraph" w:customStyle="1" w:styleId="List1Numbered3">
    <w:name w:val="List 1 Numbered 3"/>
    <w:basedOn w:val="Normal"/>
    <w:uiPriority w:val="2"/>
    <w:qFormat/>
    <w:rsid w:val="0022668B"/>
    <w:pPr>
      <w:numPr>
        <w:ilvl w:val="2"/>
        <w:numId w:val="13"/>
      </w:numPr>
    </w:pPr>
  </w:style>
  <w:style w:type="paragraph" w:styleId="NoSpacing">
    <w:name w:val="No Spacing"/>
    <w:uiPriority w:val="1"/>
    <w:qFormat/>
    <w:rsid w:val="002E2186"/>
    <w:pPr>
      <w:contextualSpacing/>
    </w:pPr>
    <w:rPr>
      <w:rFonts w:eastAsiaTheme="minorHAnsi" w:cstheme="minorBidi"/>
      <w:lang w:eastAsia="en-US"/>
    </w:rPr>
  </w:style>
  <w:style w:type="paragraph" w:customStyle="1" w:styleId="NormalIndent5mm">
    <w:name w:val="Normal Indent 5mm"/>
    <w:basedOn w:val="Normal"/>
    <w:qFormat/>
    <w:rsid w:val="0022668B"/>
    <w:pPr>
      <w:ind w:left="284"/>
    </w:pPr>
  </w:style>
  <w:style w:type="numbering" w:customStyle="1" w:styleId="NumberedHeadings">
    <w:name w:val="Numbered Headings"/>
    <w:uiPriority w:val="99"/>
    <w:rsid w:val="0022668B"/>
    <w:pPr>
      <w:numPr>
        <w:numId w:val="10"/>
      </w:numPr>
    </w:pPr>
  </w:style>
  <w:style w:type="paragraph" w:customStyle="1" w:styleId="PullOut">
    <w:name w:val="Pull Out"/>
    <w:basedOn w:val="Normal"/>
    <w:uiPriority w:val="22"/>
    <w:qFormat/>
    <w:rsid w:val="00133DD8"/>
    <w:pPr>
      <w:spacing w:line="340" w:lineRule="atLeast"/>
    </w:pPr>
    <w:rPr>
      <w:color w:val="005F85" w:themeColor="accent2"/>
      <w:sz w:val="26"/>
    </w:rPr>
  </w:style>
  <w:style w:type="paragraph" w:customStyle="1" w:styleId="SecurityDLM">
    <w:name w:val="Security DLM"/>
    <w:basedOn w:val="Normal"/>
    <w:uiPriority w:val="99"/>
    <w:qFormat/>
    <w:rsid w:val="00E57BE2"/>
    <w:pPr>
      <w:spacing w:before="240" w:after="240" w:line="180" w:lineRule="exact"/>
      <w:contextualSpacing/>
      <w:jc w:val="center"/>
    </w:pPr>
    <w:rPr>
      <w:caps/>
      <w:color w:val="595959" w:themeColor="text1" w:themeTint="A6"/>
    </w:rPr>
  </w:style>
  <w:style w:type="paragraph" w:customStyle="1" w:styleId="SeparatorLine">
    <w:name w:val="Separator Line"/>
    <w:basedOn w:val="Normal"/>
    <w:uiPriority w:val="9"/>
    <w:qFormat/>
    <w:rsid w:val="0022668B"/>
    <w:pPr>
      <w:pBdr>
        <w:bottom w:val="single" w:sz="4" w:space="3" w:color="CCCCCF" w:themeColor="accent5" w:themeTint="66"/>
      </w:pBdr>
      <w:spacing w:before="600" w:after="240"/>
    </w:pPr>
  </w:style>
  <w:style w:type="paragraph" w:customStyle="1" w:styleId="SourceNotes">
    <w:name w:val="Source Notes"/>
    <w:basedOn w:val="Normal"/>
    <w:uiPriority w:val="21"/>
    <w:qFormat/>
    <w:rsid w:val="0022668B"/>
    <w:pPr>
      <w:spacing w:before="60"/>
    </w:pPr>
    <w:rPr>
      <w:sz w:val="16"/>
    </w:rPr>
  </w:style>
  <w:style w:type="paragraph" w:customStyle="1" w:styleId="SourceNotesHeading">
    <w:name w:val="Source Notes Heading"/>
    <w:basedOn w:val="SourceNotes"/>
    <w:uiPriority w:val="20"/>
    <w:qFormat/>
    <w:rsid w:val="0022668B"/>
    <w:rPr>
      <w:rFonts w:asciiTheme="majorHAnsi" w:hAnsiTheme="majorHAnsi"/>
      <w:b/>
    </w:rPr>
  </w:style>
  <w:style w:type="paragraph" w:customStyle="1" w:styleId="SourceNotesNumbered">
    <w:name w:val="Source Notes Numbered"/>
    <w:basedOn w:val="SourceNotes"/>
    <w:uiPriority w:val="21"/>
    <w:qFormat/>
    <w:rsid w:val="0022668B"/>
    <w:pPr>
      <w:numPr>
        <w:numId w:val="15"/>
      </w:numPr>
    </w:pPr>
  </w:style>
  <w:style w:type="character" w:styleId="Strong">
    <w:name w:val="Strong"/>
    <w:basedOn w:val="DefaultParagraphFont"/>
    <w:uiPriority w:val="33"/>
    <w:qFormat/>
    <w:rsid w:val="0022668B"/>
    <w:rPr>
      <w:b/>
      <w:bCs/>
    </w:rPr>
  </w:style>
  <w:style w:type="paragraph" w:styleId="Subtitle">
    <w:name w:val="Subtitle"/>
    <w:basedOn w:val="Normal"/>
    <w:next w:val="Normal"/>
    <w:link w:val="SubtitleChar"/>
    <w:uiPriority w:val="23"/>
    <w:qFormat/>
    <w:rsid w:val="00133DD8"/>
    <w:pPr>
      <w:keepLines/>
      <w:numPr>
        <w:ilvl w:val="1"/>
      </w:numPr>
      <w:spacing w:after="480" w:line="320" w:lineRule="atLeast"/>
      <w:ind w:left="1247"/>
      <w:contextualSpacing/>
    </w:pPr>
    <w:rPr>
      <w:color w:val="09002E" w:themeColor="text2"/>
      <w:sz w:val="32"/>
      <w:szCs w:val="22"/>
    </w:rPr>
  </w:style>
  <w:style w:type="character" w:customStyle="1" w:styleId="SubtitleChar">
    <w:name w:val="Subtitle Char"/>
    <w:basedOn w:val="DefaultParagraphFont"/>
    <w:link w:val="Subtitle"/>
    <w:uiPriority w:val="23"/>
    <w:rsid w:val="00133DD8"/>
    <w:rPr>
      <w:rFonts w:ascii="Gotham Book" w:hAnsi="Gotham Book"/>
      <w:color w:val="09002E" w:themeColor="text2"/>
      <w:sz w:val="32"/>
      <w:szCs w:val="22"/>
    </w:rPr>
  </w:style>
  <w:style w:type="numbering" w:customStyle="1" w:styleId="TableNumbers">
    <w:name w:val="Table Numbers"/>
    <w:uiPriority w:val="99"/>
    <w:rsid w:val="0022668B"/>
    <w:pPr>
      <w:numPr>
        <w:numId w:val="16"/>
      </w:numPr>
    </w:pPr>
  </w:style>
  <w:style w:type="paragraph" w:customStyle="1" w:styleId="TableTitle">
    <w:name w:val="Table Title"/>
    <w:basedOn w:val="FigureTitle"/>
    <w:uiPriority w:val="12"/>
    <w:qFormat/>
    <w:rsid w:val="0022668B"/>
    <w:pPr>
      <w:numPr>
        <w:numId w:val="17"/>
      </w:numPr>
    </w:pPr>
  </w:style>
  <w:style w:type="paragraph" w:styleId="TOC1">
    <w:name w:val="toc 1"/>
    <w:basedOn w:val="Normal"/>
    <w:next w:val="Normal"/>
    <w:autoRedefine/>
    <w:uiPriority w:val="39"/>
    <w:rsid w:val="00133DD8"/>
    <w:pPr>
      <w:keepNext/>
      <w:pBdr>
        <w:bottom w:val="single" w:sz="4" w:space="2" w:color="auto"/>
      </w:pBdr>
      <w:tabs>
        <w:tab w:val="right" w:pos="10206"/>
      </w:tabs>
      <w:spacing w:after="120" w:line="340" w:lineRule="atLeast"/>
    </w:pPr>
    <w:rPr>
      <w:rFonts w:ascii="Gotham Medium" w:hAnsi="Gotham Medium"/>
      <w:color w:val="auto"/>
      <w:sz w:val="24"/>
    </w:rPr>
  </w:style>
  <w:style w:type="paragraph" w:styleId="TOC2">
    <w:name w:val="toc 2"/>
    <w:basedOn w:val="Normal"/>
    <w:next w:val="Normal"/>
    <w:autoRedefine/>
    <w:uiPriority w:val="39"/>
    <w:rsid w:val="00133DD8"/>
    <w:pPr>
      <w:tabs>
        <w:tab w:val="right" w:pos="10206"/>
      </w:tabs>
      <w:ind w:left="567" w:hanging="567"/>
    </w:pPr>
    <w:rPr>
      <w:rFonts w:ascii="Gotham Medium" w:hAnsi="Gotham Medium"/>
    </w:rPr>
  </w:style>
  <w:style w:type="paragraph" w:styleId="TOC3">
    <w:name w:val="toc 3"/>
    <w:basedOn w:val="Normal"/>
    <w:next w:val="Normal"/>
    <w:autoRedefine/>
    <w:uiPriority w:val="39"/>
    <w:rsid w:val="00133DD8"/>
    <w:pPr>
      <w:tabs>
        <w:tab w:val="right" w:pos="10206"/>
      </w:tabs>
      <w:spacing w:before="60"/>
      <w:ind w:left="567" w:hanging="567"/>
    </w:pPr>
  </w:style>
  <w:style w:type="paragraph" w:styleId="TOC4">
    <w:name w:val="toc 4"/>
    <w:basedOn w:val="Normal"/>
    <w:next w:val="Normal"/>
    <w:autoRedefine/>
    <w:uiPriority w:val="39"/>
    <w:qFormat/>
    <w:rsid w:val="0022668B"/>
    <w:pPr>
      <w:tabs>
        <w:tab w:val="right" w:pos="9628"/>
      </w:tabs>
      <w:spacing w:before="60"/>
      <w:ind w:left="1135" w:hanging="851"/>
    </w:pPr>
  </w:style>
  <w:style w:type="paragraph" w:styleId="TOCHeading">
    <w:name w:val="TOC Heading"/>
    <w:basedOn w:val="Heading1"/>
    <w:next w:val="Normal"/>
    <w:uiPriority w:val="39"/>
    <w:qFormat/>
    <w:rsid w:val="00133DD8"/>
    <w:pPr>
      <w:spacing w:after="240"/>
      <w:outlineLvl w:val="9"/>
    </w:pPr>
  </w:style>
  <w:style w:type="paragraph" w:customStyle="1" w:styleId="NumberedheadingfiveH6">
    <w:name w:val="Numbered heading five H6"/>
    <w:basedOn w:val="Heading6"/>
    <w:next w:val="Normal"/>
    <w:link w:val="NumberedheadingfiveH6Char"/>
    <w:qFormat/>
    <w:rsid w:val="00E23CF6"/>
    <w:pPr>
      <w:numPr>
        <w:ilvl w:val="4"/>
        <w:numId w:val="14"/>
      </w:numPr>
    </w:pPr>
  </w:style>
  <w:style w:type="paragraph" w:customStyle="1" w:styleId="NumberedheadingfourH5">
    <w:name w:val="Numbered heading four H5"/>
    <w:basedOn w:val="Heading5"/>
    <w:next w:val="NumberedheadingfiveH6"/>
    <w:link w:val="NumberedheadingfourH5Char"/>
    <w:qFormat/>
    <w:rsid w:val="00E23CF6"/>
    <w:pPr>
      <w:numPr>
        <w:ilvl w:val="3"/>
        <w:numId w:val="14"/>
      </w:numPr>
    </w:pPr>
  </w:style>
  <w:style w:type="character" w:customStyle="1" w:styleId="Heading3NumberedChar">
    <w:name w:val="Heading 3 Numbered Char"/>
    <w:basedOn w:val="Heading3Char"/>
    <w:link w:val="Heading3Numbered"/>
    <w:uiPriority w:val="10"/>
    <w:rsid w:val="00E23CF6"/>
    <w:rPr>
      <w:rFonts w:ascii="Gotham Medium" w:eastAsiaTheme="majorEastAsia" w:hAnsi="Gotham Medium" w:cstheme="majorBidi"/>
      <w:color w:val="09002E" w:themeColor="text2"/>
      <w:sz w:val="20"/>
      <w:szCs w:val="24"/>
    </w:rPr>
  </w:style>
  <w:style w:type="character" w:customStyle="1" w:styleId="NumberedheadingfiveH6Char">
    <w:name w:val="Numbered heading five H6 Char"/>
    <w:basedOn w:val="Heading3NumberedChar"/>
    <w:link w:val="NumberedheadingfiveH6"/>
    <w:rsid w:val="00E23CF6"/>
    <w:rPr>
      <w:rFonts w:ascii="Gotham Book" w:eastAsiaTheme="majorEastAsia" w:hAnsi="Gotham Book" w:cstheme="majorBidi"/>
      <w:b/>
      <w:i/>
      <w:color w:val="09002E" w:themeColor="text2"/>
      <w:sz w:val="20"/>
      <w:szCs w:val="24"/>
    </w:rPr>
  </w:style>
  <w:style w:type="paragraph" w:customStyle="1" w:styleId="NumberedheadingthreeH4">
    <w:name w:val="Numbered heading three H4"/>
    <w:basedOn w:val="Heading4"/>
    <w:next w:val="NumberedheadingfourH5"/>
    <w:link w:val="NumberedheadingthreeH4Char"/>
    <w:qFormat/>
    <w:rsid w:val="00E23CF6"/>
    <w:pPr>
      <w:ind w:left="851" w:hanging="851"/>
    </w:pPr>
  </w:style>
  <w:style w:type="character" w:customStyle="1" w:styleId="NumberedheadingfourH5Char">
    <w:name w:val="Numbered heading four H5 Char"/>
    <w:basedOn w:val="Heading3NumberedChar"/>
    <w:link w:val="NumberedheadingfourH5"/>
    <w:rsid w:val="00E23CF6"/>
    <w:rPr>
      <w:rFonts w:ascii="Gotham Book" w:eastAsiaTheme="majorEastAsia" w:hAnsi="Gotham Book" w:cstheme="majorBidi"/>
      <w:i/>
      <w:color w:val="auto"/>
      <w:sz w:val="20"/>
      <w:szCs w:val="24"/>
    </w:rPr>
  </w:style>
  <w:style w:type="paragraph" w:customStyle="1" w:styleId="NumberedheadingtwoH3">
    <w:name w:val="Numbered heading two H3"/>
    <w:basedOn w:val="Heading3"/>
    <w:next w:val="NumberedheadingthreeH4"/>
    <w:link w:val="NumberedheadingtwoH3Char"/>
    <w:qFormat/>
    <w:rsid w:val="00E23CF6"/>
    <w:pPr>
      <w:ind w:left="851" w:hanging="851"/>
    </w:pPr>
  </w:style>
  <w:style w:type="character" w:customStyle="1" w:styleId="NumberedheadingthreeH4Char">
    <w:name w:val="Numbered heading three H4 Char"/>
    <w:basedOn w:val="Heading3NumberedChar"/>
    <w:link w:val="NumberedheadingthreeH4"/>
    <w:rsid w:val="00E23CF6"/>
    <w:rPr>
      <w:rFonts w:ascii="Gotham Medium" w:eastAsiaTheme="majorEastAsia" w:hAnsi="Gotham Medium" w:cstheme="majorBidi"/>
      <w:i/>
      <w:iCs/>
      <w:color w:val="09002E" w:themeColor="text2"/>
      <w:sz w:val="20"/>
      <w:szCs w:val="24"/>
    </w:rPr>
  </w:style>
  <w:style w:type="paragraph" w:customStyle="1" w:styleId="NumberedheadingoneH2">
    <w:name w:val="Numbered heading one H2"/>
    <w:basedOn w:val="Heading2"/>
    <w:next w:val="NumberedheadingtwoH3"/>
    <w:link w:val="NumberedheadingoneH2Char"/>
    <w:qFormat/>
    <w:rsid w:val="00E23CF6"/>
    <w:pPr>
      <w:ind w:left="567" w:hanging="567"/>
    </w:pPr>
  </w:style>
  <w:style w:type="character" w:customStyle="1" w:styleId="Heading2NumberedChar">
    <w:name w:val="Heading 2 Numbered Char"/>
    <w:basedOn w:val="Heading2Char"/>
    <w:link w:val="Heading2Numbered"/>
    <w:uiPriority w:val="10"/>
    <w:rsid w:val="00E23CF6"/>
    <w:rPr>
      <w:rFonts w:ascii="Gotham Medium" w:eastAsiaTheme="majorEastAsia" w:hAnsi="Gotham Medium" w:cstheme="majorBidi"/>
      <w:color w:val="09002E" w:themeColor="text2"/>
      <w:sz w:val="28"/>
      <w:szCs w:val="26"/>
    </w:rPr>
  </w:style>
  <w:style w:type="character" w:customStyle="1" w:styleId="NumberedheadingtwoH3Char">
    <w:name w:val="Numbered heading two H3 Char"/>
    <w:basedOn w:val="Heading2NumberedChar"/>
    <w:link w:val="NumberedheadingtwoH3"/>
    <w:rsid w:val="00E23CF6"/>
    <w:rPr>
      <w:rFonts w:ascii="Gotham Medium" w:eastAsiaTheme="majorEastAsia" w:hAnsi="Gotham Medium" w:cstheme="majorBidi"/>
      <w:color w:val="09002E" w:themeColor="text2"/>
      <w:sz w:val="20"/>
      <w:szCs w:val="24"/>
    </w:rPr>
  </w:style>
  <w:style w:type="character" w:customStyle="1" w:styleId="NumberedheadingoneH2Char">
    <w:name w:val="Numbered heading one H2 Char"/>
    <w:basedOn w:val="Heading2Char"/>
    <w:link w:val="NumberedheadingoneH2"/>
    <w:rsid w:val="00E23CF6"/>
    <w:rPr>
      <w:rFonts w:ascii="Gotham Medium" w:eastAsiaTheme="majorEastAsia" w:hAnsi="Gotham Medium" w:cstheme="majorBidi"/>
      <w:color w:val="09002E" w:themeColor="text2"/>
      <w:sz w:val="28"/>
      <w:szCs w:val="26"/>
    </w:rPr>
  </w:style>
  <w:style w:type="character" w:styleId="UnresolvedMention">
    <w:name w:val="Unresolved Mention"/>
    <w:basedOn w:val="DefaultParagraphFont"/>
    <w:uiPriority w:val="99"/>
    <w:semiHidden/>
    <w:unhideWhenUsed/>
    <w:rsid w:val="000F7271"/>
    <w:rPr>
      <w:color w:val="605E5C"/>
      <w:shd w:val="clear" w:color="auto" w:fill="E1DFDD"/>
    </w:rPr>
  </w:style>
  <w:style w:type="paragraph" w:styleId="BodyText">
    <w:name w:val="Body Text"/>
    <w:basedOn w:val="Normal"/>
    <w:link w:val="BodyTextChar"/>
    <w:uiPriority w:val="1"/>
    <w:qFormat/>
    <w:rsid w:val="00695ED0"/>
    <w:pPr>
      <w:widowControl w:val="0"/>
      <w:autoSpaceDE w:val="0"/>
      <w:autoSpaceDN w:val="0"/>
      <w:spacing w:before="0" w:after="0" w:line="240" w:lineRule="auto"/>
      <w:ind w:left="142"/>
    </w:pPr>
    <w:rPr>
      <w:rFonts w:eastAsia="Gotham Book" w:cs="Gotham Book"/>
      <w:color w:val="auto"/>
      <w:sz w:val="19"/>
      <w:szCs w:val="19"/>
      <w:lang w:val="en-US" w:eastAsia="en-US"/>
    </w:rPr>
  </w:style>
  <w:style w:type="character" w:customStyle="1" w:styleId="BodyTextChar">
    <w:name w:val="Body Text Char"/>
    <w:basedOn w:val="DefaultParagraphFont"/>
    <w:link w:val="BodyText"/>
    <w:rsid w:val="00695ED0"/>
    <w:rPr>
      <w:rFonts w:ascii="Gotham Book" w:eastAsia="Gotham Book" w:hAnsi="Gotham Book" w:cs="Gotham Book"/>
      <w:color w:val="auto"/>
      <w:sz w:val="19"/>
      <w:szCs w:val="19"/>
      <w:lang w:val="en-US" w:eastAsia="en-US"/>
    </w:rPr>
  </w:style>
  <w:style w:type="paragraph" w:customStyle="1" w:styleId="Pa8">
    <w:name w:val="Pa8"/>
    <w:basedOn w:val="Normal"/>
    <w:next w:val="Normal"/>
    <w:uiPriority w:val="99"/>
    <w:rsid w:val="000B4E7C"/>
    <w:pPr>
      <w:autoSpaceDE w:val="0"/>
      <w:autoSpaceDN w:val="0"/>
      <w:adjustRightInd w:val="0"/>
      <w:spacing w:before="0" w:after="0" w:line="171" w:lineRule="atLeast"/>
    </w:pPr>
    <w:rPr>
      <w:rFonts w:ascii="Gotham" w:hAnsi="Gotham"/>
      <w:sz w:val="24"/>
      <w:szCs w:val="24"/>
    </w:rPr>
  </w:style>
  <w:style w:type="paragraph" w:customStyle="1" w:styleId="Default">
    <w:name w:val="Default"/>
    <w:rsid w:val="00EA25C2"/>
    <w:pPr>
      <w:autoSpaceDE w:val="0"/>
      <w:autoSpaceDN w:val="0"/>
      <w:adjustRightInd w:val="0"/>
      <w:spacing w:before="0" w:after="0" w:line="240" w:lineRule="auto"/>
    </w:pPr>
    <w:rPr>
      <w:rFonts w:ascii="Gotham" w:hAnsi="Gotham" w:cs="Gotham"/>
      <w:color w:val="000000"/>
      <w:sz w:val="24"/>
      <w:szCs w:val="24"/>
    </w:rPr>
  </w:style>
  <w:style w:type="paragraph" w:customStyle="1" w:styleId="Pa3">
    <w:name w:val="Pa3"/>
    <w:basedOn w:val="Default"/>
    <w:next w:val="Default"/>
    <w:uiPriority w:val="99"/>
    <w:rsid w:val="00EA25C2"/>
    <w:pPr>
      <w:spacing w:line="191" w:lineRule="atLeast"/>
    </w:pPr>
    <w:rPr>
      <w:rFonts w:cs="Times New Roman"/>
      <w:color w:val="000000" w:themeColor="text1"/>
    </w:rPr>
  </w:style>
  <w:style w:type="paragraph" w:customStyle="1" w:styleId="TableParagraph">
    <w:name w:val="Table Paragraph"/>
    <w:basedOn w:val="Normal"/>
    <w:uiPriority w:val="1"/>
    <w:qFormat/>
    <w:rsid w:val="00E10217"/>
    <w:pPr>
      <w:widowControl w:val="0"/>
      <w:autoSpaceDE w:val="0"/>
      <w:autoSpaceDN w:val="0"/>
      <w:spacing w:before="64" w:after="0" w:line="240" w:lineRule="auto"/>
      <w:ind w:left="113"/>
    </w:pPr>
    <w:rPr>
      <w:rFonts w:eastAsia="Gotham Book" w:cs="Gotham Book"/>
      <w:color w:val="auto"/>
      <w:sz w:val="22"/>
      <w:szCs w:val="22"/>
      <w:lang w:val="en-US" w:eastAsia="en-US"/>
    </w:rPr>
  </w:style>
  <w:style w:type="paragraph" w:styleId="Revision">
    <w:name w:val="Revision"/>
    <w:hidden/>
    <w:uiPriority w:val="99"/>
    <w:semiHidden/>
    <w:rsid w:val="00E10217"/>
    <w:pPr>
      <w:spacing w:before="0" w:after="0" w:line="240" w:lineRule="auto"/>
    </w:pPr>
    <w:rPr>
      <w:rFonts w:ascii="Gotham Book" w:eastAsia="Gotham Book" w:hAnsi="Gotham Book" w:cs="Gotham Book"/>
      <w:color w:val="auto"/>
      <w:sz w:val="22"/>
      <w:szCs w:val="22"/>
      <w:lang w:val="en-US" w:eastAsia="en-US"/>
    </w:rPr>
  </w:style>
  <w:style w:type="character" w:styleId="CommentReference">
    <w:name w:val="annotation reference"/>
    <w:basedOn w:val="DefaultParagraphFont"/>
    <w:uiPriority w:val="99"/>
    <w:semiHidden/>
    <w:unhideWhenUsed/>
    <w:rsid w:val="00E10217"/>
    <w:rPr>
      <w:sz w:val="16"/>
      <w:szCs w:val="16"/>
    </w:rPr>
  </w:style>
  <w:style w:type="paragraph" w:styleId="CommentText">
    <w:name w:val="annotation text"/>
    <w:basedOn w:val="Normal"/>
    <w:link w:val="CommentTextChar"/>
    <w:uiPriority w:val="99"/>
    <w:unhideWhenUsed/>
    <w:rsid w:val="00E10217"/>
    <w:pPr>
      <w:widowControl w:val="0"/>
      <w:autoSpaceDE w:val="0"/>
      <w:autoSpaceDN w:val="0"/>
      <w:spacing w:before="0" w:after="0" w:line="240" w:lineRule="auto"/>
    </w:pPr>
    <w:rPr>
      <w:rFonts w:ascii="Garamond" w:eastAsia="Garamond" w:hAnsi="Garamond" w:cs="Garamond"/>
      <w:color w:val="auto"/>
      <w:szCs w:val="20"/>
      <w:lang w:val="en-US" w:eastAsia="en-US"/>
    </w:rPr>
  </w:style>
  <w:style w:type="character" w:customStyle="1" w:styleId="CommentTextChar">
    <w:name w:val="Comment Text Char"/>
    <w:basedOn w:val="DefaultParagraphFont"/>
    <w:link w:val="CommentText"/>
    <w:uiPriority w:val="99"/>
    <w:rsid w:val="00E10217"/>
    <w:rPr>
      <w:rFonts w:ascii="Garamond" w:eastAsia="Garamond" w:hAnsi="Garamond" w:cs="Garamond"/>
      <w:color w:val="auto"/>
      <w:sz w:val="20"/>
      <w:szCs w:val="20"/>
      <w:lang w:val="en-US" w:eastAsia="en-US"/>
    </w:rPr>
  </w:style>
  <w:style w:type="paragraph" w:styleId="CommentSubject">
    <w:name w:val="annotation subject"/>
    <w:basedOn w:val="CommentText"/>
    <w:next w:val="CommentText"/>
    <w:link w:val="CommentSubjectChar"/>
    <w:semiHidden/>
    <w:unhideWhenUsed/>
    <w:rsid w:val="00E10217"/>
    <w:rPr>
      <w:rFonts w:ascii="Gotham Book" w:eastAsia="Gotham Book" w:hAnsi="Gotham Book" w:cs="Gotham Book"/>
      <w:b/>
      <w:bCs/>
    </w:rPr>
  </w:style>
  <w:style w:type="character" w:customStyle="1" w:styleId="CommentSubjectChar">
    <w:name w:val="Comment Subject Char"/>
    <w:basedOn w:val="CommentTextChar"/>
    <w:link w:val="CommentSubject"/>
    <w:semiHidden/>
    <w:rsid w:val="00E10217"/>
    <w:rPr>
      <w:rFonts w:ascii="Gotham Book" w:eastAsia="Gotham Book" w:hAnsi="Gotham Book" w:cs="Gotham Book"/>
      <w:b/>
      <w:bCs/>
      <w:color w:val="auto"/>
      <w:sz w:val="20"/>
      <w:szCs w:val="20"/>
      <w:lang w:val="en-US" w:eastAsia="en-US"/>
    </w:rPr>
  </w:style>
  <w:style w:type="paragraph" w:customStyle="1" w:styleId="pf0">
    <w:name w:val="pf0"/>
    <w:basedOn w:val="Normal"/>
    <w:rsid w:val="00E10217"/>
    <w:pPr>
      <w:spacing w:before="100" w:beforeAutospacing="1" w:after="100" w:afterAutospacing="1" w:line="240" w:lineRule="auto"/>
    </w:pPr>
    <w:rPr>
      <w:rFonts w:ascii="Times New Roman" w:eastAsia="Times New Roman" w:hAnsi="Times New Roman"/>
      <w:color w:val="auto"/>
      <w:sz w:val="24"/>
      <w:szCs w:val="24"/>
    </w:rPr>
  </w:style>
  <w:style w:type="character" w:customStyle="1" w:styleId="cf01">
    <w:name w:val="cf01"/>
    <w:basedOn w:val="DefaultParagraphFont"/>
    <w:rsid w:val="00E10217"/>
    <w:rPr>
      <w:rFonts w:ascii="Segoe UI" w:hAnsi="Segoe UI" w:cs="Segoe UI" w:hint="default"/>
      <w:sz w:val="18"/>
      <w:szCs w:val="18"/>
    </w:rPr>
  </w:style>
  <w:style w:type="character" w:customStyle="1" w:styleId="cf11">
    <w:name w:val="cf11"/>
    <w:basedOn w:val="DefaultParagraphFont"/>
    <w:rsid w:val="00E10217"/>
    <w:rPr>
      <w:rFonts w:ascii="Segoe UI" w:hAnsi="Segoe UI" w:cs="Segoe UI" w:hint="default"/>
      <w:i/>
      <w:iCs/>
      <w:sz w:val="18"/>
      <w:szCs w:val="18"/>
    </w:rPr>
  </w:style>
  <w:style w:type="character" w:customStyle="1" w:styleId="cf21">
    <w:name w:val="cf21"/>
    <w:basedOn w:val="DefaultParagraphFont"/>
    <w:rsid w:val="00E10217"/>
    <w:rPr>
      <w:rFonts w:ascii="Segoe UI" w:hAnsi="Segoe UI" w:cs="Segoe UI" w:hint="default"/>
      <w:b/>
      <w:bCs/>
      <w:sz w:val="18"/>
      <w:szCs w:val="18"/>
    </w:rPr>
  </w:style>
  <w:style w:type="paragraph" w:customStyle="1" w:styleId="EndNoteBibliography">
    <w:name w:val="EndNote Bibliography"/>
    <w:basedOn w:val="Normal"/>
    <w:link w:val="EndNoteBibliographyChar"/>
    <w:rsid w:val="00E10217"/>
    <w:pPr>
      <w:spacing w:before="0" w:after="160" w:line="240" w:lineRule="auto"/>
    </w:pPr>
    <w:rPr>
      <w:rFonts w:ascii="Aptos" w:eastAsiaTheme="minorHAnsi" w:hAnsi="Aptos" w:cstheme="minorBidi"/>
      <w:color w:val="auto"/>
      <w:kern w:val="2"/>
      <w:sz w:val="24"/>
      <w:szCs w:val="24"/>
      <w:lang w:val="en-US" w:eastAsia="en-US"/>
      <w14:ligatures w14:val="standardContextual"/>
    </w:rPr>
  </w:style>
  <w:style w:type="character" w:customStyle="1" w:styleId="EndNoteBibliographyChar">
    <w:name w:val="EndNote Bibliography Char"/>
    <w:basedOn w:val="DefaultParagraphFont"/>
    <w:link w:val="EndNoteBibliography"/>
    <w:rsid w:val="00E10217"/>
    <w:rPr>
      <w:rFonts w:ascii="Aptos" w:eastAsiaTheme="minorHAnsi" w:hAnsi="Aptos" w:cstheme="minorBidi"/>
      <w:color w:val="auto"/>
      <w:kern w:val="2"/>
      <w:sz w:val="24"/>
      <w:szCs w:val="24"/>
      <w:lang w:val="en-US" w:eastAsia="en-US"/>
      <w14:ligatures w14:val="standardContextual"/>
    </w:rPr>
  </w:style>
  <w:style w:type="paragraph" w:styleId="NormalWeb">
    <w:name w:val="Normal (Web)"/>
    <w:basedOn w:val="Normal"/>
    <w:uiPriority w:val="99"/>
    <w:semiHidden/>
    <w:unhideWhenUsed/>
    <w:rsid w:val="00E10217"/>
    <w:pPr>
      <w:spacing w:before="100" w:beforeAutospacing="1" w:after="100" w:afterAutospacing="1" w:line="240" w:lineRule="auto"/>
    </w:pPr>
    <w:rPr>
      <w:rFonts w:ascii="Times New Roman" w:eastAsia="Times New Roman" w:hAnsi="Times New Roman"/>
      <w:color w:val="auto"/>
      <w:sz w:val="24"/>
      <w:szCs w:val="24"/>
    </w:rPr>
  </w:style>
  <w:style w:type="paragraph" w:customStyle="1" w:styleId="Heading2noline">
    <w:name w:val="Heading 2 no line"/>
    <w:basedOn w:val="Heading2"/>
    <w:uiPriority w:val="9"/>
    <w:qFormat/>
    <w:rsid w:val="00063CB8"/>
    <w:pPr>
      <w:spacing w:line="360" w:lineRule="atLeast"/>
    </w:pPr>
    <w:rPr>
      <w:sz w:val="24"/>
    </w:rPr>
  </w:style>
  <w:style w:type="paragraph" w:customStyle="1" w:styleId="NumberedHeading1H2">
    <w:name w:val="Numbered Heading 1 H2"/>
    <w:basedOn w:val="Heading2"/>
    <w:next w:val="NumberedHeading2H3"/>
    <w:link w:val="NumberedHeading1H2Char"/>
    <w:qFormat/>
    <w:rsid w:val="00063CB8"/>
    <w:pPr>
      <w:numPr>
        <w:numId w:val="31"/>
      </w:numPr>
    </w:pPr>
  </w:style>
  <w:style w:type="paragraph" w:customStyle="1" w:styleId="NumberedHeading2H3">
    <w:name w:val="Numbered Heading 2 H3"/>
    <w:basedOn w:val="Heading3"/>
    <w:next w:val="NumberedHeading3H4"/>
    <w:link w:val="NumberedHeading2H3Char"/>
    <w:qFormat/>
    <w:rsid w:val="00063CB8"/>
    <w:pPr>
      <w:numPr>
        <w:ilvl w:val="1"/>
        <w:numId w:val="31"/>
      </w:numPr>
    </w:pPr>
  </w:style>
  <w:style w:type="character" w:customStyle="1" w:styleId="NumberedHeading1H2Char">
    <w:name w:val="Numbered Heading 1 H2 Char"/>
    <w:basedOn w:val="Heading2Char"/>
    <w:link w:val="NumberedHeading1H2"/>
    <w:rsid w:val="00063CB8"/>
    <w:rPr>
      <w:rFonts w:ascii="Gotham Medium" w:eastAsiaTheme="majorEastAsia" w:hAnsi="Gotham Medium" w:cstheme="majorBidi"/>
      <w:color w:val="09002E" w:themeColor="text2"/>
      <w:sz w:val="28"/>
      <w:szCs w:val="26"/>
    </w:rPr>
  </w:style>
  <w:style w:type="paragraph" w:customStyle="1" w:styleId="NumberedHeading5H6">
    <w:name w:val="Numbered Heading 5 H6"/>
    <w:basedOn w:val="Heading6"/>
    <w:next w:val="Normal"/>
    <w:link w:val="NumberedHeading5H6Char"/>
    <w:qFormat/>
    <w:rsid w:val="00063CB8"/>
    <w:pPr>
      <w:numPr>
        <w:ilvl w:val="4"/>
        <w:numId w:val="31"/>
      </w:numPr>
    </w:pPr>
    <w:rPr>
      <w:lang w:eastAsia="en-US"/>
    </w:rPr>
  </w:style>
  <w:style w:type="character" w:customStyle="1" w:styleId="NumberedHeading2H3Char">
    <w:name w:val="Numbered Heading 2 H3 Char"/>
    <w:basedOn w:val="Heading3Char"/>
    <w:link w:val="NumberedHeading2H3"/>
    <w:rsid w:val="00063CB8"/>
    <w:rPr>
      <w:rFonts w:ascii="Gotham Medium" w:eastAsiaTheme="majorEastAsia" w:hAnsi="Gotham Medium" w:cstheme="majorBidi"/>
      <w:color w:val="09002E" w:themeColor="text2"/>
      <w:sz w:val="20"/>
      <w:szCs w:val="24"/>
    </w:rPr>
  </w:style>
  <w:style w:type="paragraph" w:customStyle="1" w:styleId="NumberedHeading4H5">
    <w:name w:val="Numbered Heading 4 H5"/>
    <w:basedOn w:val="Heading5"/>
    <w:next w:val="NumberedHeading5H6"/>
    <w:link w:val="NumberedHeading4H5Char"/>
    <w:qFormat/>
    <w:rsid w:val="00063CB8"/>
    <w:pPr>
      <w:numPr>
        <w:ilvl w:val="3"/>
        <w:numId w:val="31"/>
      </w:numPr>
    </w:pPr>
  </w:style>
  <w:style w:type="character" w:customStyle="1" w:styleId="NumberedHeading5H6Char">
    <w:name w:val="Numbered Heading 5 H6 Char"/>
    <w:basedOn w:val="Heading6Char"/>
    <w:link w:val="NumberedHeading5H6"/>
    <w:rsid w:val="00063CB8"/>
    <w:rPr>
      <w:rFonts w:ascii="Gotham Book" w:eastAsiaTheme="majorEastAsia" w:hAnsi="Gotham Book" w:cstheme="majorBidi"/>
      <w:b/>
      <w:i/>
      <w:color w:val="000000" w:themeColor="text1"/>
      <w:sz w:val="20"/>
      <w:szCs w:val="18"/>
      <w:lang w:eastAsia="en-US"/>
    </w:rPr>
  </w:style>
  <w:style w:type="paragraph" w:customStyle="1" w:styleId="NumberedHeading3H4">
    <w:name w:val="Numbered Heading 3 H4"/>
    <w:basedOn w:val="Heading4"/>
    <w:next w:val="NumberedHeading4H5"/>
    <w:link w:val="NumberedHeading3H4Char"/>
    <w:qFormat/>
    <w:rsid w:val="00063CB8"/>
    <w:pPr>
      <w:numPr>
        <w:ilvl w:val="2"/>
        <w:numId w:val="31"/>
      </w:numPr>
    </w:pPr>
  </w:style>
  <w:style w:type="character" w:customStyle="1" w:styleId="NumberedHeading4H5Char">
    <w:name w:val="Numbered Heading 4 H5 Char"/>
    <w:basedOn w:val="Heading5Char"/>
    <w:link w:val="NumberedHeading4H5"/>
    <w:rsid w:val="00063CB8"/>
    <w:rPr>
      <w:rFonts w:ascii="Gotham Book" w:eastAsiaTheme="majorEastAsia" w:hAnsi="Gotham Book" w:cstheme="majorBidi"/>
      <w:i/>
      <w:color w:val="auto"/>
      <w:sz w:val="20"/>
    </w:rPr>
  </w:style>
  <w:style w:type="character" w:customStyle="1" w:styleId="NumberedHeading3H4Char">
    <w:name w:val="Numbered Heading 3 H4 Char"/>
    <w:basedOn w:val="Heading4Char"/>
    <w:link w:val="NumberedHeading3H4"/>
    <w:rsid w:val="00063CB8"/>
    <w:rPr>
      <w:rFonts w:ascii="Gotham Medium" w:eastAsiaTheme="majorEastAsia" w:hAnsi="Gotham Medium" w:cstheme="majorBidi"/>
      <w:i/>
      <w:iCs/>
      <w:color w:val="09002E" w:themeColor="text2"/>
      <w:sz w:val="20"/>
    </w:rPr>
  </w:style>
  <w:style w:type="paragraph" w:customStyle="1" w:styleId="Pa42">
    <w:name w:val="Pa42"/>
    <w:basedOn w:val="Default"/>
    <w:next w:val="Default"/>
    <w:uiPriority w:val="99"/>
    <w:rsid w:val="00063CB8"/>
    <w:pPr>
      <w:spacing w:line="191" w:lineRule="atLeast"/>
    </w:pPr>
    <w:rPr>
      <w:rFonts w:cs="Times New Roman"/>
      <w:color w:val="000000" w:themeColor="text1"/>
    </w:rPr>
  </w:style>
  <w:style w:type="character" w:customStyle="1" w:styleId="A18">
    <w:name w:val="A18"/>
    <w:uiPriority w:val="99"/>
    <w:rsid w:val="00063CB8"/>
    <w:rPr>
      <w:rFonts w:cs="Gotham"/>
      <w:color w:val="000000"/>
      <w:sz w:val="19"/>
      <w:szCs w:val="19"/>
      <w:u w:val="single"/>
    </w:rPr>
  </w:style>
  <w:style w:type="character" w:customStyle="1" w:styleId="Heading8Char">
    <w:name w:val="Heading 8 Char"/>
    <w:basedOn w:val="DefaultParagraphFont"/>
    <w:link w:val="Heading8"/>
    <w:rsid w:val="00F013A2"/>
    <w:rPr>
      <w:rFonts w:asciiTheme="majorHAnsi" w:eastAsiaTheme="majorEastAsia" w:hAnsiTheme="majorHAnsi" w:cstheme="majorBidi"/>
      <w:color w:val="272727" w:themeColor="text1" w:themeTint="D8"/>
      <w:sz w:val="21"/>
      <w:szCs w:val="21"/>
    </w:rPr>
  </w:style>
  <w:style w:type="table" w:styleId="ListTable3-Accent2">
    <w:name w:val="List Table 3 Accent 2"/>
    <w:basedOn w:val="TableNormal"/>
    <w:uiPriority w:val="48"/>
    <w:rsid w:val="00750CCC"/>
    <w:pPr>
      <w:spacing w:after="0" w:line="240" w:lineRule="auto"/>
    </w:pPr>
    <w:tblPr>
      <w:tblStyleRowBandSize w:val="1"/>
      <w:tblStyleColBandSize w:val="1"/>
      <w:tblBorders>
        <w:top w:val="single" w:sz="4" w:space="0" w:color="005F85" w:themeColor="accent2"/>
        <w:left w:val="single" w:sz="4" w:space="0" w:color="005F85" w:themeColor="accent2"/>
        <w:bottom w:val="single" w:sz="4" w:space="0" w:color="005F85" w:themeColor="accent2"/>
        <w:right w:val="single" w:sz="4" w:space="0" w:color="005F85" w:themeColor="accent2"/>
      </w:tblBorders>
    </w:tblPr>
    <w:tblStylePr w:type="firstRow">
      <w:rPr>
        <w:b/>
        <w:bCs/>
        <w:color w:val="FFFFFF" w:themeColor="background1"/>
      </w:rPr>
      <w:tblPr/>
      <w:tcPr>
        <w:shd w:val="clear" w:color="auto" w:fill="005F85" w:themeFill="accent2"/>
      </w:tcPr>
    </w:tblStylePr>
    <w:tblStylePr w:type="lastRow">
      <w:rPr>
        <w:b/>
        <w:bCs/>
      </w:rPr>
      <w:tblPr/>
      <w:tcPr>
        <w:tcBorders>
          <w:top w:val="double" w:sz="4" w:space="0" w:color="005F85"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5F85" w:themeColor="accent2"/>
          <w:right w:val="single" w:sz="4" w:space="0" w:color="005F85" w:themeColor="accent2"/>
        </w:tcBorders>
      </w:tcPr>
    </w:tblStylePr>
    <w:tblStylePr w:type="band1Horz">
      <w:tblPr/>
      <w:tcPr>
        <w:tcBorders>
          <w:top w:val="single" w:sz="4" w:space="0" w:color="005F85" w:themeColor="accent2"/>
          <w:bottom w:val="single" w:sz="4" w:space="0" w:color="005F85"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5F85" w:themeColor="accent2"/>
          <w:left w:val="nil"/>
        </w:tcBorders>
      </w:tcPr>
    </w:tblStylePr>
    <w:tblStylePr w:type="swCell">
      <w:tblPr/>
      <w:tcPr>
        <w:tcBorders>
          <w:top w:val="double" w:sz="4" w:space="0" w:color="005F85" w:themeColor="accent2"/>
          <w:right w:val="nil"/>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85982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guidelines.nhmrc.gov.au/australian-drinking-water-guidelines/part-2/chapter-5/5.4-enteric-pathogens/5.4.2-contamination-of-source-waters-with-enteric-pathogens" TargetMode="External"/><Relationship Id="rId117" Type="http://schemas.openxmlformats.org/officeDocument/2006/relationships/hyperlink" Target="https://guidelines.nhmrc.gov.au/australian-drinking-water-guidelines/part-2/chapter-8/8.8-contaminants-in-drinking-water-treatment-chemicals" TargetMode="External"/><Relationship Id="rId21" Type="http://schemas.openxmlformats.org/officeDocument/2006/relationships/hyperlink" Target="https://guidelines.nhmrc.gov.au/australian-drinking-water-guidelines/part-2/chapter-5/5.3-assessing-microbial-risk" TargetMode="External"/><Relationship Id="rId42" Type="http://schemas.openxmlformats.org/officeDocument/2006/relationships/hyperlink" Target="http://www.sheffield.ac.uk/media/7170/download" TargetMode="External"/><Relationship Id="rId47" Type="http://schemas.openxmlformats.org/officeDocument/2006/relationships/hyperlink" Target="https://guidelines.nhmrc.gov.au/australian-drinking-water-guidelines/appendices/appendix-3/a3.5-selection-of-reference-pathogens" TargetMode="External"/><Relationship Id="rId63" Type="http://schemas.openxmlformats.org/officeDocument/2006/relationships/hyperlink" Target="https://guidelines.nhmrc.gov.au/australian-drinking-water-guidelines/part-1/chapter-2/2.6-correlations-of-the-framework-with-other-systems" TargetMode="External"/><Relationship Id="rId68" Type="http://schemas.openxmlformats.org/officeDocument/2006/relationships/hyperlink" Target="https://guidelines.nhmrc.gov.au/australian-drinking-water-guidelines/part-1/chapter-3/3.2-assessment-of-the-drinking-water-supply-system-element-2/3.2.3-hazard-identification-and-risk-assessment" TargetMode="External"/><Relationship Id="rId84" Type="http://schemas.openxmlformats.org/officeDocument/2006/relationships/hyperlink" Target="https://guidelines.nhmrc.gov.au/australian-drinking-water-guidelines/part-1/chapter-3/3.2-assessment-of-the-drinking-water-supply-system-element-2/3.2.3-hazard-identification-and-risk-assessment" TargetMode="External"/><Relationship Id="rId89" Type="http://schemas.openxmlformats.org/officeDocument/2006/relationships/hyperlink" Target="https://guidelines.nhmrc.gov.au/australian-drinking-water-guidelines/part-1/chapter-4/4.2-applying-the-framework/4.2.4-verification-of-drinking-water-quality" TargetMode="External"/><Relationship Id="rId112" Type="http://schemas.openxmlformats.org/officeDocument/2006/relationships/hyperlink" Target="https://guidelines.nhmrc.gov.au/australian-drinking-water-guidelines/part-1/chapter-2/2.6-correlations-of-the-framework-with-other-systems" TargetMode="External"/><Relationship Id="rId16" Type="http://schemas.openxmlformats.org/officeDocument/2006/relationships/hyperlink" Target="https://doi.org/10.1021/acs.estlett.5c00782" TargetMode="External"/><Relationship Id="rId107" Type="http://schemas.openxmlformats.org/officeDocument/2006/relationships/footer" Target="footer5.xml"/><Relationship Id="rId11" Type="http://schemas.openxmlformats.org/officeDocument/2006/relationships/endnotes" Target="endnotes.xml"/><Relationship Id="rId32" Type="http://schemas.openxmlformats.org/officeDocument/2006/relationships/hyperlink" Target="https://guidelines.nhmrc.gov.au/australian-drinking-water-guidelines/part-2/chapter-5/5.4-enteric-pathogens/5.4.3-management-of-risk-from-enteric-pathogens" TargetMode="External"/><Relationship Id="rId37" Type="http://schemas.openxmlformats.org/officeDocument/2006/relationships/hyperlink" Target="https://guidelines.nhmrc.gov.au/australian-drinking-water-guidelines/part-2/chapter-5/5.5-opportunistic-pathogens" TargetMode="External"/><Relationship Id="rId53" Type="http://schemas.openxmlformats.org/officeDocument/2006/relationships/hyperlink" Target="https://guidelines.nhmrc.gov.au/australian-drinking-water-guidelines/appendices/appendix-3/a3.6-level-of-reference-pathogen-contamination-in-australian-source-waters" TargetMode="External"/><Relationship Id="rId58" Type="http://schemas.openxmlformats.org/officeDocument/2006/relationships/hyperlink" Target="https://guidelines.nhmrc.gov.au/australian-drinking-water-guidelines/part-1/chapter-2/2.1-a-preventive-strategy-from-catchment-to-consumer" TargetMode="External"/><Relationship Id="rId74" Type="http://schemas.openxmlformats.org/officeDocument/2006/relationships/hyperlink" Target="https://guidelines.nhmrc.gov.au/australian-drinking-water-guidelines/part-5/physical-chemical-characteristics/taste-and-odour" TargetMode="External"/><Relationship Id="rId79" Type="http://schemas.openxmlformats.org/officeDocument/2006/relationships/hyperlink" Target="https://guidelines.nhmrc.gov.au/australian-drinking-water-guidelines/appendices/appendix-2/a2.14-quality-management-continuous-improvement" TargetMode="External"/><Relationship Id="rId102" Type="http://schemas.openxmlformats.org/officeDocument/2006/relationships/header" Target="header3.xml"/><Relationship Id="rId5" Type="http://schemas.openxmlformats.org/officeDocument/2006/relationships/customXml" Target="../customXml/item5.xml"/><Relationship Id="rId90" Type="http://schemas.openxmlformats.org/officeDocument/2006/relationships/hyperlink" Target="https://guidelines.nhmrc.gov.au/australian-drinking-water-guidelines/part-2/chapter-8/8.8-contaminants-in-drinking-water-treatment-chemicals" TargetMode="External"/><Relationship Id="rId95" Type="http://schemas.openxmlformats.org/officeDocument/2006/relationships/hyperlink" Target="https://guidelines.nhmrc.gov.au/australian-drinking-water-guidelines/part-5/microorganisms/protozoa/naegleria-fowleri" TargetMode="External"/><Relationship Id="rId22" Type="http://schemas.openxmlformats.org/officeDocument/2006/relationships/hyperlink" Target="https://guidelines.nhmrc.gov.au/australian-drinking-water-guidelines/part-2/chapter-5/5.3-assessing-microbial-risk" TargetMode="External"/><Relationship Id="rId27" Type="http://schemas.openxmlformats.org/officeDocument/2006/relationships/hyperlink" Target="https://guidelines.nhmrc.gov.au/australian-drinking-water-guidelines/part-2/chapter-5/5.4-enteric-pathogens/5.4.3-management-of-risk-from-enteric-pathogens" TargetMode="External"/><Relationship Id="rId43" Type="http://schemas.openxmlformats.org/officeDocument/2006/relationships/header" Target="header1.xml"/><Relationship Id="rId48" Type="http://schemas.openxmlformats.org/officeDocument/2006/relationships/hyperlink" Target="https://guidelines.nhmrc.gov.au/australian-drinking-water-guidelines/glossary" TargetMode="External"/><Relationship Id="rId64" Type="http://schemas.openxmlformats.org/officeDocument/2006/relationships/hyperlink" Target="https://guidelines.nhmrc.gov.au/australian-drinking-water-guidelines/part-1/chapter-2/2.6-correlations-of-the-framework-with-other-systems" TargetMode="External"/><Relationship Id="rId69" Type="http://schemas.openxmlformats.org/officeDocument/2006/relationships/hyperlink" Target="https://guidelines.nhmrc.gov.au/australian-drinking-water-guidelines/part-1/chapter-3/3.4-operational-procedures-and-process-control-element-4/3.4.5-materials-and-chemicals" TargetMode="External"/><Relationship Id="rId113" Type="http://schemas.openxmlformats.org/officeDocument/2006/relationships/hyperlink" Target="https://guidelines.nhmrc.gov.au/australian-drinking-water-guidelines/part-2/chapter-8/8.8-contaminants-in-drinking-water-treatment-chemicals" TargetMode="External"/><Relationship Id="rId118" Type="http://schemas.openxmlformats.org/officeDocument/2006/relationships/hyperlink" Target="https://guidelines.nhmrc.gov.au/australian-drinking-water-guidelines/appendices/appendix-1/a1.7-critical-control-points" TargetMode="External"/><Relationship Id="rId80" Type="http://schemas.openxmlformats.org/officeDocument/2006/relationships/hyperlink" Target="https://guidelines.nhmrc.gov.au/australian-drinking-water-guidelines/glossary" TargetMode="External"/><Relationship Id="rId85" Type="http://schemas.openxmlformats.org/officeDocument/2006/relationships/hyperlink" Target="https://guidelines.nhmrc.gov.au/australian-drinking-water-guidelines/part-1/chapter-3/3.3-preventive-measures-for-drinking-water-quality-management-element-3/3.3.1-preventive-measures-and-multiple-barriers" TargetMode="External"/><Relationship Id="rId12" Type="http://schemas.openxmlformats.org/officeDocument/2006/relationships/hyperlink" Target="https://guidelines.nhmrc.gov.au/australian-drinking-water-guidelines/part-5/physical-chemical-characteristics/lead" TargetMode="External"/><Relationship Id="rId17" Type="http://schemas.openxmlformats.org/officeDocument/2006/relationships/hyperlink" Target="https://doi.org/10.1016/j.watres.2025.12490" TargetMode="External"/><Relationship Id="rId33" Type="http://schemas.openxmlformats.org/officeDocument/2006/relationships/hyperlink" Target="https://guidelines.nhmrc.gov.au/australian-drinking-water-guidelines/part-2/chapter-5/5.4-enteric-pathogens/5.4.3-management-of-risk-from-enteric-pathogens" TargetMode="External"/><Relationship Id="rId38" Type="http://schemas.openxmlformats.org/officeDocument/2006/relationships/hyperlink" Target="https://guidelines.nhmrc.gov.au/australian-drinking-water-guidelines/part-2/chapter-5/5.5-opportunistic-pathogens" TargetMode="External"/><Relationship Id="rId59" Type="http://schemas.openxmlformats.org/officeDocument/2006/relationships/hyperlink" Target="https://guidelines.nhmrc.gov.au/australian-drinking-water-guidelines/part-1/chapter-2/2.1-a-preventive-strategy-from-catchment-to-consumer" TargetMode="External"/><Relationship Id="rId103" Type="http://schemas.openxmlformats.org/officeDocument/2006/relationships/header" Target="header4.xml"/><Relationship Id="rId108" Type="http://schemas.openxmlformats.org/officeDocument/2006/relationships/hyperlink" Target="https://guidelines.nhmrc.gov.au/australian-drinking-water-guidelines/part-2/chapter-5/5.4-enteric-pathogens/5.4.3-management-of-risk-from-enteric-pathogens" TargetMode="External"/><Relationship Id="rId54" Type="http://schemas.openxmlformats.org/officeDocument/2006/relationships/hyperlink" Target="https://guidelines.nhmrc.gov.au/australian-drinking-water-guidelines/appendices/appendix-3/a3.8-dose-response-relationships" TargetMode="External"/><Relationship Id="rId70" Type="http://schemas.openxmlformats.org/officeDocument/2006/relationships/hyperlink" Target="https://guidelines.nhmrc.gov.au/australian-drinking-water-guidelines/part-1/chapter-4/4.2-applying-the-framework/4.2.3-implementation-of-operational-procedures-and-process-control" TargetMode="External"/><Relationship Id="rId75" Type="http://schemas.openxmlformats.org/officeDocument/2006/relationships/hyperlink" Target="https://guidelines.nhmrc.gov.au/australian-drinking-water-guidelines/part-5/physical-chemical-characteristics/taste-and-odour" TargetMode="External"/><Relationship Id="rId91" Type="http://schemas.openxmlformats.org/officeDocument/2006/relationships/hyperlink" Target="https://guidelines.nhmrc.gov.au/australian-drinking-water-guidelines/part-2/chapter-8/8.8-contaminants-in-drinking-water-treatment-chemicals" TargetMode="External"/><Relationship Id="rId96" Type="http://schemas.openxmlformats.org/officeDocument/2006/relationships/hyperlink" Target="https://guidelines.nhmrc.gov.au/australian-drinking-water-guidelines/part-5/physical-chemical-characteristics/diclofop-methyl" TargetMode="External"/><Relationship Id="rId1" Type="http://schemas.openxmlformats.org/officeDocument/2006/relationships/customXml" Target="../customXml/item1.xml"/><Relationship Id="rId6" Type="http://schemas.openxmlformats.org/officeDocument/2006/relationships/numbering" Target="numbering.xml"/><Relationship Id="rId23" Type="http://schemas.openxmlformats.org/officeDocument/2006/relationships/hyperlink" Target="https://guidelines.nhmrc.gov.au/australian-drinking-water-guidelines/part-2/chapter-5/5.4-enteric-pathogens/5.4.1-enteric-pathogens-of-concern-in-drinking-water" TargetMode="External"/><Relationship Id="rId28" Type="http://schemas.openxmlformats.org/officeDocument/2006/relationships/hyperlink" Target="https://guidelines.nhmrc.gov.au/australian-drinking-water-guidelines/part-2/chapter-5/5.4-enteric-pathogens/5.4.3-management-of-risk-from-enteric-pathogens" TargetMode="External"/><Relationship Id="rId49" Type="http://schemas.openxmlformats.org/officeDocument/2006/relationships/hyperlink" Target="https://guidelines.nhmrc.gov.au/australian-drinking-water-guidelines/appendices/appendix-3/a3.5-selection-of-reference-pathogens" TargetMode="External"/><Relationship Id="rId114" Type="http://schemas.openxmlformats.org/officeDocument/2006/relationships/hyperlink" Target="https://guidelines.nhmrc.gov.au/australian-drinking-water-guidelines/part-2/chapter-8/8.8-contaminants-in-drinking-water-treatment-chemicals" TargetMode="External"/><Relationship Id="rId119" Type="http://schemas.openxmlformats.org/officeDocument/2006/relationships/fontTable" Target="fontTable.xml"/><Relationship Id="rId10" Type="http://schemas.openxmlformats.org/officeDocument/2006/relationships/footnotes" Target="footnotes.xml"/><Relationship Id="rId31" Type="http://schemas.openxmlformats.org/officeDocument/2006/relationships/hyperlink" Target="https://guidelines.nhmrc.gov.au/australian-drinking-water-guidelines/part-2/chapter-5/5.4-enteric-pathogens/5.4.3-management-of-risk-from-enteric-pathogens" TargetMode="External"/><Relationship Id="rId44" Type="http://schemas.openxmlformats.org/officeDocument/2006/relationships/footer" Target="footer1.xml"/><Relationship Id="rId52" Type="http://schemas.openxmlformats.org/officeDocument/2006/relationships/hyperlink" Target="https://guidelines.nhmrc.gov.au/australian-drinking-water-guidelines/appendices/appendix-3/a3.6-level-of-reference-pathogen-contamination-in-australian-source-waters" TargetMode="External"/><Relationship Id="rId60" Type="http://schemas.openxmlformats.org/officeDocument/2006/relationships/hyperlink" Target="https://guidelines.nhmrc.gov.au/australian-drinking-water-guidelines/part-1/chapter-2/2.6-correlations-of-the-framework-with-other-systems" TargetMode="External"/><Relationship Id="rId65" Type="http://schemas.openxmlformats.org/officeDocument/2006/relationships/hyperlink" Target="https://guidelines.nhmrc.gov.au/australian-drinking-water-guidelines/part-1/chapter-2/2.6-correlations-of-the-framework-with-other-systems" TargetMode="External"/><Relationship Id="rId73" Type="http://schemas.openxmlformats.org/officeDocument/2006/relationships/hyperlink" Target="https://guidelines.nhmrc.gov.au/australian-drinking-water-guidelines/part-5/physical-chemical-characteristics/taste-and-odour" TargetMode="External"/><Relationship Id="rId78" Type="http://schemas.openxmlformats.org/officeDocument/2006/relationships/hyperlink" Target="https://guidelines.nhmrc.gov.au/australian-drinking-water-guidelines/appendices/appendix-2/a2.7-materials-and-chemicals" TargetMode="External"/><Relationship Id="rId81" Type="http://schemas.openxmlformats.org/officeDocument/2006/relationships/hyperlink" Target="https://guidelines.nhmrc.gov.au/australian-drinking-water-guidelines/glossary" TargetMode="External"/><Relationship Id="rId86" Type="http://schemas.openxmlformats.org/officeDocument/2006/relationships/hyperlink" Target="https://guidelines.nhmrc.gov.au/australian-drinking-water-guidelines/part-1/chapter-3/3.9-research-and-development-element-9" TargetMode="External"/><Relationship Id="rId94" Type="http://schemas.openxmlformats.org/officeDocument/2006/relationships/hyperlink" Target="https://guidelines.nhmrc.gov.au/australian-drinking-water-guidelines/part-3/chapter-10/10.3-assessing-performance-long-term-evaluation-of-monitoring/10.3.7-summary-of-guideline-values-for-microbial-chemical-and-physical-characteristics" TargetMode="External"/><Relationship Id="rId99" Type="http://schemas.openxmlformats.org/officeDocument/2006/relationships/hyperlink" Target="https://guidelines.nhmrc.gov.au/australian-drinking-water-guidelines/glossary" TargetMode="External"/><Relationship Id="rId101" Type="http://schemas.openxmlformats.org/officeDocument/2006/relationships/hyperlink" Target="https://guidelines.nhmrc.gov.au/australian-drinking-water-guidelines/glossary" TargetMode="Externa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yperlink" Target="https://guidelines.nhmrc.gov.au/australian-drinking-water-guidelines/appendices/appendix-3/a3.5-selection-of-reference-pathogens" TargetMode="External"/><Relationship Id="rId18" Type="http://schemas.openxmlformats.org/officeDocument/2006/relationships/hyperlink" Target="https://guidelines.nhmrc.gov.au/australian-drinking-water-guidelines/part-2/chapter-5/5.2-microorganisms-in-drinking-water" TargetMode="External"/><Relationship Id="rId39" Type="http://schemas.openxmlformats.org/officeDocument/2006/relationships/hyperlink" Target="https://guidelines.nhmrc.gov.au/australian-drinking-water-guidelines/part-2/chapter-5/5.5-opportunistic-pathogens" TargetMode="External"/><Relationship Id="rId109" Type="http://schemas.openxmlformats.org/officeDocument/2006/relationships/hyperlink" Target="https://guidelines.nhmrc.gov.au/australian-drinking-water-guidelines/part-2/chapter-5/5.5-opportunistic-pathogens" TargetMode="External"/><Relationship Id="rId34" Type="http://schemas.openxmlformats.org/officeDocument/2006/relationships/hyperlink" Target="https://guidelines.nhmrc.gov.au/australian-drinking-water-guidelines/part-2/chapter-5/5.4-enteric-pathogens/5.4.3-management-of-risk-from-enteric-pathogens" TargetMode="External"/><Relationship Id="rId50" Type="http://schemas.openxmlformats.org/officeDocument/2006/relationships/hyperlink" Target="https://guidelines.nhmrc.gov.au/australian-drinking-water-guidelines/appendices/appendix-3/a3.6-level-of-reference-pathogen-contamination-in-australian-source-waters" TargetMode="External"/><Relationship Id="rId55" Type="http://schemas.openxmlformats.org/officeDocument/2006/relationships/hyperlink" Target="https://guidelines.nhmrc.gov.au/australian-drinking-water-guidelines/appendices/appendix-3/a3.9-disability-adjusted-life-years-daly-burden-per-case" TargetMode="External"/><Relationship Id="rId76" Type="http://schemas.openxmlformats.org/officeDocument/2006/relationships/hyperlink" Target="https://guidelines.nhmrc.gov.au/australian-drinking-water-guidelines/appendices/appendix-1/a1.5-risk-assessment" TargetMode="External"/><Relationship Id="rId97" Type="http://schemas.openxmlformats.org/officeDocument/2006/relationships/hyperlink" Target="https://guidelines.nhmrc.gov.au/australian-drinking-water-guidelines/part-5/treatment-chemicals/copper-sulfate" TargetMode="External"/><Relationship Id="rId104" Type="http://schemas.openxmlformats.org/officeDocument/2006/relationships/footer" Target="footer3.xml"/><Relationship Id="rId120" Type="http://schemas.openxmlformats.org/officeDocument/2006/relationships/theme" Target="theme/theme1.xml"/><Relationship Id="rId7" Type="http://schemas.openxmlformats.org/officeDocument/2006/relationships/styles" Target="styles.xml"/><Relationship Id="rId71" Type="http://schemas.openxmlformats.org/officeDocument/2006/relationships/hyperlink" Target="https://guidelines.nhmrc.gov.au/australian-drinking-water-guidelines/part-2/chapter-8/8.2-scope-and-limit-of-application-of-this-chapter" TargetMode="External"/><Relationship Id="rId92" Type="http://schemas.openxmlformats.org/officeDocument/2006/relationships/hyperlink" Target="https://guidelines.nhmrc.gov.au/australian-drinking-water-guidelines/part-3/chapter-9/9.5-verification-of-drinking-water-quality/9.5.2-drinking-water-quality-monitoring" TargetMode="External"/><Relationship Id="rId2" Type="http://schemas.openxmlformats.org/officeDocument/2006/relationships/customXml" Target="../customXml/item2.xml"/><Relationship Id="rId29" Type="http://schemas.openxmlformats.org/officeDocument/2006/relationships/hyperlink" Target="https://guidelines.nhmrc.gov.au/australian-drinking-water-guidelines/part-2/chapter-5/5.4-enteric-pathogens/5.4.3-management-of-risk-from-enteric-pathogens" TargetMode="External"/><Relationship Id="rId24" Type="http://schemas.openxmlformats.org/officeDocument/2006/relationships/hyperlink" Target="https://guidelines.nhmrc.gov.au/australian-drinking-water-guidelines/part-2/chapter-5/5.4-enteric-pathogens/5.4.2-contamination-of-source-waters-with-enteric-pathogens" TargetMode="External"/><Relationship Id="rId40" Type="http://schemas.openxmlformats.org/officeDocument/2006/relationships/hyperlink" Target="https://guidelines.nhmrc.gov.au/australian-drinking-water-guidelines/part-2/chapter-5/5.7-nuisance-organisms" TargetMode="External"/><Relationship Id="rId45" Type="http://schemas.openxmlformats.org/officeDocument/2006/relationships/header" Target="header2.xml"/><Relationship Id="rId66" Type="http://schemas.openxmlformats.org/officeDocument/2006/relationships/hyperlink" Target="https://guidelines.nhmrc.gov.au/australian-drinking-water-guidelines/part-1/chapter-2/2.6-correlations-of-the-framework-with-other-systems" TargetMode="External"/><Relationship Id="rId87" Type="http://schemas.openxmlformats.org/officeDocument/2006/relationships/hyperlink" Target="https://guidelines.nhmrc.gov.au/australian-drinking-water-guidelines/part-1/chapter-3/3.9-research-and-development-element-9" TargetMode="External"/><Relationship Id="rId110" Type="http://schemas.openxmlformats.org/officeDocument/2006/relationships/hyperlink" Target="https://guidelines.nhmrc.gov.au/australian-drinking-water-guidelines/part-1/chapter-2/2.6-correlations-of-the-framework-with-other-systems" TargetMode="External"/><Relationship Id="rId115" Type="http://schemas.openxmlformats.org/officeDocument/2006/relationships/hyperlink" Target="https://guidelines.nhmrc.gov.au/australian-drinking-water-guidelines/part-2/chapter-8/8.8-contaminants-in-drinking-water-treatment-chemicals" TargetMode="External"/><Relationship Id="rId61" Type="http://schemas.openxmlformats.org/officeDocument/2006/relationships/hyperlink" Target="https://guidelines.nhmrc.gov.au/australian-drinking-water-guidelines/part-1/chapter-2/2.6-correlations-of-the-framework-with-other-systems" TargetMode="External"/><Relationship Id="rId82" Type="http://schemas.openxmlformats.org/officeDocument/2006/relationships/hyperlink" Target="https://guidelines.nhmrc.gov.au/australian-drinking-water-guidelines/glossary" TargetMode="External"/><Relationship Id="rId19" Type="http://schemas.openxmlformats.org/officeDocument/2006/relationships/hyperlink" Target="https://guidelines.nhmrc.gov.au/australian-drinking-water-guidelines/part-2/chapter-5/5.2-microorganisms-in-drinking-water" TargetMode="External"/><Relationship Id="rId14" Type="http://schemas.openxmlformats.org/officeDocument/2006/relationships/hyperlink" Target="https://guidelines.nhmrc.gov.au/australian-drinking-water-guidelines/part-2/chapter-5/5.1-introduction" TargetMode="External"/><Relationship Id="rId30" Type="http://schemas.openxmlformats.org/officeDocument/2006/relationships/hyperlink" Target="https://guidelines.nhmrc.gov.au/australian-drinking-water-guidelines/part-2/chapter-5/5.4-enteric-pathogens/5.4.3-management-of-risk-from-enteric-pathogens" TargetMode="External"/><Relationship Id="rId35" Type="http://schemas.openxmlformats.org/officeDocument/2006/relationships/hyperlink" Target="https://guidelines.nhmrc.gov.au/australian-drinking-water-guidelines/part-2/chapter-5/5.4-enteric-pathogens/5.4.3-management-of-risk-from-enteric-pathogens" TargetMode="External"/><Relationship Id="rId56" Type="http://schemas.openxmlformats.org/officeDocument/2006/relationships/hyperlink" Target="https://guidelines.nhmrc.gov.au/australian-drinking-water-guidelines/appendices/appendix-3/a3.11-interpretation-of-calculated-lrvs-for-practical-treatment-guidance" TargetMode="External"/><Relationship Id="rId77" Type="http://schemas.openxmlformats.org/officeDocument/2006/relationships/hyperlink" Target="https://guidelines.nhmrc.gov.au/australian-drinking-water-guidelines/appendices/appendix-2/a2.4-risk-assessment-and-management" TargetMode="External"/><Relationship Id="rId100" Type="http://schemas.openxmlformats.org/officeDocument/2006/relationships/hyperlink" Target="https://guidelines.nhmrc.gov.au/australian-drinking-water-guidelines/glossary" TargetMode="External"/><Relationship Id="rId105" Type="http://schemas.openxmlformats.org/officeDocument/2006/relationships/footer" Target="footer4.xml"/><Relationship Id="rId8" Type="http://schemas.openxmlformats.org/officeDocument/2006/relationships/settings" Target="settings.xml"/><Relationship Id="rId51" Type="http://schemas.openxmlformats.org/officeDocument/2006/relationships/hyperlink" Target="https://guidelines.nhmrc.gov.au/australian-drinking-water-guidelines/appendices/appendix-3/a3.6-level-of-reference-pathogen-contamination-in-australian-source-waters" TargetMode="External"/><Relationship Id="rId72" Type="http://schemas.openxmlformats.org/officeDocument/2006/relationships/hyperlink" Target="https://guidelines.nhmrc.gov.au/australian-drinking-water-guidelines/part-3/chapter-9/9.10-reliability-of-monitoring-data/9.10.2-methods" TargetMode="External"/><Relationship Id="rId93" Type="http://schemas.openxmlformats.org/officeDocument/2006/relationships/hyperlink" Target="https://guidelines.nhmrc.gov.au/australian-drinking-water-guidelines/part-3/chapter-10/10.2-assessing-safety-short-term-evaluation-of-monitoring/10.2.1-short-term-evaluation-of-operational-monitoring" TargetMode="External"/><Relationship Id="rId98" Type="http://schemas.openxmlformats.org/officeDocument/2006/relationships/hyperlink" Target="https://guidelines.nhmrc.gov.au/australian-drinking-water-guidelines/appendices/appendix-1/a1.7-critical-control-points" TargetMode="External"/><Relationship Id="rId3" Type="http://schemas.openxmlformats.org/officeDocument/2006/relationships/customXml" Target="../customXml/item3.xml"/><Relationship Id="rId25" Type="http://schemas.openxmlformats.org/officeDocument/2006/relationships/hyperlink" Target="https://guidelines.nhmrc.gov.au/australian-drinking-water-guidelines/part-2/chapter-5/5.4-enteric-pathogens/5.4.2-contamination-of-source-waters-with-enteric-pathogens" TargetMode="External"/><Relationship Id="rId46" Type="http://schemas.openxmlformats.org/officeDocument/2006/relationships/footer" Target="footer2.xml"/><Relationship Id="rId67" Type="http://schemas.openxmlformats.org/officeDocument/2006/relationships/hyperlink" Target="https://guidelines.nhmrc.gov.au/australian-drinking-water-guidelines/part-1/chapter-2/2.6-correlations-of-the-framework-with-other-systems" TargetMode="External"/><Relationship Id="rId116" Type="http://schemas.openxmlformats.org/officeDocument/2006/relationships/hyperlink" Target="https://guidelines.nhmrc.gov.au/australian-drinking-water-guidelines/part-2/chapter-8/8.8-contaminants-in-drinking-water-treatment-chemicals" TargetMode="External"/><Relationship Id="rId20" Type="http://schemas.openxmlformats.org/officeDocument/2006/relationships/hyperlink" Target="https://guidelines.nhmrc.gov.au/australian-drinking-water-guidelines/part-2/chapter-5/5.3-assessing-microbial-risk" TargetMode="External"/><Relationship Id="rId41" Type="http://schemas.openxmlformats.org/officeDocument/2006/relationships/hyperlink" Target="https://guidelines.nhmrc.gov.au/australian-drinking-water-guidelines/part-2/chapter-5/5.8-references" TargetMode="External"/><Relationship Id="rId62" Type="http://schemas.openxmlformats.org/officeDocument/2006/relationships/hyperlink" Target="https://guidelines.nhmrc.gov.au/australian-drinking-water-guidelines/part-1/chapter-2/2.6-correlations-of-the-framework-with-other-systems" TargetMode="External"/><Relationship Id="rId83" Type="http://schemas.openxmlformats.org/officeDocument/2006/relationships/hyperlink" Target="https://guidelines.nhmrc.gov.au/australian-drinking-water-guidelines/intro/chapter-1/1.3-water-quality-characteristics/1.3.2-guideline-values" TargetMode="External"/><Relationship Id="rId88" Type="http://schemas.openxmlformats.org/officeDocument/2006/relationships/hyperlink" Target="https://guidelines.nhmrc.gov.au/australian-drinking-water-guidelines/part-1/chapter-4/4.2-applying-the-framework/4.2.2-preventive-measures-for-drinking-water-quality-management" TargetMode="External"/><Relationship Id="rId111" Type="http://schemas.openxmlformats.org/officeDocument/2006/relationships/hyperlink" Target="https://guidelines.nhmrc.gov.au/australian-drinking-water-guidelines/part-1/chapter-2/2.6-correlations-of-the-framework-with-other-systems" TargetMode="External"/><Relationship Id="rId15" Type="http://schemas.openxmlformats.org/officeDocument/2006/relationships/hyperlink" Target="https://guidelines.nhmrc.gov.au/australian-drinking-water-guidelines/part-2/chapter-5/5.1-introduction" TargetMode="External"/><Relationship Id="rId36" Type="http://schemas.openxmlformats.org/officeDocument/2006/relationships/hyperlink" Target="https://guidelines.nhmrc.gov.au/australian-drinking-water-guidelines/part-2/chapter-5/5.4-enteric-pathogens/5.4.3-management-of-risk-from-enteric-pathogens" TargetMode="External"/><Relationship Id="rId57" Type="http://schemas.openxmlformats.org/officeDocument/2006/relationships/hyperlink" Target="https://guidelines.nhmrc.gov.au/australian-drinking-water-guidelines/intro/chapter-1/1.2-about-the-guidelines/1.2.3-structure-of-the-guidelines" TargetMode="External"/><Relationship Id="rId106" Type="http://schemas.openxmlformats.org/officeDocument/2006/relationships/header" Target="header5.xml"/></Relationships>
</file>

<file path=word/_rels/footer1.xml.rels><?xml version="1.0" encoding="UTF-8" standalone="yes"?>
<Relationships xmlns="http://schemas.openxmlformats.org/package/2006/relationships"><Relationship Id="rId1" Type="http://schemas.openxmlformats.org/officeDocument/2006/relationships/image" Target="media/image3.png"/></Relationships>
</file>

<file path=word/_rels/header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https://nhmrc.sharepoint.com/sites/corpres/Templates/02c%20-%20Letterhead%20Colour.dotx" TargetMode="External"/></Relationships>
</file>

<file path=word/theme/theme1.xml><?xml version="1.0" encoding="utf-8"?>
<a:theme xmlns:a="http://schemas.openxmlformats.org/drawingml/2006/main" name="Office Theme">
  <a:themeElements>
    <a:clrScheme name="NHMRC Colours 2018">
      <a:dk1>
        <a:sysClr val="windowText" lastClr="000000"/>
      </a:dk1>
      <a:lt1>
        <a:sysClr val="window" lastClr="FFFFFF"/>
      </a:lt1>
      <a:dk2>
        <a:srgbClr val="09002E"/>
      </a:dk2>
      <a:lt2>
        <a:srgbClr val="C7E2ED"/>
      </a:lt2>
      <a:accent1>
        <a:srgbClr val="77BCD9"/>
      </a:accent1>
      <a:accent2>
        <a:srgbClr val="005F85"/>
      </a:accent2>
      <a:accent3>
        <a:srgbClr val="A0D1CB"/>
      </a:accent3>
      <a:accent4>
        <a:srgbClr val="60599F"/>
      </a:accent4>
      <a:accent5>
        <a:srgbClr val="828188"/>
      </a:accent5>
      <a:accent6>
        <a:srgbClr val="00353F"/>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030A58EFCB05439C4C109195641468" ma:contentTypeVersion="24" ma:contentTypeDescription="Create a new document." ma:contentTypeScope="" ma:versionID="15dbadcc652152cf822d9ba4db337924">
  <xsd:schema xmlns:xsd="http://www.w3.org/2001/XMLSchema" xmlns:xs="http://www.w3.org/2001/XMLSchema" xmlns:p="http://schemas.microsoft.com/office/2006/metadata/properties" xmlns:ns1="http://schemas.microsoft.com/sharepoint/v3" xmlns:ns2="ef8499da-f70f-48c9-a6de-e578977a26c0" xmlns:ns3="f4994564-c68c-4417-8c9c-13eb9ecde3d6" targetNamespace="http://schemas.microsoft.com/office/2006/metadata/properties" ma:root="true" ma:fieldsID="521f5fce8a076de9b4dee074152eaf9c" ns1:_="" ns2:_="" ns3:_="">
    <xsd:import namespace="http://schemas.microsoft.com/sharepoint/v3"/>
    <xsd:import namespace="ef8499da-f70f-48c9-a6de-e578977a26c0"/>
    <xsd:import namespace="f4994564-c68c-4417-8c9c-13eb9ecde3d6"/>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AutoKeyPoints" minOccurs="0"/>
                <xsd:element ref="ns3:MediaServiceKeyPoints" minOccurs="0"/>
                <xsd:element ref="ns3:MediaLengthInSeconds" minOccurs="0"/>
                <xsd:element ref="ns3:MediaServiceDateTaken" minOccurs="0"/>
                <xsd:element ref="ns3:MediaServiceAutoTags" minOccurs="0"/>
                <xsd:element ref="ns3:MediaServiceGenerationTime" minOccurs="0"/>
                <xsd:element ref="ns3:MediaServiceEventHashCode" minOccurs="0"/>
                <xsd:element ref="ns2:SharedWithUsers" minOccurs="0"/>
                <xsd:element ref="ns2:SharedWithDetails" minOccurs="0"/>
                <xsd:element ref="ns3:lcf76f155ced4ddcb4097134ff3c332f" minOccurs="0"/>
                <xsd:element ref="ns2:TaxCatchAll" minOccurs="0"/>
                <xsd:element ref="ns3:MediaServiceOCR" minOccurs="0"/>
                <xsd:element ref="ns3:MediaServiceObjectDetectorVersions" minOccurs="0"/>
                <xsd:element ref="ns3:MediaServiceSearchProperties" minOccurs="0"/>
                <xsd:element ref="ns3:MediaServiceLocation" minOccurs="0"/>
                <xsd:element ref="ns3:person" minOccurs="0"/>
                <xsd:element ref="ns3:Comments" minOccurs="0"/>
                <xsd:element ref="ns3:Status" minOccurs="0"/>
                <xsd:element ref="ns1:_ip_UnifiedCompliancePolicyProperties" minOccurs="0"/>
                <xsd:element ref="ns1:_ip_UnifiedCompliancePolicyUIActio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2" nillable="true" ma:displayName="Unified Compliance Policy Properties" ma:hidden="true" ma:internalName="_ip_UnifiedCompliancePolicyProperties">
      <xsd:simpleType>
        <xsd:restriction base="dms:Note"/>
      </xsd:simpleType>
    </xsd:element>
    <xsd:element name="_ip_UnifiedCompliancePolicyUIAction" ma:index="3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f8499da-f70f-48c9-a6de-e578977a26c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element name="TaxCatchAll" ma:index="24" nillable="true" ma:displayName="Taxonomy Catch All Column" ma:hidden="true" ma:list="{eedc90cd-4b5d-4287-ade8-c7001a6f2aff}" ma:internalName="TaxCatchAll" ma:showField="CatchAllData" ma:web="ef8499da-f70f-48c9-a6de-e578977a26c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4994564-c68c-4417-8c9c-13eb9ecde3d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LengthInSeconds" ma:index="15" nillable="true" ma:displayName="MediaLengthInSeconds" ma:hidden="true" ma:internalName="MediaLengthInSeconds" ma:readOnly="true">
      <xsd:simpleType>
        <xsd:restriction base="dms:Unknown"/>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ec482b5b-748e-4687-9c7b-3c897542f2f8" ma:termSetId="09814cd3-568e-fe90-9814-8d621ff8fb84" ma:anchorId="fba54fb3-c3e1-fe81-a776-ca4b69148c4d" ma:open="true" ma:isKeyword="false">
      <xsd:complexType>
        <xsd:sequence>
          <xsd:element ref="pc:Terms" minOccurs="0" maxOccurs="1"/>
        </xsd:sequence>
      </xsd:complexType>
    </xsd:element>
    <xsd:element name="MediaServiceOCR" ma:index="25" nillable="true" ma:displayName="Extracted Text" ma:internalName="MediaServiceOCR" ma:readOnly="true">
      <xsd:simpleType>
        <xsd:restriction base="dms:Note">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MediaServiceLocation" ma:index="28" nillable="true" ma:displayName="Location" ma:description="" ma:indexed="true" ma:internalName="MediaServiceLocation" ma:readOnly="true">
      <xsd:simpleType>
        <xsd:restriction base="dms:Text"/>
      </xsd:simpleType>
    </xsd:element>
    <xsd:element name="person" ma:index="29" nillable="true" ma:displayName="person" ma:format="Dropdown" ma:list="UserInfo" ma:SharePointGroup="0" ma:internalName="person">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mments" ma:index="30" nillable="true" ma:displayName="Comments" ma:format="Dropdown" ma:internalName="Comments">
      <xsd:simpleType>
        <xsd:restriction base="dms:Text">
          <xsd:maxLength value="255"/>
        </xsd:restriction>
      </xsd:simpleType>
    </xsd:element>
    <xsd:element name="Status" ma:index="31" nillable="true" ma:displayName="Status" ma:description="Status of document in clearance process" ma:format="Dropdown" ma:internalName="Status">
      <xsd:simpleType>
        <xsd:restriction base="dms:Text">
          <xsd:maxLength value="255"/>
        </xsd:restriction>
      </xsd:simpleType>
    </xsd:element>
    <xsd:element name="MediaServiceBillingMetadata" ma:index="34"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f4994564-c68c-4417-8c9c-13eb9ecde3d6">
      <Terms xmlns="http://schemas.microsoft.com/office/infopath/2007/PartnerControls"/>
    </lcf76f155ced4ddcb4097134ff3c332f>
    <TaxCatchAll xmlns="ef8499da-f70f-48c9-a6de-e578977a26c0" xsi:nil="true"/>
    <_dlc_DocId xmlns="ef8499da-f70f-48c9-a6de-e578977a26c0">RESTRANS-1864802524-204171</_dlc_DocId>
    <_dlc_DocIdUrl xmlns="ef8499da-f70f-48c9-a6de-e578977a26c0">
      <Url>https://nhmrc.sharepoint.com/sites/restrans/_layouts/15/DocIdRedir.aspx?ID=RESTRANS-1864802524-204171</Url>
      <Description>RESTRANS-1864802524-204171</Description>
    </_dlc_DocIdUrl>
    <_dlc_DocIdPersistId xmlns="ef8499da-f70f-48c9-a6de-e578977a26c0">false</_dlc_DocIdPersistId>
    <Comments xmlns="f4994564-c68c-4417-8c9c-13eb9ecde3d6" xsi:nil="true"/>
    <Status xmlns="f4994564-c68c-4417-8c9c-13eb9ecde3d6" xsi:nil="true"/>
    <person xmlns="f4994564-c68c-4417-8c9c-13eb9ecde3d6">
      <UserInfo>
        <DisplayName/>
        <AccountId xsi:nil="true"/>
        <AccountType/>
      </UserInfo>
    </person>
  </documentManagement>
</p:properties>
</file>

<file path=customXml/itemProps1.xml><?xml version="1.0" encoding="utf-8"?>
<ds:datastoreItem xmlns:ds="http://schemas.openxmlformats.org/officeDocument/2006/customXml" ds:itemID="{61998C4D-C5E5-47E3-BBD1-B5711959F2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ef8499da-f70f-48c9-a6de-e578977a26c0"/>
    <ds:schemaRef ds:uri="f4994564-c68c-4417-8c9c-13eb9ecde3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B93ACCC-82E5-4618-9570-498D40AEC328}">
  <ds:schemaRefs>
    <ds:schemaRef ds:uri="http://schemas.openxmlformats.org/officeDocument/2006/bibliography"/>
  </ds:schemaRefs>
</ds:datastoreItem>
</file>

<file path=customXml/itemProps3.xml><?xml version="1.0" encoding="utf-8"?>
<ds:datastoreItem xmlns:ds="http://schemas.openxmlformats.org/officeDocument/2006/customXml" ds:itemID="{3D80DB49-76E5-494B-81D1-7CFB6BD4FE4F}">
  <ds:schemaRefs>
    <ds:schemaRef ds:uri="http://schemas.microsoft.com/sharepoint/v3/contenttype/forms"/>
  </ds:schemaRefs>
</ds:datastoreItem>
</file>

<file path=customXml/itemProps4.xml><?xml version="1.0" encoding="utf-8"?>
<ds:datastoreItem xmlns:ds="http://schemas.openxmlformats.org/officeDocument/2006/customXml" ds:itemID="{A4E9DDB2-78B4-4560-8A29-913D060715A3}">
  <ds:schemaRefs>
    <ds:schemaRef ds:uri="http://schemas.microsoft.com/sharepoint/events"/>
  </ds:schemaRefs>
</ds:datastoreItem>
</file>

<file path=customXml/itemProps5.xml><?xml version="1.0" encoding="utf-8"?>
<ds:datastoreItem xmlns:ds="http://schemas.openxmlformats.org/officeDocument/2006/customXml" ds:itemID="{FFCD9F78-8582-48D3-8CB6-181FBAD9DEB9}">
  <ds:schemaRefs>
    <ds:schemaRef ds:uri="http://purl.org/dc/dcmitype/"/>
    <ds:schemaRef ds:uri="http://www.w3.org/XML/1998/namespace"/>
    <ds:schemaRef ds:uri="http://schemas.microsoft.com/office/infopath/2007/PartnerControls"/>
    <ds:schemaRef ds:uri="http://schemas.microsoft.com/office/2006/documentManagement/types"/>
    <ds:schemaRef ds:uri="http://schemas.openxmlformats.org/package/2006/metadata/core-properties"/>
    <ds:schemaRef ds:uri="http://schemas.microsoft.com/office/2006/metadata/properties"/>
    <ds:schemaRef ds:uri="f4994564-c68c-4417-8c9c-13eb9ecde3d6"/>
    <ds:schemaRef ds:uri="ef8499da-f70f-48c9-a6de-e578977a26c0"/>
    <ds:schemaRef ds:uri="http://schemas.microsoft.com/sharepoint/v3"/>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02c%20-%20Letterhead%20Colour.dotx</Template>
  <TotalTime>836</TotalTime>
  <Pages>84</Pages>
  <Words>26862</Words>
  <Characters>175396</Characters>
  <Application>Microsoft Office Word</Application>
  <DocSecurity>8</DocSecurity>
  <Lines>1461</Lines>
  <Paragraphs>403</Paragraphs>
  <ScaleCrop>false</ScaleCrop>
  <HeadingPairs>
    <vt:vector size="2" baseType="variant">
      <vt:variant>
        <vt:lpstr>Title</vt:lpstr>
      </vt:variant>
      <vt:variant>
        <vt:i4>1</vt:i4>
      </vt:variant>
    </vt:vector>
  </HeadingPairs>
  <TitlesOfParts>
    <vt:vector size="1" baseType="lpstr">
      <vt:lpstr/>
    </vt:vector>
  </TitlesOfParts>
  <Company>National Health and Mental Research Council</Company>
  <LinksUpToDate>false</LinksUpToDate>
  <CharactersWithSpaces>201855</CharactersWithSpaces>
  <SharedDoc>false</SharedDoc>
  <HLinks>
    <vt:vector size="582" baseType="variant">
      <vt:variant>
        <vt:i4>1310809</vt:i4>
      </vt:variant>
      <vt:variant>
        <vt:i4>288</vt:i4>
      </vt:variant>
      <vt:variant>
        <vt:i4>0</vt:i4>
      </vt:variant>
      <vt:variant>
        <vt:i4>5</vt:i4>
      </vt:variant>
      <vt:variant>
        <vt:lpwstr>https://guidelines.nhmrc.gov.au/australian-drinking-water-guidelines/appendices/appendix-1/a1.7-critical-control-points</vt:lpwstr>
      </vt:variant>
      <vt:variant>
        <vt:lpwstr>table-a1-10</vt:lpwstr>
      </vt:variant>
      <vt:variant>
        <vt:i4>2031706</vt:i4>
      </vt:variant>
      <vt:variant>
        <vt:i4>285</vt:i4>
      </vt:variant>
      <vt:variant>
        <vt:i4>0</vt:i4>
      </vt:variant>
      <vt:variant>
        <vt:i4>5</vt:i4>
      </vt:variant>
      <vt:variant>
        <vt:lpwstr>https://guidelines.nhmrc.gov.au/australian-drinking-water-guidelines/part-2/chapter-8/8.8-contaminants-in-drinking-water-treatment-chemicals</vt:lpwstr>
      </vt:variant>
      <vt:variant>
        <vt:lpwstr>table-8-4</vt:lpwstr>
      </vt:variant>
      <vt:variant>
        <vt:i4>2031706</vt:i4>
      </vt:variant>
      <vt:variant>
        <vt:i4>282</vt:i4>
      </vt:variant>
      <vt:variant>
        <vt:i4>0</vt:i4>
      </vt:variant>
      <vt:variant>
        <vt:i4>5</vt:i4>
      </vt:variant>
      <vt:variant>
        <vt:lpwstr>https://guidelines.nhmrc.gov.au/australian-drinking-water-guidelines/part-2/chapter-8/8.8-contaminants-in-drinking-water-treatment-chemicals</vt:lpwstr>
      </vt:variant>
      <vt:variant>
        <vt:lpwstr>table-8-4</vt:lpwstr>
      </vt:variant>
      <vt:variant>
        <vt:i4>2031706</vt:i4>
      </vt:variant>
      <vt:variant>
        <vt:i4>279</vt:i4>
      </vt:variant>
      <vt:variant>
        <vt:i4>0</vt:i4>
      </vt:variant>
      <vt:variant>
        <vt:i4>5</vt:i4>
      </vt:variant>
      <vt:variant>
        <vt:lpwstr>https://guidelines.nhmrc.gov.au/australian-drinking-water-guidelines/part-2/chapter-8/8.8-contaminants-in-drinking-water-treatment-chemicals</vt:lpwstr>
      </vt:variant>
      <vt:variant>
        <vt:lpwstr>table-8-4</vt:lpwstr>
      </vt:variant>
      <vt:variant>
        <vt:i4>2031706</vt:i4>
      </vt:variant>
      <vt:variant>
        <vt:i4>276</vt:i4>
      </vt:variant>
      <vt:variant>
        <vt:i4>0</vt:i4>
      </vt:variant>
      <vt:variant>
        <vt:i4>5</vt:i4>
      </vt:variant>
      <vt:variant>
        <vt:lpwstr>https://guidelines.nhmrc.gov.au/australian-drinking-water-guidelines/part-2/chapter-8/8.8-contaminants-in-drinking-water-treatment-chemicals</vt:lpwstr>
      </vt:variant>
      <vt:variant>
        <vt:lpwstr>table-8-4</vt:lpwstr>
      </vt:variant>
      <vt:variant>
        <vt:i4>8257587</vt:i4>
      </vt:variant>
      <vt:variant>
        <vt:i4>273</vt:i4>
      </vt:variant>
      <vt:variant>
        <vt:i4>0</vt:i4>
      </vt:variant>
      <vt:variant>
        <vt:i4>5</vt:i4>
      </vt:variant>
      <vt:variant>
        <vt:lpwstr>https://guidelines.nhmrc.gov.au/australian-drinking-water-guidelines/part-2/chapter-8/8.8-contaminants-in-drinking-water-treatment-chemicals</vt:lpwstr>
      </vt:variant>
      <vt:variant>
        <vt:lpwstr>box-8.3</vt:lpwstr>
      </vt:variant>
      <vt:variant>
        <vt:i4>8323177</vt:i4>
      </vt:variant>
      <vt:variant>
        <vt:i4>270</vt:i4>
      </vt:variant>
      <vt:variant>
        <vt:i4>0</vt:i4>
      </vt:variant>
      <vt:variant>
        <vt:i4>5</vt:i4>
      </vt:variant>
      <vt:variant>
        <vt:lpwstr>https://guidelines.nhmrc.gov.au/australian-drinking-water-guidelines/part-1/chapter-2/2.6-correlations-of-the-framework-with-other-systems</vt:lpwstr>
      </vt:variant>
      <vt:variant>
        <vt:lpwstr>table-2-4</vt:lpwstr>
      </vt:variant>
      <vt:variant>
        <vt:i4>8323177</vt:i4>
      </vt:variant>
      <vt:variant>
        <vt:i4>267</vt:i4>
      </vt:variant>
      <vt:variant>
        <vt:i4>0</vt:i4>
      </vt:variant>
      <vt:variant>
        <vt:i4>5</vt:i4>
      </vt:variant>
      <vt:variant>
        <vt:lpwstr>https://guidelines.nhmrc.gov.au/australian-drinking-water-guidelines/part-1/chapter-2/2.6-correlations-of-the-framework-with-other-systems</vt:lpwstr>
      </vt:variant>
      <vt:variant>
        <vt:lpwstr>table-2-3</vt:lpwstr>
      </vt:variant>
      <vt:variant>
        <vt:i4>8323177</vt:i4>
      </vt:variant>
      <vt:variant>
        <vt:i4>264</vt:i4>
      </vt:variant>
      <vt:variant>
        <vt:i4>0</vt:i4>
      </vt:variant>
      <vt:variant>
        <vt:i4>5</vt:i4>
      </vt:variant>
      <vt:variant>
        <vt:lpwstr>https://guidelines.nhmrc.gov.au/australian-drinking-water-guidelines/part-1/chapter-2/2.6-correlations-of-the-framework-with-other-systems</vt:lpwstr>
      </vt:variant>
      <vt:variant>
        <vt:lpwstr>table-2-2</vt:lpwstr>
      </vt:variant>
      <vt:variant>
        <vt:i4>393306</vt:i4>
      </vt:variant>
      <vt:variant>
        <vt:i4>261</vt:i4>
      </vt:variant>
      <vt:variant>
        <vt:i4>0</vt:i4>
      </vt:variant>
      <vt:variant>
        <vt:i4>5</vt:i4>
      </vt:variant>
      <vt:variant>
        <vt:lpwstr>https://guidelines.nhmrc.gov.au/australian-drinking-water-guidelines/part-2/chapter-5/5.5-opportunistic-pathogens</vt:lpwstr>
      </vt:variant>
      <vt:variant>
        <vt:lpwstr>table-5-7</vt:lpwstr>
      </vt:variant>
      <vt:variant>
        <vt:i4>2490477</vt:i4>
      </vt:variant>
      <vt:variant>
        <vt:i4>258</vt:i4>
      </vt:variant>
      <vt:variant>
        <vt:i4>0</vt:i4>
      </vt:variant>
      <vt:variant>
        <vt:i4>5</vt:i4>
      </vt:variant>
      <vt:variant>
        <vt:lpwstr>https://guidelines.nhmrc.gov.au/australian-drinking-water-guidelines/part-2/chapter-5/5.4-enteric-pathogens/5.4.3-management-of-risk-from-enteric-pathogens</vt:lpwstr>
      </vt:variant>
      <vt:variant>
        <vt:lpwstr>table-5-6</vt:lpwstr>
      </vt:variant>
      <vt:variant>
        <vt:i4>4980764</vt:i4>
      </vt:variant>
      <vt:variant>
        <vt:i4>255</vt:i4>
      </vt:variant>
      <vt:variant>
        <vt:i4>0</vt:i4>
      </vt:variant>
      <vt:variant>
        <vt:i4>5</vt:i4>
      </vt:variant>
      <vt:variant>
        <vt:lpwstr>https://guidelines.nhmrc.gov.au/australian-drinking-water-guidelines/glossary</vt:lpwstr>
      </vt:variant>
      <vt:variant>
        <vt:lpwstr/>
      </vt:variant>
      <vt:variant>
        <vt:i4>4980764</vt:i4>
      </vt:variant>
      <vt:variant>
        <vt:i4>252</vt:i4>
      </vt:variant>
      <vt:variant>
        <vt:i4>0</vt:i4>
      </vt:variant>
      <vt:variant>
        <vt:i4>5</vt:i4>
      </vt:variant>
      <vt:variant>
        <vt:lpwstr>https://guidelines.nhmrc.gov.au/australian-drinking-water-guidelines/glossary</vt:lpwstr>
      </vt:variant>
      <vt:variant>
        <vt:lpwstr/>
      </vt:variant>
      <vt:variant>
        <vt:i4>4980764</vt:i4>
      </vt:variant>
      <vt:variant>
        <vt:i4>249</vt:i4>
      </vt:variant>
      <vt:variant>
        <vt:i4>0</vt:i4>
      </vt:variant>
      <vt:variant>
        <vt:i4>5</vt:i4>
      </vt:variant>
      <vt:variant>
        <vt:lpwstr>https://guidelines.nhmrc.gov.au/australian-drinking-water-guidelines/glossary</vt:lpwstr>
      </vt:variant>
      <vt:variant>
        <vt:lpwstr/>
      </vt:variant>
      <vt:variant>
        <vt:i4>1310809</vt:i4>
      </vt:variant>
      <vt:variant>
        <vt:i4>246</vt:i4>
      </vt:variant>
      <vt:variant>
        <vt:i4>0</vt:i4>
      </vt:variant>
      <vt:variant>
        <vt:i4>5</vt:i4>
      </vt:variant>
      <vt:variant>
        <vt:lpwstr>https://guidelines.nhmrc.gov.au/australian-drinking-water-guidelines/appendices/appendix-1/a1.7-critical-control-points</vt:lpwstr>
      </vt:variant>
      <vt:variant>
        <vt:lpwstr>table-a1-10</vt:lpwstr>
      </vt:variant>
      <vt:variant>
        <vt:i4>2818167</vt:i4>
      </vt:variant>
      <vt:variant>
        <vt:i4>243</vt:i4>
      </vt:variant>
      <vt:variant>
        <vt:i4>0</vt:i4>
      </vt:variant>
      <vt:variant>
        <vt:i4>5</vt:i4>
      </vt:variant>
      <vt:variant>
        <vt:lpwstr>https://guidelines.nhmrc.gov.au/australian-drinking-water-guidelines/part-5/treatment-chemicals/copper-sulfate</vt:lpwstr>
      </vt:variant>
      <vt:variant>
        <vt:lpwstr/>
      </vt:variant>
      <vt:variant>
        <vt:i4>4980815</vt:i4>
      </vt:variant>
      <vt:variant>
        <vt:i4>240</vt:i4>
      </vt:variant>
      <vt:variant>
        <vt:i4>0</vt:i4>
      </vt:variant>
      <vt:variant>
        <vt:i4>5</vt:i4>
      </vt:variant>
      <vt:variant>
        <vt:lpwstr>https://guidelines.nhmrc.gov.au/australian-drinking-water-guidelines/part-5/physical-chemical-characteristics/diclofop-methyl</vt:lpwstr>
      </vt:variant>
      <vt:variant>
        <vt:lpwstr/>
      </vt:variant>
      <vt:variant>
        <vt:i4>6160390</vt:i4>
      </vt:variant>
      <vt:variant>
        <vt:i4>237</vt:i4>
      </vt:variant>
      <vt:variant>
        <vt:i4>0</vt:i4>
      </vt:variant>
      <vt:variant>
        <vt:i4>5</vt:i4>
      </vt:variant>
      <vt:variant>
        <vt:lpwstr>https://guidelines.nhmrc.gov.au/australian-drinking-water-guidelines/part-5/microorganisms/protozoa/naegleria-fowleri</vt:lpwstr>
      </vt:variant>
      <vt:variant>
        <vt:lpwstr/>
      </vt:variant>
      <vt:variant>
        <vt:i4>852038</vt:i4>
      </vt:variant>
      <vt:variant>
        <vt:i4>234</vt:i4>
      </vt:variant>
      <vt:variant>
        <vt:i4>0</vt:i4>
      </vt:variant>
      <vt:variant>
        <vt:i4>5</vt:i4>
      </vt:variant>
      <vt:variant>
        <vt:lpwstr>https://guidelines.nhmrc.gov.au/australian-drinking-water-guidelines/part-3/chapter-10/10.3-assessing-performance-long-term-evaluation-of-monitoring/10.3.7-summary-of-guideline-values-for-microbial-chemical-and-physical-characteristics</vt:lpwstr>
      </vt:variant>
      <vt:variant>
        <vt:lpwstr>table-10-6</vt:lpwstr>
      </vt:variant>
      <vt:variant>
        <vt:i4>4128830</vt:i4>
      </vt:variant>
      <vt:variant>
        <vt:i4>231</vt:i4>
      </vt:variant>
      <vt:variant>
        <vt:i4>0</vt:i4>
      </vt:variant>
      <vt:variant>
        <vt:i4>5</vt:i4>
      </vt:variant>
      <vt:variant>
        <vt:lpwstr>https://guidelines.nhmrc.gov.au/australian-drinking-water-guidelines/part-3/chapter-10/10.2-assessing-safety-short-term-evaluation-of-monitoring/10.2.1-short-term-evaluation-of-operational-monitoring</vt:lpwstr>
      </vt:variant>
      <vt:variant>
        <vt:lpwstr/>
      </vt:variant>
      <vt:variant>
        <vt:i4>917583</vt:i4>
      </vt:variant>
      <vt:variant>
        <vt:i4>228</vt:i4>
      </vt:variant>
      <vt:variant>
        <vt:i4>0</vt:i4>
      </vt:variant>
      <vt:variant>
        <vt:i4>5</vt:i4>
      </vt:variant>
      <vt:variant>
        <vt:lpwstr>https://guidelines.nhmrc.gov.au/australian-drinking-water-guidelines/part-3/chapter-9/9.5-verification-of-drinking-water-quality/9.5.2-drinking-water-quality-monitoring</vt:lpwstr>
      </vt:variant>
      <vt:variant>
        <vt:lpwstr/>
      </vt:variant>
      <vt:variant>
        <vt:i4>2031706</vt:i4>
      </vt:variant>
      <vt:variant>
        <vt:i4>225</vt:i4>
      </vt:variant>
      <vt:variant>
        <vt:i4>0</vt:i4>
      </vt:variant>
      <vt:variant>
        <vt:i4>5</vt:i4>
      </vt:variant>
      <vt:variant>
        <vt:lpwstr>https://guidelines.nhmrc.gov.au/australian-drinking-water-guidelines/part-2/chapter-8/8.8-contaminants-in-drinking-water-treatment-chemicals</vt:lpwstr>
      </vt:variant>
      <vt:variant>
        <vt:lpwstr>table-8-4</vt:lpwstr>
      </vt:variant>
      <vt:variant>
        <vt:i4>8257587</vt:i4>
      </vt:variant>
      <vt:variant>
        <vt:i4>222</vt:i4>
      </vt:variant>
      <vt:variant>
        <vt:i4>0</vt:i4>
      </vt:variant>
      <vt:variant>
        <vt:i4>5</vt:i4>
      </vt:variant>
      <vt:variant>
        <vt:lpwstr>https://guidelines.nhmrc.gov.au/australian-drinking-water-guidelines/part-2/chapter-8/8.8-contaminants-in-drinking-water-treatment-chemicals</vt:lpwstr>
      </vt:variant>
      <vt:variant>
        <vt:lpwstr>box-8.3</vt:lpwstr>
      </vt:variant>
      <vt:variant>
        <vt:i4>6160477</vt:i4>
      </vt:variant>
      <vt:variant>
        <vt:i4>219</vt:i4>
      </vt:variant>
      <vt:variant>
        <vt:i4>0</vt:i4>
      </vt:variant>
      <vt:variant>
        <vt:i4>5</vt:i4>
      </vt:variant>
      <vt:variant>
        <vt:lpwstr>https://guidelines.nhmrc.gov.au/australian-drinking-water-guidelines/part-1/chapter-4/4.2-applying-the-framework/4.2.4-verification-of-drinking-water-quality</vt:lpwstr>
      </vt:variant>
      <vt:variant>
        <vt:lpwstr/>
      </vt:variant>
      <vt:variant>
        <vt:i4>786455</vt:i4>
      </vt:variant>
      <vt:variant>
        <vt:i4>216</vt:i4>
      </vt:variant>
      <vt:variant>
        <vt:i4>0</vt:i4>
      </vt:variant>
      <vt:variant>
        <vt:i4>5</vt:i4>
      </vt:variant>
      <vt:variant>
        <vt:lpwstr>https://guidelines.nhmrc.gov.au/australian-drinking-water-guidelines/part-1/chapter-4/4.2-applying-the-framework/4.2.2-preventive-measures-for-drinking-water-quality-management</vt:lpwstr>
      </vt:variant>
      <vt:variant>
        <vt:lpwstr/>
      </vt:variant>
      <vt:variant>
        <vt:i4>8192060</vt:i4>
      </vt:variant>
      <vt:variant>
        <vt:i4>213</vt:i4>
      </vt:variant>
      <vt:variant>
        <vt:i4>0</vt:i4>
      </vt:variant>
      <vt:variant>
        <vt:i4>5</vt:i4>
      </vt:variant>
      <vt:variant>
        <vt:lpwstr>https://guidelines.nhmrc.gov.au/australian-drinking-water-guidelines/part-1/chapter-3/3.9-research-and-development-element-9</vt:lpwstr>
      </vt:variant>
      <vt:variant>
        <vt:lpwstr>box-3.7</vt:lpwstr>
      </vt:variant>
      <vt:variant>
        <vt:i4>8192060</vt:i4>
      </vt:variant>
      <vt:variant>
        <vt:i4>210</vt:i4>
      </vt:variant>
      <vt:variant>
        <vt:i4>0</vt:i4>
      </vt:variant>
      <vt:variant>
        <vt:i4>5</vt:i4>
      </vt:variant>
      <vt:variant>
        <vt:lpwstr>https://guidelines.nhmrc.gov.au/australian-drinking-water-guidelines/part-1/chapter-3/3.9-research-and-development-element-9</vt:lpwstr>
      </vt:variant>
      <vt:variant>
        <vt:lpwstr>box-3.7</vt:lpwstr>
      </vt:variant>
      <vt:variant>
        <vt:i4>5111828</vt:i4>
      </vt:variant>
      <vt:variant>
        <vt:i4>207</vt:i4>
      </vt:variant>
      <vt:variant>
        <vt:i4>0</vt:i4>
      </vt:variant>
      <vt:variant>
        <vt:i4>5</vt:i4>
      </vt:variant>
      <vt:variant>
        <vt:lpwstr>https://guidelines.nhmrc.gov.au/australian-drinking-water-guidelines/part-1/chapter-3/3.3-preventive-measures-for-drinking-water-quality-management-element-3/3.3.1-preventive-measures-and-multiple-barriers</vt:lpwstr>
      </vt:variant>
      <vt:variant>
        <vt:lpwstr/>
      </vt:variant>
      <vt:variant>
        <vt:i4>6684732</vt:i4>
      </vt:variant>
      <vt:variant>
        <vt:i4>204</vt:i4>
      </vt:variant>
      <vt:variant>
        <vt:i4>0</vt:i4>
      </vt:variant>
      <vt:variant>
        <vt:i4>5</vt:i4>
      </vt:variant>
      <vt:variant>
        <vt:lpwstr>https://guidelines.nhmrc.gov.au/australian-drinking-water-guidelines/part-1/chapter-3/3.2-assessment-of-the-drinking-water-supply-system-element-2/3.2.3-hazard-identification-and-risk-assessment</vt:lpwstr>
      </vt:variant>
      <vt:variant>
        <vt:lpwstr/>
      </vt:variant>
      <vt:variant>
        <vt:i4>5570574</vt:i4>
      </vt:variant>
      <vt:variant>
        <vt:i4>201</vt:i4>
      </vt:variant>
      <vt:variant>
        <vt:i4>0</vt:i4>
      </vt:variant>
      <vt:variant>
        <vt:i4>5</vt:i4>
      </vt:variant>
      <vt:variant>
        <vt:lpwstr>https://guidelines.nhmrc.gov.au/australian-drinking-water-guidelines/intro/chapter-1/1.3-water-quality-characteristics/1.3.2-guideline-values</vt:lpwstr>
      </vt:variant>
      <vt:variant>
        <vt:lpwstr/>
      </vt:variant>
      <vt:variant>
        <vt:i4>4980764</vt:i4>
      </vt:variant>
      <vt:variant>
        <vt:i4>198</vt:i4>
      </vt:variant>
      <vt:variant>
        <vt:i4>0</vt:i4>
      </vt:variant>
      <vt:variant>
        <vt:i4>5</vt:i4>
      </vt:variant>
      <vt:variant>
        <vt:lpwstr>https://guidelines.nhmrc.gov.au/australian-drinking-water-guidelines/glossary</vt:lpwstr>
      </vt:variant>
      <vt:variant>
        <vt:lpwstr/>
      </vt:variant>
      <vt:variant>
        <vt:i4>4980764</vt:i4>
      </vt:variant>
      <vt:variant>
        <vt:i4>195</vt:i4>
      </vt:variant>
      <vt:variant>
        <vt:i4>0</vt:i4>
      </vt:variant>
      <vt:variant>
        <vt:i4>5</vt:i4>
      </vt:variant>
      <vt:variant>
        <vt:lpwstr>https://guidelines.nhmrc.gov.au/australian-drinking-water-guidelines/glossary</vt:lpwstr>
      </vt:variant>
      <vt:variant>
        <vt:lpwstr/>
      </vt:variant>
      <vt:variant>
        <vt:i4>4980764</vt:i4>
      </vt:variant>
      <vt:variant>
        <vt:i4>192</vt:i4>
      </vt:variant>
      <vt:variant>
        <vt:i4>0</vt:i4>
      </vt:variant>
      <vt:variant>
        <vt:i4>5</vt:i4>
      </vt:variant>
      <vt:variant>
        <vt:lpwstr>https://guidelines.nhmrc.gov.au/australian-drinking-water-guidelines/glossary</vt:lpwstr>
      </vt:variant>
      <vt:variant>
        <vt:lpwstr/>
      </vt:variant>
      <vt:variant>
        <vt:i4>7864366</vt:i4>
      </vt:variant>
      <vt:variant>
        <vt:i4>189</vt:i4>
      </vt:variant>
      <vt:variant>
        <vt:i4>0</vt:i4>
      </vt:variant>
      <vt:variant>
        <vt:i4>5</vt:i4>
      </vt:variant>
      <vt:variant>
        <vt:lpwstr>https://guidelines.nhmrc.gov.au/australian-drinking-water-guidelines/appendices/appendix-2/a2.14-quality-management-continuous-improvement</vt:lpwstr>
      </vt:variant>
      <vt:variant>
        <vt:lpwstr/>
      </vt:variant>
      <vt:variant>
        <vt:i4>2424928</vt:i4>
      </vt:variant>
      <vt:variant>
        <vt:i4>186</vt:i4>
      </vt:variant>
      <vt:variant>
        <vt:i4>0</vt:i4>
      </vt:variant>
      <vt:variant>
        <vt:i4>5</vt:i4>
      </vt:variant>
      <vt:variant>
        <vt:lpwstr>https://guidelines.nhmrc.gov.au/australian-drinking-water-guidelines/appendices/appendix-2/a2.7-materials-and-chemicals</vt:lpwstr>
      </vt:variant>
      <vt:variant>
        <vt:lpwstr/>
      </vt:variant>
      <vt:variant>
        <vt:i4>3801131</vt:i4>
      </vt:variant>
      <vt:variant>
        <vt:i4>183</vt:i4>
      </vt:variant>
      <vt:variant>
        <vt:i4>0</vt:i4>
      </vt:variant>
      <vt:variant>
        <vt:i4>5</vt:i4>
      </vt:variant>
      <vt:variant>
        <vt:lpwstr>https://guidelines.nhmrc.gov.au/australian-drinking-water-guidelines/appendices/appendix-2/a2.4-risk-assessment-and-management</vt:lpwstr>
      </vt:variant>
      <vt:variant>
        <vt:lpwstr/>
      </vt:variant>
      <vt:variant>
        <vt:i4>2293823</vt:i4>
      </vt:variant>
      <vt:variant>
        <vt:i4>180</vt:i4>
      </vt:variant>
      <vt:variant>
        <vt:i4>0</vt:i4>
      </vt:variant>
      <vt:variant>
        <vt:i4>5</vt:i4>
      </vt:variant>
      <vt:variant>
        <vt:lpwstr>https://guidelines.nhmrc.gov.au/australian-drinking-water-guidelines/appendices/appendix-1/a1.5-risk-assessment</vt:lpwstr>
      </vt:variant>
      <vt:variant>
        <vt:lpwstr/>
      </vt:variant>
      <vt:variant>
        <vt:i4>5570575</vt:i4>
      </vt:variant>
      <vt:variant>
        <vt:i4>177</vt:i4>
      </vt:variant>
      <vt:variant>
        <vt:i4>0</vt:i4>
      </vt:variant>
      <vt:variant>
        <vt:i4>5</vt:i4>
      </vt:variant>
      <vt:variant>
        <vt:lpwstr>https://guidelines.nhmrc.gov.au/australian-drinking-water-guidelines/part-5/physical-chemical-characteristics/taste-and-odour</vt:lpwstr>
      </vt:variant>
      <vt:variant>
        <vt:lpwstr/>
      </vt:variant>
      <vt:variant>
        <vt:i4>5570575</vt:i4>
      </vt:variant>
      <vt:variant>
        <vt:i4>174</vt:i4>
      </vt:variant>
      <vt:variant>
        <vt:i4>0</vt:i4>
      </vt:variant>
      <vt:variant>
        <vt:i4>5</vt:i4>
      </vt:variant>
      <vt:variant>
        <vt:lpwstr>https://guidelines.nhmrc.gov.au/australian-drinking-water-guidelines/part-5/physical-chemical-characteristics/taste-and-odour</vt:lpwstr>
      </vt:variant>
      <vt:variant>
        <vt:lpwstr/>
      </vt:variant>
      <vt:variant>
        <vt:i4>5570575</vt:i4>
      </vt:variant>
      <vt:variant>
        <vt:i4>171</vt:i4>
      </vt:variant>
      <vt:variant>
        <vt:i4>0</vt:i4>
      </vt:variant>
      <vt:variant>
        <vt:i4>5</vt:i4>
      </vt:variant>
      <vt:variant>
        <vt:lpwstr>https://guidelines.nhmrc.gov.au/australian-drinking-water-guidelines/part-5/physical-chemical-characteristics/taste-and-odour</vt:lpwstr>
      </vt:variant>
      <vt:variant>
        <vt:lpwstr/>
      </vt:variant>
      <vt:variant>
        <vt:i4>1114181</vt:i4>
      </vt:variant>
      <vt:variant>
        <vt:i4>168</vt:i4>
      </vt:variant>
      <vt:variant>
        <vt:i4>0</vt:i4>
      </vt:variant>
      <vt:variant>
        <vt:i4>5</vt:i4>
      </vt:variant>
      <vt:variant>
        <vt:lpwstr>https://guidelines.nhmrc.gov.au/australian-drinking-water-guidelines/part-3/chapter-9/9.10-reliability-of-monitoring-data/9.10.2-methods</vt:lpwstr>
      </vt:variant>
      <vt:variant>
        <vt:lpwstr/>
      </vt:variant>
      <vt:variant>
        <vt:i4>4980826</vt:i4>
      </vt:variant>
      <vt:variant>
        <vt:i4>165</vt:i4>
      </vt:variant>
      <vt:variant>
        <vt:i4>0</vt:i4>
      </vt:variant>
      <vt:variant>
        <vt:i4>5</vt:i4>
      </vt:variant>
      <vt:variant>
        <vt:lpwstr>https://guidelines.nhmrc.gov.au/australian-drinking-water-guidelines/part-2/chapter-8/8.2-scope-and-limit-of-application-of-this-chapter</vt:lpwstr>
      </vt:variant>
      <vt:variant>
        <vt:lpwstr/>
      </vt:variant>
      <vt:variant>
        <vt:i4>7012466</vt:i4>
      </vt:variant>
      <vt:variant>
        <vt:i4>162</vt:i4>
      </vt:variant>
      <vt:variant>
        <vt:i4>0</vt:i4>
      </vt:variant>
      <vt:variant>
        <vt:i4>5</vt:i4>
      </vt:variant>
      <vt:variant>
        <vt:lpwstr>https://guidelines.nhmrc.gov.au/australian-drinking-water-guidelines/part-1/chapter-4/4.2-applying-the-framework/4.2.3-implementation-of-operational-procedures-and-process-control</vt:lpwstr>
      </vt:variant>
      <vt:variant>
        <vt:lpwstr/>
      </vt:variant>
      <vt:variant>
        <vt:i4>1114177</vt:i4>
      </vt:variant>
      <vt:variant>
        <vt:i4>159</vt:i4>
      </vt:variant>
      <vt:variant>
        <vt:i4>0</vt:i4>
      </vt:variant>
      <vt:variant>
        <vt:i4>5</vt:i4>
      </vt:variant>
      <vt:variant>
        <vt:lpwstr>https://guidelines.nhmrc.gov.au/australian-drinking-water-guidelines/part-1/chapter-3/3.4-operational-procedures-and-process-control-element-4/3.4.5-materials-and-chemicals</vt:lpwstr>
      </vt:variant>
      <vt:variant>
        <vt:lpwstr/>
      </vt:variant>
      <vt:variant>
        <vt:i4>6684732</vt:i4>
      </vt:variant>
      <vt:variant>
        <vt:i4>156</vt:i4>
      </vt:variant>
      <vt:variant>
        <vt:i4>0</vt:i4>
      </vt:variant>
      <vt:variant>
        <vt:i4>5</vt:i4>
      </vt:variant>
      <vt:variant>
        <vt:lpwstr>https://guidelines.nhmrc.gov.au/australian-drinking-water-guidelines/part-1/chapter-3/3.2-assessment-of-the-drinking-water-supply-system-element-2/3.2.3-hazard-identification-and-risk-assessment</vt:lpwstr>
      </vt:variant>
      <vt:variant>
        <vt:lpwstr/>
      </vt:variant>
      <vt:variant>
        <vt:i4>8323177</vt:i4>
      </vt:variant>
      <vt:variant>
        <vt:i4>153</vt:i4>
      </vt:variant>
      <vt:variant>
        <vt:i4>0</vt:i4>
      </vt:variant>
      <vt:variant>
        <vt:i4>5</vt:i4>
      </vt:variant>
      <vt:variant>
        <vt:lpwstr>https://guidelines.nhmrc.gov.au/australian-drinking-water-guidelines/part-1/chapter-2/2.6-correlations-of-the-framework-with-other-systems</vt:lpwstr>
      </vt:variant>
      <vt:variant>
        <vt:lpwstr>table-2-4</vt:lpwstr>
      </vt:variant>
      <vt:variant>
        <vt:i4>7471144</vt:i4>
      </vt:variant>
      <vt:variant>
        <vt:i4>150</vt:i4>
      </vt:variant>
      <vt:variant>
        <vt:i4>0</vt:i4>
      </vt:variant>
      <vt:variant>
        <vt:i4>5</vt:i4>
      </vt:variant>
      <vt:variant>
        <vt:lpwstr>https://guidelines.nhmrc.gov.au/australian-drinking-water-guidelines/part-1/chapter-2/2.6-correlations-of-the-framework-with-other-systems</vt:lpwstr>
      </vt:variant>
      <vt:variant>
        <vt:lpwstr/>
      </vt:variant>
      <vt:variant>
        <vt:i4>7471144</vt:i4>
      </vt:variant>
      <vt:variant>
        <vt:i4>147</vt:i4>
      </vt:variant>
      <vt:variant>
        <vt:i4>0</vt:i4>
      </vt:variant>
      <vt:variant>
        <vt:i4>5</vt:i4>
      </vt:variant>
      <vt:variant>
        <vt:lpwstr>https://guidelines.nhmrc.gov.au/australian-drinking-water-guidelines/part-1/chapter-2/2.6-correlations-of-the-framework-with-other-systems</vt:lpwstr>
      </vt:variant>
      <vt:variant>
        <vt:lpwstr/>
      </vt:variant>
      <vt:variant>
        <vt:i4>8323177</vt:i4>
      </vt:variant>
      <vt:variant>
        <vt:i4>144</vt:i4>
      </vt:variant>
      <vt:variant>
        <vt:i4>0</vt:i4>
      </vt:variant>
      <vt:variant>
        <vt:i4>5</vt:i4>
      </vt:variant>
      <vt:variant>
        <vt:lpwstr>https://guidelines.nhmrc.gov.au/australian-drinking-water-guidelines/part-1/chapter-2/2.6-correlations-of-the-framework-with-other-systems</vt:lpwstr>
      </vt:variant>
      <vt:variant>
        <vt:lpwstr>table-2-3</vt:lpwstr>
      </vt:variant>
      <vt:variant>
        <vt:i4>7471144</vt:i4>
      </vt:variant>
      <vt:variant>
        <vt:i4>141</vt:i4>
      </vt:variant>
      <vt:variant>
        <vt:i4>0</vt:i4>
      </vt:variant>
      <vt:variant>
        <vt:i4>5</vt:i4>
      </vt:variant>
      <vt:variant>
        <vt:lpwstr>https://guidelines.nhmrc.gov.au/australian-drinking-water-guidelines/part-1/chapter-2/2.6-correlations-of-the-framework-with-other-systems</vt:lpwstr>
      </vt:variant>
      <vt:variant>
        <vt:lpwstr/>
      </vt:variant>
      <vt:variant>
        <vt:i4>7471144</vt:i4>
      </vt:variant>
      <vt:variant>
        <vt:i4>138</vt:i4>
      </vt:variant>
      <vt:variant>
        <vt:i4>0</vt:i4>
      </vt:variant>
      <vt:variant>
        <vt:i4>5</vt:i4>
      </vt:variant>
      <vt:variant>
        <vt:lpwstr>https://guidelines.nhmrc.gov.au/australian-drinking-water-guidelines/part-1/chapter-2/2.6-correlations-of-the-framework-with-other-systems</vt:lpwstr>
      </vt:variant>
      <vt:variant>
        <vt:lpwstr/>
      </vt:variant>
      <vt:variant>
        <vt:i4>8323177</vt:i4>
      </vt:variant>
      <vt:variant>
        <vt:i4>135</vt:i4>
      </vt:variant>
      <vt:variant>
        <vt:i4>0</vt:i4>
      </vt:variant>
      <vt:variant>
        <vt:i4>5</vt:i4>
      </vt:variant>
      <vt:variant>
        <vt:lpwstr>https://guidelines.nhmrc.gov.au/australian-drinking-water-guidelines/part-1/chapter-2/2.6-correlations-of-the-framework-with-other-systems</vt:lpwstr>
      </vt:variant>
      <vt:variant>
        <vt:lpwstr>table-2-2</vt:lpwstr>
      </vt:variant>
      <vt:variant>
        <vt:i4>7471144</vt:i4>
      </vt:variant>
      <vt:variant>
        <vt:i4>132</vt:i4>
      </vt:variant>
      <vt:variant>
        <vt:i4>0</vt:i4>
      </vt:variant>
      <vt:variant>
        <vt:i4>5</vt:i4>
      </vt:variant>
      <vt:variant>
        <vt:lpwstr>https://guidelines.nhmrc.gov.au/australian-drinking-water-guidelines/part-1/chapter-2/2.6-correlations-of-the-framework-with-other-systems</vt:lpwstr>
      </vt:variant>
      <vt:variant>
        <vt:lpwstr/>
      </vt:variant>
      <vt:variant>
        <vt:i4>6684734</vt:i4>
      </vt:variant>
      <vt:variant>
        <vt:i4>129</vt:i4>
      </vt:variant>
      <vt:variant>
        <vt:i4>0</vt:i4>
      </vt:variant>
      <vt:variant>
        <vt:i4>5</vt:i4>
      </vt:variant>
      <vt:variant>
        <vt:lpwstr>https://guidelines.nhmrc.gov.au/australian-drinking-water-guidelines/part-1/chapter-2/2.1-a-preventive-strategy-from-catchment-to-consumer</vt:lpwstr>
      </vt:variant>
      <vt:variant>
        <vt:lpwstr/>
      </vt:variant>
      <vt:variant>
        <vt:i4>6684734</vt:i4>
      </vt:variant>
      <vt:variant>
        <vt:i4>126</vt:i4>
      </vt:variant>
      <vt:variant>
        <vt:i4>0</vt:i4>
      </vt:variant>
      <vt:variant>
        <vt:i4>5</vt:i4>
      </vt:variant>
      <vt:variant>
        <vt:lpwstr>https://guidelines.nhmrc.gov.au/australian-drinking-water-guidelines/part-1/chapter-2/2.1-a-preventive-strategy-from-catchment-to-consumer</vt:lpwstr>
      </vt:variant>
      <vt:variant>
        <vt:lpwstr/>
      </vt:variant>
      <vt:variant>
        <vt:i4>3473508</vt:i4>
      </vt:variant>
      <vt:variant>
        <vt:i4>123</vt:i4>
      </vt:variant>
      <vt:variant>
        <vt:i4>0</vt:i4>
      </vt:variant>
      <vt:variant>
        <vt:i4>5</vt:i4>
      </vt:variant>
      <vt:variant>
        <vt:lpwstr>https://guidelines.nhmrc.gov.au/australian-drinking-water-guidelines/intro/chapter-1/1.2-about-the-guidelines/1.2.3-structure-of-the-guidelines</vt:lpwstr>
      </vt:variant>
      <vt:variant>
        <vt:lpwstr/>
      </vt:variant>
      <vt:variant>
        <vt:i4>1704000</vt:i4>
      </vt:variant>
      <vt:variant>
        <vt:i4>120</vt:i4>
      </vt:variant>
      <vt:variant>
        <vt:i4>0</vt:i4>
      </vt:variant>
      <vt:variant>
        <vt:i4>5</vt:i4>
      </vt:variant>
      <vt:variant>
        <vt:lpwstr>https://guidelines.nhmrc.gov.au/australian-drinking-water-guidelines/appendices/appendix-3/a3.11-interpretation-of-calculated-lrvs-for-practical-treatment-guidance</vt:lpwstr>
      </vt:variant>
      <vt:variant>
        <vt:lpwstr>table-a3-9</vt:lpwstr>
      </vt:variant>
      <vt:variant>
        <vt:i4>3080232</vt:i4>
      </vt:variant>
      <vt:variant>
        <vt:i4>117</vt:i4>
      </vt:variant>
      <vt:variant>
        <vt:i4>0</vt:i4>
      </vt:variant>
      <vt:variant>
        <vt:i4>5</vt:i4>
      </vt:variant>
      <vt:variant>
        <vt:lpwstr>https://guidelines.nhmrc.gov.au/australian-drinking-water-guidelines/appendices/appendix-3/a3.9-disability-adjusted-life-years-daly-burden-per-case</vt:lpwstr>
      </vt:variant>
      <vt:variant>
        <vt:lpwstr/>
      </vt:variant>
      <vt:variant>
        <vt:i4>4587544</vt:i4>
      </vt:variant>
      <vt:variant>
        <vt:i4>114</vt:i4>
      </vt:variant>
      <vt:variant>
        <vt:i4>0</vt:i4>
      </vt:variant>
      <vt:variant>
        <vt:i4>5</vt:i4>
      </vt:variant>
      <vt:variant>
        <vt:lpwstr>https://guidelines.nhmrc.gov.au/australian-drinking-water-guidelines/appendices/appendix-3/a3.8-dose-response-relationships</vt:lpwstr>
      </vt:variant>
      <vt:variant>
        <vt:lpwstr>table-a3-5</vt:lpwstr>
      </vt:variant>
      <vt:variant>
        <vt:i4>5046273</vt:i4>
      </vt:variant>
      <vt:variant>
        <vt:i4>111</vt:i4>
      </vt:variant>
      <vt:variant>
        <vt:i4>0</vt:i4>
      </vt:variant>
      <vt:variant>
        <vt:i4>5</vt:i4>
      </vt:variant>
      <vt:variant>
        <vt:lpwstr>https://guidelines.nhmrc.gov.au/australian-drinking-water-guidelines/appendices/appendix-3/a3.6-level-of-reference-pathogen-contamination-in-australian-source-waters</vt:lpwstr>
      </vt:variant>
      <vt:variant>
        <vt:lpwstr/>
      </vt:variant>
      <vt:variant>
        <vt:i4>7143486</vt:i4>
      </vt:variant>
      <vt:variant>
        <vt:i4>108</vt:i4>
      </vt:variant>
      <vt:variant>
        <vt:i4>0</vt:i4>
      </vt:variant>
      <vt:variant>
        <vt:i4>5</vt:i4>
      </vt:variant>
      <vt:variant>
        <vt:lpwstr>https://guidelines.nhmrc.gov.au/australian-drinking-water-guidelines/appendices/appendix-3/a3.6-level-of-reference-pathogen-contamination-in-australian-source-waters</vt:lpwstr>
      </vt:variant>
      <vt:variant>
        <vt:lpwstr>table-a3-3</vt:lpwstr>
      </vt:variant>
      <vt:variant>
        <vt:i4>5046273</vt:i4>
      </vt:variant>
      <vt:variant>
        <vt:i4>105</vt:i4>
      </vt:variant>
      <vt:variant>
        <vt:i4>0</vt:i4>
      </vt:variant>
      <vt:variant>
        <vt:i4>5</vt:i4>
      </vt:variant>
      <vt:variant>
        <vt:lpwstr>https://guidelines.nhmrc.gov.au/australian-drinking-water-guidelines/appendices/appendix-3/a3.6-level-of-reference-pathogen-contamination-in-australian-source-waters</vt:lpwstr>
      </vt:variant>
      <vt:variant>
        <vt:lpwstr/>
      </vt:variant>
      <vt:variant>
        <vt:i4>7077950</vt:i4>
      </vt:variant>
      <vt:variant>
        <vt:i4>102</vt:i4>
      </vt:variant>
      <vt:variant>
        <vt:i4>0</vt:i4>
      </vt:variant>
      <vt:variant>
        <vt:i4>5</vt:i4>
      </vt:variant>
      <vt:variant>
        <vt:lpwstr>https://guidelines.nhmrc.gov.au/australian-drinking-water-guidelines/appendices/appendix-3/a3.6-level-of-reference-pathogen-contamination-in-australian-source-waters</vt:lpwstr>
      </vt:variant>
      <vt:variant>
        <vt:lpwstr>table-a3-2</vt:lpwstr>
      </vt:variant>
      <vt:variant>
        <vt:i4>65539</vt:i4>
      </vt:variant>
      <vt:variant>
        <vt:i4>99</vt:i4>
      </vt:variant>
      <vt:variant>
        <vt:i4>0</vt:i4>
      </vt:variant>
      <vt:variant>
        <vt:i4>5</vt:i4>
      </vt:variant>
      <vt:variant>
        <vt:lpwstr>https://guidelines.nhmrc.gov.au/australian-drinking-water-guidelines/appendices/appendix-3/a3.5-selection-of-reference-pathogens</vt:lpwstr>
      </vt:variant>
      <vt:variant>
        <vt:lpwstr/>
      </vt:variant>
      <vt:variant>
        <vt:i4>4980764</vt:i4>
      </vt:variant>
      <vt:variant>
        <vt:i4>96</vt:i4>
      </vt:variant>
      <vt:variant>
        <vt:i4>0</vt:i4>
      </vt:variant>
      <vt:variant>
        <vt:i4>5</vt:i4>
      </vt:variant>
      <vt:variant>
        <vt:lpwstr>https://guidelines.nhmrc.gov.au/australian-drinking-water-guidelines/glossary</vt:lpwstr>
      </vt:variant>
      <vt:variant>
        <vt:lpwstr/>
      </vt:variant>
      <vt:variant>
        <vt:i4>65539</vt:i4>
      </vt:variant>
      <vt:variant>
        <vt:i4>93</vt:i4>
      </vt:variant>
      <vt:variant>
        <vt:i4>0</vt:i4>
      </vt:variant>
      <vt:variant>
        <vt:i4>5</vt:i4>
      </vt:variant>
      <vt:variant>
        <vt:lpwstr>https://guidelines.nhmrc.gov.au/australian-drinking-water-guidelines/appendices/appendix-3/a3.5-selection-of-reference-pathogens</vt:lpwstr>
      </vt:variant>
      <vt:variant>
        <vt:lpwstr/>
      </vt:variant>
      <vt:variant>
        <vt:i4>3342448</vt:i4>
      </vt:variant>
      <vt:variant>
        <vt:i4>90</vt:i4>
      </vt:variant>
      <vt:variant>
        <vt:i4>0</vt:i4>
      </vt:variant>
      <vt:variant>
        <vt:i4>5</vt:i4>
      </vt:variant>
      <vt:variant>
        <vt:lpwstr>http://www.sheffield.ac.uk/media/7170/download</vt:lpwstr>
      </vt:variant>
      <vt:variant>
        <vt:lpwstr/>
      </vt:variant>
      <vt:variant>
        <vt:i4>4980756</vt:i4>
      </vt:variant>
      <vt:variant>
        <vt:i4>87</vt:i4>
      </vt:variant>
      <vt:variant>
        <vt:i4>0</vt:i4>
      </vt:variant>
      <vt:variant>
        <vt:i4>5</vt:i4>
      </vt:variant>
      <vt:variant>
        <vt:lpwstr>https://guidelines.nhmrc.gov.au/australian-drinking-water-guidelines/part-2/chapter-5/5.8-references</vt:lpwstr>
      </vt:variant>
      <vt:variant>
        <vt:lpwstr/>
      </vt:variant>
      <vt:variant>
        <vt:i4>5374025</vt:i4>
      </vt:variant>
      <vt:variant>
        <vt:i4>84</vt:i4>
      </vt:variant>
      <vt:variant>
        <vt:i4>0</vt:i4>
      </vt:variant>
      <vt:variant>
        <vt:i4>5</vt:i4>
      </vt:variant>
      <vt:variant>
        <vt:lpwstr>https://guidelines.nhmrc.gov.au/australian-drinking-water-guidelines/part-2/chapter-5/5.7-nuisance-organisms</vt:lpwstr>
      </vt:variant>
      <vt:variant>
        <vt:lpwstr/>
      </vt:variant>
      <vt:variant>
        <vt:i4>720924</vt:i4>
      </vt:variant>
      <vt:variant>
        <vt:i4>81</vt:i4>
      </vt:variant>
      <vt:variant>
        <vt:i4>0</vt:i4>
      </vt:variant>
      <vt:variant>
        <vt:i4>5</vt:i4>
      </vt:variant>
      <vt:variant>
        <vt:lpwstr>https://guidelines.nhmrc.gov.au/australian-drinking-water-guidelines/part-2/chapter-5/5.5-opportunistic-pathogens</vt:lpwstr>
      </vt:variant>
      <vt:variant>
        <vt:lpwstr/>
      </vt:variant>
      <vt:variant>
        <vt:i4>393306</vt:i4>
      </vt:variant>
      <vt:variant>
        <vt:i4>78</vt:i4>
      </vt:variant>
      <vt:variant>
        <vt:i4>0</vt:i4>
      </vt:variant>
      <vt:variant>
        <vt:i4>5</vt:i4>
      </vt:variant>
      <vt:variant>
        <vt:lpwstr>https://guidelines.nhmrc.gov.au/australian-drinking-water-guidelines/part-2/chapter-5/5.5-opportunistic-pathogens</vt:lpwstr>
      </vt:variant>
      <vt:variant>
        <vt:lpwstr>table-5-7</vt:lpwstr>
      </vt:variant>
      <vt:variant>
        <vt:i4>720924</vt:i4>
      </vt:variant>
      <vt:variant>
        <vt:i4>75</vt:i4>
      </vt:variant>
      <vt:variant>
        <vt:i4>0</vt:i4>
      </vt:variant>
      <vt:variant>
        <vt:i4>5</vt:i4>
      </vt:variant>
      <vt:variant>
        <vt:lpwstr>https://guidelines.nhmrc.gov.au/australian-drinking-water-guidelines/part-2/chapter-5/5.5-opportunistic-pathogens</vt:lpwstr>
      </vt:variant>
      <vt:variant>
        <vt:lpwstr/>
      </vt:variant>
      <vt:variant>
        <vt:i4>2818091</vt:i4>
      </vt:variant>
      <vt:variant>
        <vt:i4>72</vt:i4>
      </vt:variant>
      <vt:variant>
        <vt:i4>0</vt:i4>
      </vt:variant>
      <vt:variant>
        <vt:i4>5</vt:i4>
      </vt:variant>
      <vt:variant>
        <vt:lpwstr>https://guidelines.nhmrc.gov.au/australian-drinking-water-guidelines/part-2/chapter-5/5.4-enteric-pathogens/5.4.3-management-of-risk-from-enteric-pathogens</vt:lpwstr>
      </vt:variant>
      <vt:variant>
        <vt:lpwstr/>
      </vt:variant>
      <vt:variant>
        <vt:i4>2490477</vt:i4>
      </vt:variant>
      <vt:variant>
        <vt:i4>69</vt:i4>
      </vt:variant>
      <vt:variant>
        <vt:i4>0</vt:i4>
      </vt:variant>
      <vt:variant>
        <vt:i4>5</vt:i4>
      </vt:variant>
      <vt:variant>
        <vt:lpwstr>https://guidelines.nhmrc.gov.au/australian-drinking-water-guidelines/part-2/chapter-5/5.4-enteric-pathogens/5.4.3-management-of-risk-from-enteric-pathogens</vt:lpwstr>
      </vt:variant>
      <vt:variant>
        <vt:lpwstr>table-5-6</vt:lpwstr>
      </vt:variant>
      <vt:variant>
        <vt:i4>2818091</vt:i4>
      </vt:variant>
      <vt:variant>
        <vt:i4>66</vt:i4>
      </vt:variant>
      <vt:variant>
        <vt:i4>0</vt:i4>
      </vt:variant>
      <vt:variant>
        <vt:i4>5</vt:i4>
      </vt:variant>
      <vt:variant>
        <vt:lpwstr>https://guidelines.nhmrc.gov.au/australian-drinking-water-guidelines/part-2/chapter-5/5.4-enteric-pathogens/5.4.3-management-of-risk-from-enteric-pathogens</vt:lpwstr>
      </vt:variant>
      <vt:variant>
        <vt:lpwstr/>
      </vt:variant>
      <vt:variant>
        <vt:i4>4653060</vt:i4>
      </vt:variant>
      <vt:variant>
        <vt:i4>63</vt:i4>
      </vt:variant>
      <vt:variant>
        <vt:i4>0</vt:i4>
      </vt:variant>
      <vt:variant>
        <vt:i4>5</vt:i4>
      </vt:variant>
      <vt:variant>
        <vt:lpwstr>https://guidelines.nhmrc.gov.au/australian-drinking-water-guidelines/part-2/chapter-5/5.4-enteric-pathogens/5.4.3-management-of-risk-from-enteric-pathogens</vt:lpwstr>
      </vt:variant>
      <vt:variant>
        <vt:lpwstr>box-5.7</vt:lpwstr>
      </vt:variant>
      <vt:variant>
        <vt:i4>4653060</vt:i4>
      </vt:variant>
      <vt:variant>
        <vt:i4>60</vt:i4>
      </vt:variant>
      <vt:variant>
        <vt:i4>0</vt:i4>
      </vt:variant>
      <vt:variant>
        <vt:i4>5</vt:i4>
      </vt:variant>
      <vt:variant>
        <vt:lpwstr>https://guidelines.nhmrc.gov.au/australian-drinking-water-guidelines/part-2/chapter-5/5.4-enteric-pathogens/5.4.3-management-of-risk-from-enteric-pathogens</vt:lpwstr>
      </vt:variant>
      <vt:variant>
        <vt:lpwstr>box-5.6</vt:lpwstr>
      </vt:variant>
      <vt:variant>
        <vt:i4>4653060</vt:i4>
      </vt:variant>
      <vt:variant>
        <vt:i4>57</vt:i4>
      </vt:variant>
      <vt:variant>
        <vt:i4>0</vt:i4>
      </vt:variant>
      <vt:variant>
        <vt:i4>5</vt:i4>
      </vt:variant>
      <vt:variant>
        <vt:lpwstr>https://guidelines.nhmrc.gov.au/australian-drinking-water-guidelines/part-2/chapter-5/5.4-enteric-pathogens/5.4.3-management-of-risk-from-enteric-pathogens</vt:lpwstr>
      </vt:variant>
      <vt:variant>
        <vt:lpwstr>box-5.5</vt:lpwstr>
      </vt:variant>
      <vt:variant>
        <vt:i4>2818091</vt:i4>
      </vt:variant>
      <vt:variant>
        <vt:i4>54</vt:i4>
      </vt:variant>
      <vt:variant>
        <vt:i4>0</vt:i4>
      </vt:variant>
      <vt:variant>
        <vt:i4>5</vt:i4>
      </vt:variant>
      <vt:variant>
        <vt:lpwstr>https://guidelines.nhmrc.gov.au/australian-drinking-water-guidelines/part-2/chapter-5/5.4-enteric-pathogens/5.4.3-management-of-risk-from-enteric-pathogens</vt:lpwstr>
      </vt:variant>
      <vt:variant>
        <vt:lpwstr/>
      </vt:variant>
      <vt:variant>
        <vt:i4>2490477</vt:i4>
      </vt:variant>
      <vt:variant>
        <vt:i4>51</vt:i4>
      </vt:variant>
      <vt:variant>
        <vt:i4>0</vt:i4>
      </vt:variant>
      <vt:variant>
        <vt:i4>5</vt:i4>
      </vt:variant>
      <vt:variant>
        <vt:lpwstr>https://guidelines.nhmrc.gov.au/australian-drinking-water-guidelines/part-2/chapter-5/5.4-enteric-pathogens/5.4.3-management-of-risk-from-enteric-pathogens</vt:lpwstr>
      </vt:variant>
      <vt:variant>
        <vt:lpwstr>table-5-2</vt:lpwstr>
      </vt:variant>
      <vt:variant>
        <vt:i4>4325407</vt:i4>
      </vt:variant>
      <vt:variant>
        <vt:i4>48</vt:i4>
      </vt:variant>
      <vt:variant>
        <vt:i4>0</vt:i4>
      </vt:variant>
      <vt:variant>
        <vt:i4>5</vt:i4>
      </vt:variant>
      <vt:variant>
        <vt:lpwstr>https://guidelines.nhmrc.gov.au/australian-drinking-water-guidelines/part-2/chapter-5/5.4-enteric-pathogens/5.4.3-management-of-risk-from-enteric-pathogens</vt:lpwstr>
      </vt:variant>
      <vt:variant>
        <vt:lpwstr>fig-5-3</vt:lpwstr>
      </vt:variant>
      <vt:variant>
        <vt:i4>2818091</vt:i4>
      </vt:variant>
      <vt:variant>
        <vt:i4>45</vt:i4>
      </vt:variant>
      <vt:variant>
        <vt:i4>0</vt:i4>
      </vt:variant>
      <vt:variant>
        <vt:i4>5</vt:i4>
      </vt:variant>
      <vt:variant>
        <vt:lpwstr>https://guidelines.nhmrc.gov.au/australian-drinking-water-guidelines/part-2/chapter-5/5.4-enteric-pathogens/5.4.3-management-of-risk-from-enteric-pathogens</vt:lpwstr>
      </vt:variant>
      <vt:variant>
        <vt:lpwstr/>
      </vt:variant>
      <vt:variant>
        <vt:i4>6422577</vt:i4>
      </vt:variant>
      <vt:variant>
        <vt:i4>42</vt:i4>
      </vt:variant>
      <vt:variant>
        <vt:i4>0</vt:i4>
      </vt:variant>
      <vt:variant>
        <vt:i4>5</vt:i4>
      </vt:variant>
      <vt:variant>
        <vt:lpwstr>https://guidelines.nhmrc.gov.au/australian-drinking-water-guidelines/part-2/chapter-5/5.4-enteric-pathogens/5.4.2-contamination-of-source-waters-with-enteric-pathogens</vt:lpwstr>
      </vt:variant>
      <vt:variant>
        <vt:lpwstr/>
      </vt:variant>
      <vt:variant>
        <vt:i4>851998</vt:i4>
      </vt:variant>
      <vt:variant>
        <vt:i4>39</vt:i4>
      </vt:variant>
      <vt:variant>
        <vt:i4>0</vt:i4>
      </vt:variant>
      <vt:variant>
        <vt:i4>5</vt:i4>
      </vt:variant>
      <vt:variant>
        <vt:lpwstr>https://guidelines.nhmrc.gov.au/australian-drinking-water-guidelines/part-2/chapter-5/5.4-enteric-pathogens/5.4.2-contamination-of-source-waters-with-enteric-pathogens</vt:lpwstr>
      </vt:variant>
      <vt:variant>
        <vt:lpwstr>box-5-2</vt:lpwstr>
      </vt:variant>
      <vt:variant>
        <vt:i4>6422577</vt:i4>
      </vt:variant>
      <vt:variant>
        <vt:i4>36</vt:i4>
      </vt:variant>
      <vt:variant>
        <vt:i4>0</vt:i4>
      </vt:variant>
      <vt:variant>
        <vt:i4>5</vt:i4>
      </vt:variant>
      <vt:variant>
        <vt:lpwstr>https://guidelines.nhmrc.gov.au/australian-drinking-water-guidelines/part-2/chapter-5/5.4-enteric-pathogens/5.4.2-contamination-of-source-waters-with-enteric-pathogens</vt:lpwstr>
      </vt:variant>
      <vt:variant>
        <vt:lpwstr/>
      </vt:variant>
      <vt:variant>
        <vt:i4>6029405</vt:i4>
      </vt:variant>
      <vt:variant>
        <vt:i4>33</vt:i4>
      </vt:variant>
      <vt:variant>
        <vt:i4>0</vt:i4>
      </vt:variant>
      <vt:variant>
        <vt:i4>5</vt:i4>
      </vt:variant>
      <vt:variant>
        <vt:lpwstr>https://guidelines.nhmrc.gov.au/australian-drinking-water-guidelines/part-2/chapter-5/5.4-enteric-pathogens/5.4.1-enteric-pathogens-of-concern-in-drinking-water</vt:lpwstr>
      </vt:variant>
      <vt:variant>
        <vt:lpwstr>table-5-1</vt:lpwstr>
      </vt:variant>
      <vt:variant>
        <vt:i4>2621560</vt:i4>
      </vt:variant>
      <vt:variant>
        <vt:i4>30</vt:i4>
      </vt:variant>
      <vt:variant>
        <vt:i4>0</vt:i4>
      </vt:variant>
      <vt:variant>
        <vt:i4>5</vt:i4>
      </vt:variant>
      <vt:variant>
        <vt:lpwstr>https://guidelines.nhmrc.gov.au/australian-drinking-water-guidelines/part-2/chapter-5/5.3-assessing-microbial-risk</vt:lpwstr>
      </vt:variant>
      <vt:variant>
        <vt:lpwstr/>
      </vt:variant>
      <vt:variant>
        <vt:i4>4259916</vt:i4>
      </vt:variant>
      <vt:variant>
        <vt:i4>27</vt:i4>
      </vt:variant>
      <vt:variant>
        <vt:i4>0</vt:i4>
      </vt:variant>
      <vt:variant>
        <vt:i4>5</vt:i4>
      </vt:variant>
      <vt:variant>
        <vt:lpwstr>https://guidelines.nhmrc.gov.au/australian-drinking-water-guidelines/part-2/chapter-5/5.3-assessing-microbial-risk</vt:lpwstr>
      </vt:variant>
      <vt:variant>
        <vt:lpwstr>fig-5-1</vt:lpwstr>
      </vt:variant>
      <vt:variant>
        <vt:i4>2621560</vt:i4>
      </vt:variant>
      <vt:variant>
        <vt:i4>24</vt:i4>
      </vt:variant>
      <vt:variant>
        <vt:i4>0</vt:i4>
      </vt:variant>
      <vt:variant>
        <vt:i4>5</vt:i4>
      </vt:variant>
      <vt:variant>
        <vt:lpwstr>https://guidelines.nhmrc.gov.au/australian-drinking-water-guidelines/part-2/chapter-5/5.3-assessing-microbial-risk</vt:lpwstr>
      </vt:variant>
      <vt:variant>
        <vt:lpwstr/>
      </vt:variant>
      <vt:variant>
        <vt:i4>6488167</vt:i4>
      </vt:variant>
      <vt:variant>
        <vt:i4>21</vt:i4>
      </vt:variant>
      <vt:variant>
        <vt:i4>0</vt:i4>
      </vt:variant>
      <vt:variant>
        <vt:i4>5</vt:i4>
      </vt:variant>
      <vt:variant>
        <vt:lpwstr>https://guidelines.nhmrc.gov.au/australian-drinking-water-guidelines/part-2/chapter-5/5.2-microorganisms-in-drinking-water</vt:lpwstr>
      </vt:variant>
      <vt:variant>
        <vt:lpwstr/>
      </vt:variant>
      <vt:variant>
        <vt:i4>6488167</vt:i4>
      </vt:variant>
      <vt:variant>
        <vt:i4>18</vt:i4>
      </vt:variant>
      <vt:variant>
        <vt:i4>0</vt:i4>
      </vt:variant>
      <vt:variant>
        <vt:i4>5</vt:i4>
      </vt:variant>
      <vt:variant>
        <vt:lpwstr>https://guidelines.nhmrc.gov.au/australian-drinking-water-guidelines/part-2/chapter-5/5.2-microorganisms-in-drinking-water</vt:lpwstr>
      </vt:variant>
      <vt:variant>
        <vt:lpwstr/>
      </vt:variant>
      <vt:variant>
        <vt:i4>7929982</vt:i4>
      </vt:variant>
      <vt:variant>
        <vt:i4>15</vt:i4>
      </vt:variant>
      <vt:variant>
        <vt:i4>0</vt:i4>
      </vt:variant>
      <vt:variant>
        <vt:i4>5</vt:i4>
      </vt:variant>
      <vt:variant>
        <vt:lpwstr>https://doi.org/10.1016/j.watres.2025.12490</vt:lpwstr>
      </vt:variant>
      <vt:variant>
        <vt:lpwstr/>
      </vt:variant>
      <vt:variant>
        <vt:i4>7471227</vt:i4>
      </vt:variant>
      <vt:variant>
        <vt:i4>12</vt:i4>
      </vt:variant>
      <vt:variant>
        <vt:i4>0</vt:i4>
      </vt:variant>
      <vt:variant>
        <vt:i4>5</vt:i4>
      </vt:variant>
      <vt:variant>
        <vt:lpwstr>https://doi.org/10.1021/acs.estlett.5c00782</vt:lpwstr>
      </vt:variant>
      <vt:variant>
        <vt:lpwstr/>
      </vt:variant>
      <vt:variant>
        <vt:i4>4849731</vt:i4>
      </vt:variant>
      <vt:variant>
        <vt:i4>9</vt:i4>
      </vt:variant>
      <vt:variant>
        <vt:i4>0</vt:i4>
      </vt:variant>
      <vt:variant>
        <vt:i4>5</vt:i4>
      </vt:variant>
      <vt:variant>
        <vt:lpwstr>https://guidelines.nhmrc.gov.au/australian-drinking-water-guidelines/part-2/chapter-5/5.1-introduction</vt:lpwstr>
      </vt:variant>
      <vt:variant>
        <vt:lpwstr>box-5-1</vt:lpwstr>
      </vt:variant>
      <vt:variant>
        <vt:i4>2424940</vt:i4>
      </vt:variant>
      <vt:variant>
        <vt:i4>6</vt:i4>
      </vt:variant>
      <vt:variant>
        <vt:i4>0</vt:i4>
      </vt:variant>
      <vt:variant>
        <vt:i4>5</vt:i4>
      </vt:variant>
      <vt:variant>
        <vt:lpwstr>https://guidelines.nhmrc.gov.au/australian-drinking-water-guidelines/part-2/chapter-5/5.1-introduction</vt:lpwstr>
      </vt:variant>
      <vt:variant>
        <vt:lpwstr/>
      </vt:variant>
      <vt:variant>
        <vt:i4>65539</vt:i4>
      </vt:variant>
      <vt:variant>
        <vt:i4>3</vt:i4>
      </vt:variant>
      <vt:variant>
        <vt:i4>0</vt:i4>
      </vt:variant>
      <vt:variant>
        <vt:i4>5</vt:i4>
      </vt:variant>
      <vt:variant>
        <vt:lpwstr>https://guidelines.nhmrc.gov.au/australian-drinking-water-guidelines/appendices/appendix-3/a3.5-selection-of-reference-pathogens</vt:lpwstr>
      </vt:variant>
      <vt:variant>
        <vt:lpwstr/>
      </vt:variant>
      <vt:variant>
        <vt:i4>4063333</vt:i4>
      </vt:variant>
      <vt:variant>
        <vt:i4>0</vt:i4>
      </vt:variant>
      <vt:variant>
        <vt:i4>0</vt:i4>
      </vt:variant>
      <vt:variant>
        <vt:i4>5</vt:i4>
      </vt:variant>
      <vt:variant>
        <vt:lpwstr>https://guidelines.nhmrc.gov.au/australian-drinking-water-guidelines/part-5/physical-chemical-characteristics/lead</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NHMRC</dc:creator>
  <cp:lastModifiedBy>Sam English</cp:lastModifiedBy>
  <cp:revision>246</cp:revision>
  <dcterms:created xsi:type="dcterms:W3CDTF">2026-03-11T06:16:00Z</dcterms:created>
  <dcterms:modified xsi:type="dcterms:W3CDTF">2026-04-20T22:54:00Z</dcterms:modified>
  <cp:category>Minute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UDPVersion">
    <vt:lpwstr>UDPVersion</vt:lpwstr>
  </property>
  <property fmtid="{D5CDD505-2E9C-101B-9397-08002B2CF9AE}" pid="3" name="haSecurityLevel">
    <vt:lpwstr>[SECURITY]</vt:lpwstr>
  </property>
  <property fmtid="{D5CDD505-2E9C-101B-9397-08002B2CF9AE}" pid="4" name="SecurityDLM">
    <vt:lpwstr>DLM</vt:lpwstr>
  </property>
  <property fmtid="{D5CDD505-2E9C-101B-9397-08002B2CF9AE}" pid="5" name="SensitiveDLM">
    <vt:lpwstr>SensitiveDLM</vt:lpwstr>
  </property>
  <property fmtid="{D5CDD505-2E9C-101B-9397-08002B2CF9AE}" pid="6" name="LINKTEK-ID-FILE">
    <vt:lpwstr>013F-B970-53C4-3CDD</vt:lpwstr>
  </property>
  <property fmtid="{D5CDD505-2E9C-101B-9397-08002B2CF9AE}" pid="7" name="LINKTEK-ID-LINK=1">
    <vt:lpwstr>37C8-0104-8594-DCB6|C:/Program Files (x86)/Internet Explorer/iexplore.exe</vt:lpwstr>
  </property>
  <property fmtid="{D5CDD505-2E9C-101B-9397-08002B2CF9AE}" pid="8" name="ContentTypeId">
    <vt:lpwstr>0x01010018030A58EFCB05439C4C109195641468</vt:lpwstr>
  </property>
  <property fmtid="{D5CDD505-2E9C-101B-9397-08002B2CF9AE}" pid="9" name="Order">
    <vt:r8>1000</vt:r8>
  </property>
  <property fmtid="{D5CDD505-2E9C-101B-9397-08002B2CF9AE}" pid="10" name="MSIP_Label_fba3502d-09f9-4350-b49d-9cee4033cd14_Enabled">
    <vt:lpwstr>true</vt:lpwstr>
  </property>
  <property fmtid="{D5CDD505-2E9C-101B-9397-08002B2CF9AE}" pid="11" name="MSIP_Label_fba3502d-09f9-4350-b49d-9cee4033cd14_SetDate">
    <vt:lpwstr>2022-10-19T00:58:51Z</vt:lpwstr>
  </property>
  <property fmtid="{D5CDD505-2E9C-101B-9397-08002B2CF9AE}" pid="12" name="MSIP_Label_fba3502d-09f9-4350-b49d-9cee4033cd14_Method">
    <vt:lpwstr>Privileged</vt:lpwstr>
  </property>
  <property fmtid="{D5CDD505-2E9C-101B-9397-08002B2CF9AE}" pid="13" name="MSIP_Label_fba3502d-09f9-4350-b49d-9cee4033cd14_Name">
    <vt:lpwstr>UNOFFICIAL</vt:lpwstr>
  </property>
  <property fmtid="{D5CDD505-2E9C-101B-9397-08002B2CF9AE}" pid="14" name="MSIP_Label_fba3502d-09f9-4350-b49d-9cee4033cd14_SiteId">
    <vt:lpwstr>402fca06-dc9c-412f-9bf9-1a335a4671f7</vt:lpwstr>
  </property>
  <property fmtid="{D5CDD505-2E9C-101B-9397-08002B2CF9AE}" pid="15" name="MSIP_Label_fba3502d-09f9-4350-b49d-9cee4033cd14_ActionId">
    <vt:lpwstr>81c75c03-3faa-457b-9877-0859d37cb231</vt:lpwstr>
  </property>
  <property fmtid="{D5CDD505-2E9C-101B-9397-08002B2CF9AE}" pid="16" name="MSIP_Label_fba3502d-09f9-4350-b49d-9cee4033cd14_ContentBits">
    <vt:lpwstr>0</vt:lpwstr>
  </property>
  <property fmtid="{D5CDD505-2E9C-101B-9397-08002B2CF9AE}" pid="17" name="xd_ProgID">
    <vt:lpwstr/>
  </property>
  <property fmtid="{D5CDD505-2E9C-101B-9397-08002B2CF9AE}" pid="18" name="ComplianceAssetId">
    <vt:lpwstr/>
  </property>
  <property fmtid="{D5CDD505-2E9C-101B-9397-08002B2CF9AE}" pid="19" name="TemplateUrl">
    <vt:lpwstr/>
  </property>
  <property fmtid="{D5CDD505-2E9C-101B-9397-08002B2CF9AE}" pid="20" name="_ExtendedDescription">
    <vt:lpwstr/>
  </property>
  <property fmtid="{D5CDD505-2E9C-101B-9397-08002B2CF9AE}" pid="21" name="TriggerFlowInfo">
    <vt:lpwstr/>
  </property>
  <property fmtid="{D5CDD505-2E9C-101B-9397-08002B2CF9AE}" pid="22" name="xd_Signature">
    <vt:bool>false</vt:bool>
  </property>
  <property fmtid="{D5CDD505-2E9C-101B-9397-08002B2CF9AE}" pid="23" name="MediaServiceImageTags">
    <vt:lpwstr/>
  </property>
  <property fmtid="{D5CDD505-2E9C-101B-9397-08002B2CF9AE}" pid="24" name="_dlc_DocIdItemGuid">
    <vt:lpwstr>e65c7b4a-5e07-4677-9a67-dd79fbfe8036</vt:lpwstr>
  </property>
  <property fmtid="{D5CDD505-2E9C-101B-9397-08002B2CF9AE}" pid="25" name="docLang">
    <vt:lpwstr>en</vt:lpwstr>
  </property>
</Properties>
</file>